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3" r:id="rId2"/>
    <p:sldId id="324" r:id="rId3"/>
    <p:sldId id="311" r:id="rId4"/>
    <p:sldId id="368" r:id="rId5"/>
    <p:sldId id="369" r:id="rId6"/>
    <p:sldId id="301" r:id="rId7"/>
    <p:sldId id="302" r:id="rId8"/>
    <p:sldId id="378" r:id="rId9"/>
    <p:sldId id="257" r:id="rId10"/>
    <p:sldId id="313" r:id="rId11"/>
    <p:sldId id="314" r:id="rId12"/>
    <p:sldId id="316" r:id="rId13"/>
    <p:sldId id="315" r:id="rId14"/>
    <p:sldId id="349" r:id="rId15"/>
    <p:sldId id="305" r:id="rId16"/>
    <p:sldId id="306" r:id="rId17"/>
    <p:sldId id="307" r:id="rId18"/>
    <p:sldId id="308" r:id="rId19"/>
    <p:sldId id="379" r:id="rId20"/>
    <p:sldId id="380" r:id="rId21"/>
    <p:sldId id="381" r:id="rId22"/>
    <p:sldId id="382" r:id="rId23"/>
    <p:sldId id="383" r:id="rId24"/>
    <p:sldId id="384" r:id="rId25"/>
    <p:sldId id="385" r:id="rId26"/>
    <p:sldId id="360" r:id="rId27"/>
    <p:sldId id="361" r:id="rId28"/>
    <p:sldId id="362" r:id="rId29"/>
    <p:sldId id="363" r:id="rId30"/>
    <p:sldId id="364" r:id="rId31"/>
    <p:sldId id="365" r:id="rId32"/>
    <p:sldId id="366" r:id="rId33"/>
    <p:sldId id="367" r:id="rId34"/>
    <p:sldId id="334" r:id="rId35"/>
    <p:sldId id="336" r:id="rId36"/>
    <p:sldId id="337" r:id="rId37"/>
    <p:sldId id="359" r:id="rId38"/>
    <p:sldId id="297" r:id="rId39"/>
    <p:sldId id="298" r:id="rId40"/>
    <p:sldId id="296" r:id="rId41"/>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1" autoAdjust="0"/>
    <p:restoredTop sz="87647" autoAdjust="0"/>
  </p:normalViewPr>
  <p:slideViewPr>
    <p:cSldViewPr>
      <p:cViewPr>
        <p:scale>
          <a:sx n="110" d="100"/>
          <a:sy n="110" d="100"/>
        </p:scale>
        <p:origin x="-72" y="1656"/>
      </p:cViewPr>
      <p:guideLst>
        <p:guide orient="horz" pos="2160"/>
        <p:guide pos="2880"/>
      </p:guideLst>
    </p:cSldViewPr>
  </p:slideViewPr>
  <p:notesTextViewPr>
    <p:cViewPr>
      <p:scale>
        <a:sx n="100" d="100"/>
        <a:sy n="100" d="100"/>
      </p:scale>
      <p:origin x="0" y="0"/>
    </p:cViewPr>
  </p:notesTextViewPr>
  <p:notesViewPr>
    <p:cSldViewPr>
      <p:cViewPr varScale="1">
        <p:scale>
          <a:sx n="133" d="100"/>
          <a:sy n="133" d="100"/>
        </p:scale>
        <p:origin x="-5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8A2EA-DFC9-4176-97BC-8A08C60B5DC9}"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17B602D5-7FF8-4619-A1E1-30D523CEF9C6}">
      <dgm:prSet phldrT="[Text]" custT="1"/>
      <dgm:spPr/>
      <dgm:t>
        <a:bodyPr/>
        <a:lstStyle/>
        <a:p>
          <a:r>
            <a:rPr lang="en-US" sz="2800" b="1" dirty="0" smtClean="0"/>
            <a:t>Direct Access</a:t>
          </a:r>
          <a:endParaRPr lang="en-US" sz="2800" b="1" dirty="0"/>
        </a:p>
      </dgm:t>
    </dgm:pt>
    <dgm:pt modelId="{81D15685-F16B-47E5-A16E-2BD1C9E87BCD}" type="parTrans" cxnId="{471E8A44-0D48-401B-8D23-7D94BE1AA375}">
      <dgm:prSet/>
      <dgm:spPr/>
      <dgm:t>
        <a:bodyPr/>
        <a:lstStyle/>
        <a:p>
          <a:endParaRPr lang="en-US"/>
        </a:p>
      </dgm:t>
    </dgm:pt>
    <dgm:pt modelId="{8D455871-7382-42E7-97E3-AD84A3C896B9}" type="sibTrans" cxnId="{471E8A44-0D48-401B-8D23-7D94BE1AA375}">
      <dgm:prSet/>
      <dgm:spPr/>
      <dgm:t>
        <a:bodyPr/>
        <a:lstStyle/>
        <a:p>
          <a:endParaRPr lang="en-US"/>
        </a:p>
      </dgm:t>
    </dgm:pt>
    <dgm:pt modelId="{D4D89D85-DD23-48BD-9474-243DD6D8AD18}">
      <dgm:prSet phldrT="[Text]"/>
      <dgm:spPr/>
      <dgm:t>
        <a:bodyPr/>
        <a:lstStyle/>
        <a:p>
          <a:r>
            <a:rPr lang="en-US" dirty="0" smtClean="0">
              <a:solidFill>
                <a:schemeClr val="tx1"/>
              </a:solidFill>
            </a:rPr>
            <a:t>Eligible Parties submit project or </a:t>
          </a:r>
          <a:r>
            <a:rPr lang="en-US" dirty="0" err="1" smtClean="0">
              <a:solidFill>
                <a:schemeClr val="tx1"/>
              </a:solidFill>
            </a:rPr>
            <a:t>programme</a:t>
          </a:r>
          <a:r>
            <a:rPr lang="en-US" dirty="0" smtClean="0">
              <a:solidFill>
                <a:schemeClr val="tx1"/>
              </a:solidFill>
            </a:rPr>
            <a:t> proposals directly to the Adaptation Fund Board through an accredited National Implementing Entity (NIE).</a:t>
          </a:r>
          <a:endParaRPr lang="en-US" dirty="0">
            <a:solidFill>
              <a:schemeClr val="tx1"/>
            </a:solidFill>
          </a:endParaRPr>
        </a:p>
      </dgm:t>
    </dgm:pt>
    <dgm:pt modelId="{9E86B1AA-3922-411B-A3FD-66F5353929E8}" type="parTrans" cxnId="{28DBB121-92F9-404F-BD7C-AFF3F5755FFF}">
      <dgm:prSet/>
      <dgm:spPr/>
      <dgm:t>
        <a:bodyPr/>
        <a:lstStyle/>
        <a:p>
          <a:endParaRPr lang="en-US"/>
        </a:p>
      </dgm:t>
    </dgm:pt>
    <dgm:pt modelId="{919D46C2-CAF3-41DF-94D9-047B2F6A2CF4}" type="sibTrans" cxnId="{28DBB121-92F9-404F-BD7C-AFF3F5755FFF}">
      <dgm:prSet/>
      <dgm:spPr/>
      <dgm:t>
        <a:bodyPr/>
        <a:lstStyle/>
        <a:p>
          <a:endParaRPr lang="en-US"/>
        </a:p>
      </dgm:t>
    </dgm:pt>
    <dgm:pt modelId="{7DF5C464-0E8C-4094-B5A1-C8667BD08DDA}">
      <dgm:prSet phldrT="[Text]"/>
      <dgm:spPr/>
      <dgm:t>
        <a:bodyPr/>
        <a:lstStyle/>
        <a:p>
          <a:r>
            <a:rPr lang="en-US" dirty="0" smtClean="0"/>
            <a:t>12 NIEs accredited as of October 2012</a:t>
          </a:r>
          <a:endParaRPr lang="en-US" dirty="0"/>
        </a:p>
      </dgm:t>
    </dgm:pt>
    <dgm:pt modelId="{8003A3BB-5206-4882-A0F7-34866772DB4B}" type="parTrans" cxnId="{202E945C-F310-48EC-BC51-E79795167AD1}">
      <dgm:prSet/>
      <dgm:spPr/>
      <dgm:t>
        <a:bodyPr/>
        <a:lstStyle/>
        <a:p>
          <a:endParaRPr lang="en-US"/>
        </a:p>
      </dgm:t>
    </dgm:pt>
    <dgm:pt modelId="{0D24147E-BD91-4194-B6BE-19BFE981639A}" type="sibTrans" cxnId="{202E945C-F310-48EC-BC51-E79795167AD1}">
      <dgm:prSet/>
      <dgm:spPr/>
      <dgm:t>
        <a:bodyPr/>
        <a:lstStyle/>
        <a:p>
          <a:endParaRPr lang="en-US"/>
        </a:p>
      </dgm:t>
    </dgm:pt>
    <dgm:pt modelId="{6F076936-7979-40FC-BEFE-E176A73A380F}">
      <dgm:prSet phldrT="[Text]"/>
      <dgm:spPr/>
      <dgm:t>
        <a:bodyPr/>
        <a:lstStyle/>
        <a:p>
          <a:r>
            <a:rPr lang="en-US" dirty="0" smtClean="0">
              <a:solidFill>
                <a:schemeClr val="tx1"/>
              </a:solidFill>
            </a:rPr>
            <a:t>Parties submit proposals through accredited regional and sub-regional entities (RIEs).</a:t>
          </a:r>
          <a:endParaRPr lang="en-US" dirty="0">
            <a:solidFill>
              <a:schemeClr val="tx1"/>
            </a:solidFill>
          </a:endParaRPr>
        </a:p>
      </dgm:t>
    </dgm:pt>
    <dgm:pt modelId="{9A56C97F-E353-44FE-A71F-148346AAD3CE}" type="parTrans" cxnId="{B0CDB1E3-076E-4492-A57A-319F99133C97}">
      <dgm:prSet/>
      <dgm:spPr/>
      <dgm:t>
        <a:bodyPr/>
        <a:lstStyle/>
        <a:p>
          <a:endParaRPr lang="en-US"/>
        </a:p>
      </dgm:t>
    </dgm:pt>
    <dgm:pt modelId="{EE6466F5-CD01-4F81-91C1-F60FE04E1840}" type="sibTrans" cxnId="{B0CDB1E3-076E-4492-A57A-319F99133C97}">
      <dgm:prSet/>
      <dgm:spPr/>
      <dgm:t>
        <a:bodyPr/>
        <a:lstStyle/>
        <a:p>
          <a:endParaRPr lang="en-US"/>
        </a:p>
      </dgm:t>
    </dgm:pt>
    <dgm:pt modelId="{0D5780D2-131A-42F1-9E67-9DD27E54F5A4}">
      <dgm:prSet phldrT="[Text]"/>
      <dgm:spPr/>
      <dgm:t>
        <a:bodyPr/>
        <a:lstStyle/>
        <a:p>
          <a:r>
            <a:rPr lang="en-US" dirty="0" smtClean="0"/>
            <a:t>1 RIE accredited as of October 2012</a:t>
          </a:r>
          <a:endParaRPr lang="en-US" dirty="0"/>
        </a:p>
      </dgm:t>
    </dgm:pt>
    <dgm:pt modelId="{2EA2F274-CF96-4F63-B309-5E340E21E5E8}" type="parTrans" cxnId="{C7C4F4ED-C4B5-40A8-B79D-038EE2BB0196}">
      <dgm:prSet/>
      <dgm:spPr/>
      <dgm:t>
        <a:bodyPr/>
        <a:lstStyle/>
        <a:p>
          <a:endParaRPr lang="en-US"/>
        </a:p>
      </dgm:t>
    </dgm:pt>
    <dgm:pt modelId="{DB3811A2-F0B5-4F04-959B-F204A4421637}" type="sibTrans" cxnId="{C7C4F4ED-C4B5-40A8-B79D-038EE2BB0196}">
      <dgm:prSet/>
      <dgm:spPr/>
      <dgm:t>
        <a:bodyPr/>
        <a:lstStyle/>
        <a:p>
          <a:endParaRPr lang="en-US"/>
        </a:p>
      </dgm:t>
    </dgm:pt>
    <dgm:pt modelId="{64F5E6E6-EE4F-4D24-8D0E-9A7B0052BAD1}">
      <dgm:prSet phldrT="[Text]" custT="1"/>
      <dgm:spPr/>
      <dgm:t>
        <a:bodyPr/>
        <a:lstStyle/>
        <a:p>
          <a:r>
            <a:rPr lang="en-US" sz="2800" b="1" dirty="0" smtClean="0"/>
            <a:t>Multilateral Access</a:t>
          </a:r>
          <a:endParaRPr lang="en-US" sz="2800" b="1" dirty="0"/>
        </a:p>
      </dgm:t>
    </dgm:pt>
    <dgm:pt modelId="{A64AE035-769A-4A80-A609-6EB368605A2D}" type="parTrans" cxnId="{09640686-B1FD-483C-9FB4-9E44EDE2F1E9}">
      <dgm:prSet/>
      <dgm:spPr/>
      <dgm:t>
        <a:bodyPr/>
        <a:lstStyle/>
        <a:p>
          <a:endParaRPr lang="en-US"/>
        </a:p>
      </dgm:t>
    </dgm:pt>
    <dgm:pt modelId="{72FA7E4F-A5D1-412B-8E25-155B37B26A74}" type="sibTrans" cxnId="{09640686-B1FD-483C-9FB4-9E44EDE2F1E9}">
      <dgm:prSet/>
      <dgm:spPr/>
      <dgm:t>
        <a:bodyPr/>
        <a:lstStyle/>
        <a:p>
          <a:endParaRPr lang="en-US"/>
        </a:p>
      </dgm:t>
    </dgm:pt>
    <dgm:pt modelId="{4D4F2D0D-DCC8-477A-9AE2-F5E36402E489}">
      <dgm:prSet phldrT="[Text]"/>
      <dgm:spPr/>
      <dgm:t>
        <a:bodyPr/>
        <a:lstStyle/>
        <a:p>
          <a:r>
            <a:rPr lang="en-US" dirty="0" smtClean="0">
              <a:solidFill>
                <a:schemeClr val="tx1"/>
              </a:solidFill>
            </a:rPr>
            <a:t>Parties submit proposals through an accredited Multilateral Implementing Entity (MIE).</a:t>
          </a:r>
          <a:endParaRPr lang="en-US" dirty="0">
            <a:solidFill>
              <a:schemeClr val="tx1"/>
            </a:solidFill>
          </a:endParaRPr>
        </a:p>
      </dgm:t>
    </dgm:pt>
    <dgm:pt modelId="{527BE86C-B6CE-41F0-9B4B-3F8C2CA06188}" type="parTrans" cxnId="{C7395AA2-210E-427D-9A5B-97960BFB31B8}">
      <dgm:prSet/>
      <dgm:spPr/>
      <dgm:t>
        <a:bodyPr/>
        <a:lstStyle/>
        <a:p>
          <a:endParaRPr lang="en-US"/>
        </a:p>
      </dgm:t>
    </dgm:pt>
    <dgm:pt modelId="{7EE442AA-A5EC-4040-B0D1-F2A2A15940D1}" type="sibTrans" cxnId="{C7395AA2-210E-427D-9A5B-97960BFB31B8}">
      <dgm:prSet/>
      <dgm:spPr/>
      <dgm:t>
        <a:bodyPr/>
        <a:lstStyle/>
        <a:p>
          <a:endParaRPr lang="en-US"/>
        </a:p>
      </dgm:t>
    </dgm:pt>
    <dgm:pt modelId="{FCA3A181-B477-42B4-B57D-1D0820DFC0F7}">
      <dgm:prSet phldrT="[Text]"/>
      <dgm:spPr/>
      <dgm:t>
        <a:bodyPr/>
        <a:lstStyle/>
        <a:p>
          <a:r>
            <a:rPr lang="en-US" dirty="0" smtClean="0"/>
            <a:t>10 MIEs accredited as of October 2012</a:t>
          </a:r>
          <a:endParaRPr lang="en-US" dirty="0"/>
        </a:p>
      </dgm:t>
    </dgm:pt>
    <dgm:pt modelId="{13467F26-5821-4C06-8DFA-ED3430533E95}" type="parTrans" cxnId="{16FAE520-1593-4DCF-AD8D-9D6A88B86777}">
      <dgm:prSet/>
      <dgm:spPr/>
      <dgm:t>
        <a:bodyPr/>
        <a:lstStyle/>
        <a:p>
          <a:endParaRPr lang="en-US"/>
        </a:p>
      </dgm:t>
    </dgm:pt>
    <dgm:pt modelId="{5ECFB875-C756-4756-BEEF-A5A33CBE583F}" type="sibTrans" cxnId="{16FAE520-1593-4DCF-AD8D-9D6A88B86777}">
      <dgm:prSet/>
      <dgm:spPr/>
      <dgm:t>
        <a:bodyPr/>
        <a:lstStyle/>
        <a:p>
          <a:endParaRPr lang="en-US"/>
        </a:p>
      </dgm:t>
    </dgm:pt>
    <dgm:pt modelId="{8C0964F3-4CAC-4128-B647-6A3C9695185B}">
      <dgm:prSet phldrT="[Text]" custT="1"/>
      <dgm:spPr/>
      <dgm:t>
        <a:bodyPr/>
        <a:lstStyle/>
        <a:p>
          <a:r>
            <a:rPr lang="en-US" sz="2800" b="1" dirty="0" smtClean="0"/>
            <a:t>Regional Access</a:t>
          </a:r>
          <a:endParaRPr lang="en-US" sz="2800" b="1" dirty="0"/>
        </a:p>
      </dgm:t>
    </dgm:pt>
    <dgm:pt modelId="{31091E57-957D-41C0-B246-C6F260ACE4A1}" type="parTrans" cxnId="{9368B5CD-FB2F-49D0-8E9E-E77AAE579CB0}">
      <dgm:prSet/>
      <dgm:spPr/>
      <dgm:t>
        <a:bodyPr/>
        <a:lstStyle/>
        <a:p>
          <a:endParaRPr lang="en-US"/>
        </a:p>
      </dgm:t>
    </dgm:pt>
    <dgm:pt modelId="{39A2701B-17D4-444F-9AE0-97271DBA8F6B}" type="sibTrans" cxnId="{9368B5CD-FB2F-49D0-8E9E-E77AAE579CB0}">
      <dgm:prSet/>
      <dgm:spPr/>
      <dgm:t>
        <a:bodyPr/>
        <a:lstStyle/>
        <a:p>
          <a:endParaRPr lang="en-US"/>
        </a:p>
      </dgm:t>
    </dgm:pt>
    <dgm:pt modelId="{FE8BA4F7-FA8C-49F8-975F-6DB6BEEC9017}" type="pres">
      <dgm:prSet presAssocID="{1C68A2EA-DFC9-4176-97BC-8A08C60B5DC9}" presName="theList" presStyleCnt="0">
        <dgm:presLayoutVars>
          <dgm:dir/>
          <dgm:animLvl val="lvl"/>
          <dgm:resizeHandles val="exact"/>
        </dgm:presLayoutVars>
      </dgm:prSet>
      <dgm:spPr/>
      <dgm:t>
        <a:bodyPr/>
        <a:lstStyle/>
        <a:p>
          <a:endParaRPr lang="en-US"/>
        </a:p>
      </dgm:t>
    </dgm:pt>
    <dgm:pt modelId="{D1716E2A-F5E3-46C3-88A9-1107A38BA64A}" type="pres">
      <dgm:prSet presAssocID="{17B602D5-7FF8-4619-A1E1-30D523CEF9C6}" presName="compNode" presStyleCnt="0"/>
      <dgm:spPr/>
    </dgm:pt>
    <dgm:pt modelId="{FE022877-AE9F-4EB8-8206-0742D60FF7B7}" type="pres">
      <dgm:prSet presAssocID="{17B602D5-7FF8-4619-A1E1-30D523CEF9C6}" presName="aNode" presStyleLbl="bgShp" presStyleIdx="0" presStyleCnt="3"/>
      <dgm:spPr/>
      <dgm:t>
        <a:bodyPr/>
        <a:lstStyle/>
        <a:p>
          <a:endParaRPr lang="en-US"/>
        </a:p>
      </dgm:t>
    </dgm:pt>
    <dgm:pt modelId="{D6E9BC94-AE7A-4CEA-A077-3BA61E69843A}" type="pres">
      <dgm:prSet presAssocID="{17B602D5-7FF8-4619-A1E1-30D523CEF9C6}" presName="textNode" presStyleLbl="bgShp" presStyleIdx="0" presStyleCnt="3"/>
      <dgm:spPr/>
      <dgm:t>
        <a:bodyPr/>
        <a:lstStyle/>
        <a:p>
          <a:endParaRPr lang="en-US"/>
        </a:p>
      </dgm:t>
    </dgm:pt>
    <dgm:pt modelId="{1216EBEC-F673-42A8-B94A-141FB13A9B6E}" type="pres">
      <dgm:prSet presAssocID="{17B602D5-7FF8-4619-A1E1-30D523CEF9C6}" presName="compChildNode" presStyleCnt="0"/>
      <dgm:spPr/>
    </dgm:pt>
    <dgm:pt modelId="{00636C2A-023A-4576-BCB2-81AA8AED4739}" type="pres">
      <dgm:prSet presAssocID="{17B602D5-7FF8-4619-A1E1-30D523CEF9C6}" presName="theInnerList" presStyleCnt="0"/>
      <dgm:spPr/>
    </dgm:pt>
    <dgm:pt modelId="{68B61B8C-FAAF-4CDB-A53E-9C77841A0433}" type="pres">
      <dgm:prSet presAssocID="{D4D89D85-DD23-48BD-9474-243DD6D8AD18}" presName="childNode" presStyleLbl="node1" presStyleIdx="0" presStyleCnt="6" custScaleY="491369">
        <dgm:presLayoutVars>
          <dgm:bulletEnabled val="1"/>
        </dgm:presLayoutVars>
      </dgm:prSet>
      <dgm:spPr/>
      <dgm:t>
        <a:bodyPr/>
        <a:lstStyle/>
        <a:p>
          <a:endParaRPr lang="en-US"/>
        </a:p>
      </dgm:t>
    </dgm:pt>
    <dgm:pt modelId="{C0936D67-4F99-4587-9C8D-D1168B882853}" type="pres">
      <dgm:prSet presAssocID="{D4D89D85-DD23-48BD-9474-243DD6D8AD18}" presName="aSpace2" presStyleCnt="0"/>
      <dgm:spPr/>
    </dgm:pt>
    <dgm:pt modelId="{8F31337B-CFB7-4CE9-9C34-62730E4328D5}" type="pres">
      <dgm:prSet presAssocID="{7DF5C464-0E8C-4094-B5A1-C8667BD08DDA}" presName="childNode" presStyleLbl="node1" presStyleIdx="1" presStyleCnt="6">
        <dgm:presLayoutVars>
          <dgm:bulletEnabled val="1"/>
        </dgm:presLayoutVars>
      </dgm:prSet>
      <dgm:spPr/>
      <dgm:t>
        <a:bodyPr/>
        <a:lstStyle/>
        <a:p>
          <a:endParaRPr lang="en-US"/>
        </a:p>
      </dgm:t>
    </dgm:pt>
    <dgm:pt modelId="{809512ED-B348-4C3F-90F5-BB8B69019AD2}" type="pres">
      <dgm:prSet presAssocID="{17B602D5-7FF8-4619-A1E1-30D523CEF9C6}" presName="aSpace" presStyleCnt="0"/>
      <dgm:spPr/>
    </dgm:pt>
    <dgm:pt modelId="{9706B4AC-E54D-41F3-94ED-9C437DFDF310}" type="pres">
      <dgm:prSet presAssocID="{8C0964F3-4CAC-4128-B647-6A3C9695185B}" presName="compNode" presStyleCnt="0"/>
      <dgm:spPr/>
    </dgm:pt>
    <dgm:pt modelId="{BC8E4580-22DE-4EEF-A577-F4F8361F9999}" type="pres">
      <dgm:prSet presAssocID="{8C0964F3-4CAC-4128-B647-6A3C9695185B}" presName="aNode" presStyleLbl="bgShp" presStyleIdx="1" presStyleCnt="3"/>
      <dgm:spPr/>
      <dgm:t>
        <a:bodyPr/>
        <a:lstStyle/>
        <a:p>
          <a:endParaRPr lang="en-US"/>
        </a:p>
      </dgm:t>
    </dgm:pt>
    <dgm:pt modelId="{B5B70AF3-2654-46FD-8134-9F5B0B1C4FE0}" type="pres">
      <dgm:prSet presAssocID="{8C0964F3-4CAC-4128-B647-6A3C9695185B}" presName="textNode" presStyleLbl="bgShp" presStyleIdx="1" presStyleCnt="3"/>
      <dgm:spPr/>
      <dgm:t>
        <a:bodyPr/>
        <a:lstStyle/>
        <a:p>
          <a:endParaRPr lang="en-US"/>
        </a:p>
      </dgm:t>
    </dgm:pt>
    <dgm:pt modelId="{4355B1D5-685B-44DD-A69F-5C22CC75DE47}" type="pres">
      <dgm:prSet presAssocID="{8C0964F3-4CAC-4128-B647-6A3C9695185B}" presName="compChildNode" presStyleCnt="0"/>
      <dgm:spPr/>
    </dgm:pt>
    <dgm:pt modelId="{BE7E8936-EAAE-4C1A-B97A-E4D319FBF749}" type="pres">
      <dgm:prSet presAssocID="{8C0964F3-4CAC-4128-B647-6A3C9695185B}" presName="theInnerList" presStyleCnt="0"/>
      <dgm:spPr/>
    </dgm:pt>
    <dgm:pt modelId="{3BEB1D42-C471-4CC5-8777-06654FD81D59}" type="pres">
      <dgm:prSet presAssocID="{6F076936-7979-40FC-BEFE-E176A73A380F}" presName="childNode" presStyleLbl="node1" presStyleIdx="2" presStyleCnt="6" custScaleY="146750">
        <dgm:presLayoutVars>
          <dgm:bulletEnabled val="1"/>
        </dgm:presLayoutVars>
      </dgm:prSet>
      <dgm:spPr/>
      <dgm:t>
        <a:bodyPr/>
        <a:lstStyle/>
        <a:p>
          <a:endParaRPr lang="en-US"/>
        </a:p>
      </dgm:t>
    </dgm:pt>
    <dgm:pt modelId="{C9C9F903-C862-4BF6-8F43-B751DBEC1B2B}" type="pres">
      <dgm:prSet presAssocID="{6F076936-7979-40FC-BEFE-E176A73A380F}" presName="aSpace2" presStyleCnt="0"/>
      <dgm:spPr/>
    </dgm:pt>
    <dgm:pt modelId="{394EF6CD-0801-4AEE-8D10-2CD0104100A3}" type="pres">
      <dgm:prSet presAssocID="{0D5780D2-131A-42F1-9E67-9DD27E54F5A4}" presName="childNode" presStyleLbl="node1" presStyleIdx="3" presStyleCnt="6">
        <dgm:presLayoutVars>
          <dgm:bulletEnabled val="1"/>
        </dgm:presLayoutVars>
      </dgm:prSet>
      <dgm:spPr/>
      <dgm:t>
        <a:bodyPr/>
        <a:lstStyle/>
        <a:p>
          <a:endParaRPr lang="en-US"/>
        </a:p>
      </dgm:t>
    </dgm:pt>
    <dgm:pt modelId="{730DC029-6C9F-493E-95DC-399065D65934}" type="pres">
      <dgm:prSet presAssocID="{8C0964F3-4CAC-4128-B647-6A3C9695185B}" presName="aSpace" presStyleCnt="0"/>
      <dgm:spPr/>
    </dgm:pt>
    <dgm:pt modelId="{DF36D762-3CD3-4DB4-89C0-A71DE6C2B717}" type="pres">
      <dgm:prSet presAssocID="{64F5E6E6-EE4F-4D24-8D0E-9A7B0052BAD1}" presName="compNode" presStyleCnt="0"/>
      <dgm:spPr/>
    </dgm:pt>
    <dgm:pt modelId="{2264221C-EFE1-46D7-9FF5-128747E76487}" type="pres">
      <dgm:prSet presAssocID="{64F5E6E6-EE4F-4D24-8D0E-9A7B0052BAD1}" presName="aNode" presStyleLbl="bgShp" presStyleIdx="2" presStyleCnt="3"/>
      <dgm:spPr/>
      <dgm:t>
        <a:bodyPr/>
        <a:lstStyle/>
        <a:p>
          <a:endParaRPr lang="en-US"/>
        </a:p>
      </dgm:t>
    </dgm:pt>
    <dgm:pt modelId="{7B3B6FB8-59CB-4843-888B-A713F73F385F}" type="pres">
      <dgm:prSet presAssocID="{64F5E6E6-EE4F-4D24-8D0E-9A7B0052BAD1}" presName="textNode" presStyleLbl="bgShp" presStyleIdx="2" presStyleCnt="3"/>
      <dgm:spPr/>
      <dgm:t>
        <a:bodyPr/>
        <a:lstStyle/>
        <a:p>
          <a:endParaRPr lang="en-US"/>
        </a:p>
      </dgm:t>
    </dgm:pt>
    <dgm:pt modelId="{EB4A87C3-213F-4D14-8108-0300F0024124}" type="pres">
      <dgm:prSet presAssocID="{64F5E6E6-EE4F-4D24-8D0E-9A7B0052BAD1}" presName="compChildNode" presStyleCnt="0"/>
      <dgm:spPr/>
    </dgm:pt>
    <dgm:pt modelId="{D9FB934E-9D63-4C63-B1FF-9B4B3C1DC574}" type="pres">
      <dgm:prSet presAssocID="{64F5E6E6-EE4F-4D24-8D0E-9A7B0052BAD1}" presName="theInnerList" presStyleCnt="0"/>
      <dgm:spPr/>
    </dgm:pt>
    <dgm:pt modelId="{6BA38D9C-05AB-4203-9D43-DF84DB8264E4}" type="pres">
      <dgm:prSet presAssocID="{4D4F2D0D-DCC8-477A-9AE2-F5E36402E489}" presName="childNode" presStyleLbl="node1" presStyleIdx="4" presStyleCnt="6" custScaleY="181744">
        <dgm:presLayoutVars>
          <dgm:bulletEnabled val="1"/>
        </dgm:presLayoutVars>
      </dgm:prSet>
      <dgm:spPr/>
      <dgm:t>
        <a:bodyPr/>
        <a:lstStyle/>
        <a:p>
          <a:endParaRPr lang="en-US"/>
        </a:p>
      </dgm:t>
    </dgm:pt>
    <dgm:pt modelId="{0C2BA608-C97F-4F97-9410-E96456DFCF51}" type="pres">
      <dgm:prSet presAssocID="{4D4F2D0D-DCC8-477A-9AE2-F5E36402E489}" presName="aSpace2" presStyleCnt="0"/>
      <dgm:spPr/>
    </dgm:pt>
    <dgm:pt modelId="{04101667-7F91-463E-9F37-EF248D1D4D9A}" type="pres">
      <dgm:prSet presAssocID="{FCA3A181-B477-42B4-B57D-1D0820DFC0F7}" presName="childNode" presStyleLbl="node1" presStyleIdx="5" presStyleCnt="6">
        <dgm:presLayoutVars>
          <dgm:bulletEnabled val="1"/>
        </dgm:presLayoutVars>
      </dgm:prSet>
      <dgm:spPr/>
      <dgm:t>
        <a:bodyPr/>
        <a:lstStyle/>
        <a:p>
          <a:endParaRPr lang="en-US"/>
        </a:p>
      </dgm:t>
    </dgm:pt>
  </dgm:ptLst>
  <dgm:cxnLst>
    <dgm:cxn modelId="{B0CDB1E3-076E-4492-A57A-319F99133C97}" srcId="{8C0964F3-4CAC-4128-B647-6A3C9695185B}" destId="{6F076936-7979-40FC-BEFE-E176A73A380F}" srcOrd="0" destOrd="0" parTransId="{9A56C97F-E353-44FE-A71F-148346AAD3CE}" sibTransId="{EE6466F5-CD01-4F81-91C1-F60FE04E1840}"/>
    <dgm:cxn modelId="{C7C4F4ED-C4B5-40A8-B79D-038EE2BB0196}" srcId="{8C0964F3-4CAC-4128-B647-6A3C9695185B}" destId="{0D5780D2-131A-42F1-9E67-9DD27E54F5A4}" srcOrd="1" destOrd="0" parTransId="{2EA2F274-CF96-4F63-B309-5E340E21E5E8}" sibTransId="{DB3811A2-F0B5-4F04-959B-F204A4421637}"/>
    <dgm:cxn modelId="{202E945C-F310-48EC-BC51-E79795167AD1}" srcId="{17B602D5-7FF8-4619-A1E1-30D523CEF9C6}" destId="{7DF5C464-0E8C-4094-B5A1-C8667BD08DDA}" srcOrd="1" destOrd="0" parTransId="{8003A3BB-5206-4882-A0F7-34866772DB4B}" sibTransId="{0D24147E-BD91-4194-B6BE-19BFE981639A}"/>
    <dgm:cxn modelId="{9368B5CD-FB2F-49D0-8E9E-E77AAE579CB0}" srcId="{1C68A2EA-DFC9-4176-97BC-8A08C60B5DC9}" destId="{8C0964F3-4CAC-4128-B647-6A3C9695185B}" srcOrd="1" destOrd="0" parTransId="{31091E57-957D-41C0-B246-C6F260ACE4A1}" sibTransId="{39A2701B-17D4-444F-9AE0-97271DBA8F6B}"/>
    <dgm:cxn modelId="{1C1B3B89-1195-4B50-818C-F408A98DC9DC}" type="presOf" srcId="{8C0964F3-4CAC-4128-B647-6A3C9695185B}" destId="{BC8E4580-22DE-4EEF-A577-F4F8361F9999}" srcOrd="0" destOrd="0" presId="urn:microsoft.com/office/officeart/2005/8/layout/lProcess2"/>
    <dgm:cxn modelId="{B2210DEB-83B8-47F3-BDE0-47E82DB2B122}" type="presOf" srcId="{6F076936-7979-40FC-BEFE-E176A73A380F}" destId="{3BEB1D42-C471-4CC5-8777-06654FD81D59}" srcOrd="0" destOrd="0" presId="urn:microsoft.com/office/officeart/2005/8/layout/lProcess2"/>
    <dgm:cxn modelId="{7A8CBA76-165C-4A5B-A80C-7E7C254305A4}" type="presOf" srcId="{D4D89D85-DD23-48BD-9474-243DD6D8AD18}" destId="{68B61B8C-FAAF-4CDB-A53E-9C77841A0433}" srcOrd="0" destOrd="0" presId="urn:microsoft.com/office/officeart/2005/8/layout/lProcess2"/>
    <dgm:cxn modelId="{403292AC-DC73-4310-8D9E-D696C56A47AF}" type="presOf" srcId="{FCA3A181-B477-42B4-B57D-1D0820DFC0F7}" destId="{04101667-7F91-463E-9F37-EF248D1D4D9A}" srcOrd="0" destOrd="0" presId="urn:microsoft.com/office/officeart/2005/8/layout/lProcess2"/>
    <dgm:cxn modelId="{43A18B5D-E081-48FB-98EA-5AF71111D229}" type="presOf" srcId="{17B602D5-7FF8-4619-A1E1-30D523CEF9C6}" destId="{D6E9BC94-AE7A-4CEA-A077-3BA61E69843A}" srcOrd="1" destOrd="0" presId="urn:microsoft.com/office/officeart/2005/8/layout/lProcess2"/>
    <dgm:cxn modelId="{E04D2749-5E2C-4D51-B67E-ACEAA4BFB996}" type="presOf" srcId="{1C68A2EA-DFC9-4176-97BC-8A08C60B5DC9}" destId="{FE8BA4F7-FA8C-49F8-975F-6DB6BEEC9017}" srcOrd="0" destOrd="0" presId="urn:microsoft.com/office/officeart/2005/8/layout/lProcess2"/>
    <dgm:cxn modelId="{69C15271-0B7D-4723-B44A-D197C295C38F}" type="presOf" srcId="{7DF5C464-0E8C-4094-B5A1-C8667BD08DDA}" destId="{8F31337B-CFB7-4CE9-9C34-62730E4328D5}" srcOrd="0" destOrd="0" presId="urn:microsoft.com/office/officeart/2005/8/layout/lProcess2"/>
    <dgm:cxn modelId="{319F4D56-3AAE-42C9-A4D1-F27F9C8F2024}" type="presOf" srcId="{4D4F2D0D-DCC8-477A-9AE2-F5E36402E489}" destId="{6BA38D9C-05AB-4203-9D43-DF84DB8264E4}" srcOrd="0" destOrd="0" presId="urn:microsoft.com/office/officeart/2005/8/layout/lProcess2"/>
    <dgm:cxn modelId="{09640686-B1FD-483C-9FB4-9E44EDE2F1E9}" srcId="{1C68A2EA-DFC9-4176-97BC-8A08C60B5DC9}" destId="{64F5E6E6-EE4F-4D24-8D0E-9A7B0052BAD1}" srcOrd="2" destOrd="0" parTransId="{A64AE035-769A-4A80-A609-6EB368605A2D}" sibTransId="{72FA7E4F-A5D1-412B-8E25-155B37B26A74}"/>
    <dgm:cxn modelId="{471E8A44-0D48-401B-8D23-7D94BE1AA375}" srcId="{1C68A2EA-DFC9-4176-97BC-8A08C60B5DC9}" destId="{17B602D5-7FF8-4619-A1E1-30D523CEF9C6}" srcOrd="0" destOrd="0" parTransId="{81D15685-F16B-47E5-A16E-2BD1C9E87BCD}" sibTransId="{8D455871-7382-42E7-97E3-AD84A3C896B9}"/>
    <dgm:cxn modelId="{95D9BB21-EFCB-45E8-9D0D-E3346E2373A6}" type="presOf" srcId="{0D5780D2-131A-42F1-9E67-9DD27E54F5A4}" destId="{394EF6CD-0801-4AEE-8D10-2CD0104100A3}" srcOrd="0" destOrd="0" presId="urn:microsoft.com/office/officeart/2005/8/layout/lProcess2"/>
    <dgm:cxn modelId="{28DBB121-92F9-404F-BD7C-AFF3F5755FFF}" srcId="{17B602D5-7FF8-4619-A1E1-30D523CEF9C6}" destId="{D4D89D85-DD23-48BD-9474-243DD6D8AD18}" srcOrd="0" destOrd="0" parTransId="{9E86B1AA-3922-411B-A3FD-66F5353929E8}" sibTransId="{919D46C2-CAF3-41DF-94D9-047B2F6A2CF4}"/>
    <dgm:cxn modelId="{3A74588F-0178-4C84-BE43-415B6B97976A}" type="presOf" srcId="{64F5E6E6-EE4F-4D24-8D0E-9A7B0052BAD1}" destId="{7B3B6FB8-59CB-4843-888B-A713F73F385F}" srcOrd="1" destOrd="0" presId="urn:microsoft.com/office/officeart/2005/8/layout/lProcess2"/>
    <dgm:cxn modelId="{6A6AFCD0-E740-4BF2-90E5-6F2973187098}" type="presOf" srcId="{17B602D5-7FF8-4619-A1E1-30D523CEF9C6}" destId="{FE022877-AE9F-4EB8-8206-0742D60FF7B7}" srcOrd="0" destOrd="0" presId="urn:microsoft.com/office/officeart/2005/8/layout/lProcess2"/>
    <dgm:cxn modelId="{C7395AA2-210E-427D-9A5B-97960BFB31B8}" srcId="{64F5E6E6-EE4F-4D24-8D0E-9A7B0052BAD1}" destId="{4D4F2D0D-DCC8-477A-9AE2-F5E36402E489}" srcOrd="0" destOrd="0" parTransId="{527BE86C-B6CE-41F0-9B4B-3F8C2CA06188}" sibTransId="{7EE442AA-A5EC-4040-B0D1-F2A2A15940D1}"/>
    <dgm:cxn modelId="{10A1B83F-2FD2-4098-8575-D2F5F5C4718E}" type="presOf" srcId="{64F5E6E6-EE4F-4D24-8D0E-9A7B0052BAD1}" destId="{2264221C-EFE1-46D7-9FF5-128747E76487}" srcOrd="0" destOrd="0" presId="urn:microsoft.com/office/officeart/2005/8/layout/lProcess2"/>
    <dgm:cxn modelId="{BCCA9F9C-DDCC-4D54-8503-9BABA42E99DB}" type="presOf" srcId="{8C0964F3-4CAC-4128-B647-6A3C9695185B}" destId="{B5B70AF3-2654-46FD-8134-9F5B0B1C4FE0}" srcOrd="1" destOrd="0" presId="urn:microsoft.com/office/officeart/2005/8/layout/lProcess2"/>
    <dgm:cxn modelId="{16FAE520-1593-4DCF-AD8D-9D6A88B86777}" srcId="{64F5E6E6-EE4F-4D24-8D0E-9A7B0052BAD1}" destId="{FCA3A181-B477-42B4-B57D-1D0820DFC0F7}" srcOrd="1" destOrd="0" parTransId="{13467F26-5821-4C06-8DFA-ED3430533E95}" sibTransId="{5ECFB875-C756-4756-BEEF-A5A33CBE583F}"/>
    <dgm:cxn modelId="{13889BAC-6F98-4BC5-B3B2-9904DF1FF0FD}" type="presParOf" srcId="{FE8BA4F7-FA8C-49F8-975F-6DB6BEEC9017}" destId="{D1716E2A-F5E3-46C3-88A9-1107A38BA64A}" srcOrd="0" destOrd="0" presId="urn:microsoft.com/office/officeart/2005/8/layout/lProcess2"/>
    <dgm:cxn modelId="{B80106BA-8B27-41C5-B5D8-58A24A6048C4}" type="presParOf" srcId="{D1716E2A-F5E3-46C3-88A9-1107A38BA64A}" destId="{FE022877-AE9F-4EB8-8206-0742D60FF7B7}" srcOrd="0" destOrd="0" presId="urn:microsoft.com/office/officeart/2005/8/layout/lProcess2"/>
    <dgm:cxn modelId="{309DC5C1-425C-44A4-A0C7-0801A1E5EDDD}" type="presParOf" srcId="{D1716E2A-F5E3-46C3-88A9-1107A38BA64A}" destId="{D6E9BC94-AE7A-4CEA-A077-3BA61E69843A}" srcOrd="1" destOrd="0" presId="urn:microsoft.com/office/officeart/2005/8/layout/lProcess2"/>
    <dgm:cxn modelId="{72D29DD1-1D9C-486A-B96A-D0CD9F7A3372}" type="presParOf" srcId="{D1716E2A-F5E3-46C3-88A9-1107A38BA64A}" destId="{1216EBEC-F673-42A8-B94A-141FB13A9B6E}" srcOrd="2" destOrd="0" presId="urn:microsoft.com/office/officeart/2005/8/layout/lProcess2"/>
    <dgm:cxn modelId="{A6F96927-3CC1-40F3-8B7C-ED0F7B0CDA7F}" type="presParOf" srcId="{1216EBEC-F673-42A8-B94A-141FB13A9B6E}" destId="{00636C2A-023A-4576-BCB2-81AA8AED4739}" srcOrd="0" destOrd="0" presId="urn:microsoft.com/office/officeart/2005/8/layout/lProcess2"/>
    <dgm:cxn modelId="{193C1BB0-ADE8-4CFB-8811-8B013A0E300C}" type="presParOf" srcId="{00636C2A-023A-4576-BCB2-81AA8AED4739}" destId="{68B61B8C-FAAF-4CDB-A53E-9C77841A0433}" srcOrd="0" destOrd="0" presId="urn:microsoft.com/office/officeart/2005/8/layout/lProcess2"/>
    <dgm:cxn modelId="{1245D57A-6848-4669-AA1A-996B9DDF1B26}" type="presParOf" srcId="{00636C2A-023A-4576-BCB2-81AA8AED4739}" destId="{C0936D67-4F99-4587-9C8D-D1168B882853}" srcOrd="1" destOrd="0" presId="urn:microsoft.com/office/officeart/2005/8/layout/lProcess2"/>
    <dgm:cxn modelId="{AC2CD510-04F7-4A99-B1A4-52DA0DDE7E38}" type="presParOf" srcId="{00636C2A-023A-4576-BCB2-81AA8AED4739}" destId="{8F31337B-CFB7-4CE9-9C34-62730E4328D5}" srcOrd="2" destOrd="0" presId="urn:microsoft.com/office/officeart/2005/8/layout/lProcess2"/>
    <dgm:cxn modelId="{B914135E-C422-4250-8A86-B3E9C9D65A56}" type="presParOf" srcId="{FE8BA4F7-FA8C-49F8-975F-6DB6BEEC9017}" destId="{809512ED-B348-4C3F-90F5-BB8B69019AD2}" srcOrd="1" destOrd="0" presId="urn:microsoft.com/office/officeart/2005/8/layout/lProcess2"/>
    <dgm:cxn modelId="{772C23C1-E0B2-4E06-88CC-9E5C33D11118}" type="presParOf" srcId="{FE8BA4F7-FA8C-49F8-975F-6DB6BEEC9017}" destId="{9706B4AC-E54D-41F3-94ED-9C437DFDF310}" srcOrd="2" destOrd="0" presId="urn:microsoft.com/office/officeart/2005/8/layout/lProcess2"/>
    <dgm:cxn modelId="{DCF29AA7-1C69-4CAD-9969-D52438C6476E}" type="presParOf" srcId="{9706B4AC-E54D-41F3-94ED-9C437DFDF310}" destId="{BC8E4580-22DE-4EEF-A577-F4F8361F9999}" srcOrd="0" destOrd="0" presId="urn:microsoft.com/office/officeart/2005/8/layout/lProcess2"/>
    <dgm:cxn modelId="{49DB0AEE-2DCF-461A-9BD6-5192C441F913}" type="presParOf" srcId="{9706B4AC-E54D-41F3-94ED-9C437DFDF310}" destId="{B5B70AF3-2654-46FD-8134-9F5B0B1C4FE0}" srcOrd="1" destOrd="0" presId="urn:microsoft.com/office/officeart/2005/8/layout/lProcess2"/>
    <dgm:cxn modelId="{073F6031-18EF-4B9E-8BEA-A6DBFBF9ACDD}" type="presParOf" srcId="{9706B4AC-E54D-41F3-94ED-9C437DFDF310}" destId="{4355B1D5-685B-44DD-A69F-5C22CC75DE47}" srcOrd="2" destOrd="0" presId="urn:microsoft.com/office/officeart/2005/8/layout/lProcess2"/>
    <dgm:cxn modelId="{0E8F8833-624D-45F0-8646-4A34E5ABD268}" type="presParOf" srcId="{4355B1D5-685B-44DD-A69F-5C22CC75DE47}" destId="{BE7E8936-EAAE-4C1A-B97A-E4D319FBF749}" srcOrd="0" destOrd="0" presId="urn:microsoft.com/office/officeart/2005/8/layout/lProcess2"/>
    <dgm:cxn modelId="{2EF270B4-A082-4D61-897C-DCB38757B665}" type="presParOf" srcId="{BE7E8936-EAAE-4C1A-B97A-E4D319FBF749}" destId="{3BEB1D42-C471-4CC5-8777-06654FD81D59}" srcOrd="0" destOrd="0" presId="urn:microsoft.com/office/officeart/2005/8/layout/lProcess2"/>
    <dgm:cxn modelId="{265ED02C-25B7-45B6-BC5D-F07B6E86319F}" type="presParOf" srcId="{BE7E8936-EAAE-4C1A-B97A-E4D319FBF749}" destId="{C9C9F903-C862-4BF6-8F43-B751DBEC1B2B}" srcOrd="1" destOrd="0" presId="urn:microsoft.com/office/officeart/2005/8/layout/lProcess2"/>
    <dgm:cxn modelId="{78647E55-A248-4D4B-A148-C2A8F44145A6}" type="presParOf" srcId="{BE7E8936-EAAE-4C1A-B97A-E4D319FBF749}" destId="{394EF6CD-0801-4AEE-8D10-2CD0104100A3}" srcOrd="2" destOrd="0" presId="urn:microsoft.com/office/officeart/2005/8/layout/lProcess2"/>
    <dgm:cxn modelId="{C0FD8B10-2AE6-4532-B0D0-FBDBA76C61BF}" type="presParOf" srcId="{FE8BA4F7-FA8C-49F8-975F-6DB6BEEC9017}" destId="{730DC029-6C9F-493E-95DC-399065D65934}" srcOrd="3" destOrd="0" presId="urn:microsoft.com/office/officeart/2005/8/layout/lProcess2"/>
    <dgm:cxn modelId="{89567D2A-DF71-45DC-82BE-BAD452A48488}" type="presParOf" srcId="{FE8BA4F7-FA8C-49F8-975F-6DB6BEEC9017}" destId="{DF36D762-3CD3-4DB4-89C0-A71DE6C2B717}" srcOrd="4" destOrd="0" presId="urn:microsoft.com/office/officeart/2005/8/layout/lProcess2"/>
    <dgm:cxn modelId="{CC3C66F8-B63C-4710-A7D7-28BD2C348217}" type="presParOf" srcId="{DF36D762-3CD3-4DB4-89C0-A71DE6C2B717}" destId="{2264221C-EFE1-46D7-9FF5-128747E76487}" srcOrd="0" destOrd="0" presId="urn:microsoft.com/office/officeart/2005/8/layout/lProcess2"/>
    <dgm:cxn modelId="{76E0DA78-AB2B-4331-8D85-B53E1928F22D}" type="presParOf" srcId="{DF36D762-3CD3-4DB4-89C0-A71DE6C2B717}" destId="{7B3B6FB8-59CB-4843-888B-A713F73F385F}" srcOrd="1" destOrd="0" presId="urn:microsoft.com/office/officeart/2005/8/layout/lProcess2"/>
    <dgm:cxn modelId="{D737938C-23ED-43EA-A6A6-069395C11156}" type="presParOf" srcId="{DF36D762-3CD3-4DB4-89C0-A71DE6C2B717}" destId="{EB4A87C3-213F-4D14-8108-0300F0024124}" srcOrd="2" destOrd="0" presId="urn:microsoft.com/office/officeart/2005/8/layout/lProcess2"/>
    <dgm:cxn modelId="{31263911-EBC6-402D-96A9-413965CC557B}" type="presParOf" srcId="{EB4A87C3-213F-4D14-8108-0300F0024124}" destId="{D9FB934E-9D63-4C63-B1FF-9B4B3C1DC574}" srcOrd="0" destOrd="0" presId="urn:microsoft.com/office/officeart/2005/8/layout/lProcess2"/>
    <dgm:cxn modelId="{119E20E1-9550-4ECB-B6EB-16D095B98911}" type="presParOf" srcId="{D9FB934E-9D63-4C63-B1FF-9B4B3C1DC574}" destId="{6BA38D9C-05AB-4203-9D43-DF84DB8264E4}" srcOrd="0" destOrd="0" presId="urn:microsoft.com/office/officeart/2005/8/layout/lProcess2"/>
    <dgm:cxn modelId="{7D0DE5EB-7DD1-4D4D-991C-315661355EE7}" type="presParOf" srcId="{D9FB934E-9D63-4C63-B1FF-9B4B3C1DC574}" destId="{0C2BA608-C97F-4F97-9410-E96456DFCF51}" srcOrd="1" destOrd="0" presId="urn:microsoft.com/office/officeart/2005/8/layout/lProcess2"/>
    <dgm:cxn modelId="{7D126796-69BB-4FA7-88EE-5EA8EDBDF2BE}" type="presParOf" srcId="{D9FB934E-9D63-4C63-B1FF-9B4B3C1DC574}" destId="{04101667-7F91-463E-9F37-EF248D1D4D9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2159C-2D0E-4B61-8CB2-36997BC052F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D3BF0074-4016-4C43-9408-073AC0C924D1}">
      <dgm:prSet phldrT="[Text]"/>
      <dgm:spPr/>
      <dgm:t>
        <a:bodyPr/>
        <a:lstStyle/>
        <a:p>
          <a:r>
            <a:rPr lang="en-US" dirty="0" smtClean="0"/>
            <a:t>Fiduciary Standards for Accreditation</a:t>
          </a:r>
          <a:endParaRPr lang="en-US" dirty="0"/>
        </a:p>
      </dgm:t>
    </dgm:pt>
    <dgm:pt modelId="{0281E429-C874-4647-9C07-2B6802597618}" type="parTrans" cxnId="{8CF12C1C-2C34-4B54-BF26-345FF0F5C0C9}">
      <dgm:prSet/>
      <dgm:spPr/>
      <dgm:t>
        <a:bodyPr/>
        <a:lstStyle/>
        <a:p>
          <a:endParaRPr lang="en-US"/>
        </a:p>
      </dgm:t>
    </dgm:pt>
    <dgm:pt modelId="{4A206846-C68C-4634-AEFB-A3EE4D6453C7}" type="sibTrans" cxnId="{8CF12C1C-2C34-4B54-BF26-345FF0F5C0C9}">
      <dgm:prSet/>
      <dgm:spPr/>
      <dgm:t>
        <a:bodyPr/>
        <a:lstStyle/>
        <a:p>
          <a:endParaRPr lang="en-US"/>
        </a:p>
      </dgm:t>
    </dgm:pt>
    <dgm:pt modelId="{4D8E5363-EDFB-4282-AA87-A694D6A02F16}">
      <dgm:prSet phldrT="[Text]"/>
      <dgm:spPr/>
      <dgm:t>
        <a:bodyPr/>
        <a:lstStyle/>
        <a:p>
          <a:r>
            <a:rPr lang="en-US" dirty="0" smtClean="0"/>
            <a:t>Management of Projects</a:t>
          </a:r>
          <a:endParaRPr lang="en-US" dirty="0"/>
        </a:p>
      </dgm:t>
    </dgm:pt>
    <dgm:pt modelId="{A97EF471-335C-4CF1-8A37-376CC63F1337}" type="parTrans" cxnId="{D742EDD1-52C3-462F-84A5-EA62FFBB6004}">
      <dgm:prSet/>
      <dgm:spPr/>
      <dgm:t>
        <a:bodyPr/>
        <a:lstStyle/>
        <a:p>
          <a:endParaRPr lang="en-US"/>
        </a:p>
      </dgm:t>
    </dgm:pt>
    <dgm:pt modelId="{FA202628-2F74-4B4E-9B2A-D08524B4BE3F}" type="sibTrans" cxnId="{D742EDD1-52C3-462F-84A5-EA62FFBB6004}">
      <dgm:prSet/>
      <dgm:spPr/>
      <dgm:t>
        <a:bodyPr/>
        <a:lstStyle/>
        <a:p>
          <a:endParaRPr lang="en-US"/>
        </a:p>
      </dgm:t>
    </dgm:pt>
    <dgm:pt modelId="{0F9BF73E-F112-48B2-9BD6-D3BC740CDC3B}">
      <dgm:prSet phldrT="[Text]" custT="1"/>
      <dgm:spPr/>
      <dgm:t>
        <a:bodyPr/>
        <a:lstStyle/>
        <a:p>
          <a:r>
            <a:rPr lang="en-US" sz="2000" dirty="0" smtClean="0"/>
            <a:t>Full responsibility for overall management of projects and </a:t>
          </a:r>
          <a:r>
            <a:rPr lang="en-US" sz="2000" dirty="0" err="1" smtClean="0"/>
            <a:t>programmes</a:t>
          </a:r>
          <a:endParaRPr lang="en-US" sz="2000" dirty="0"/>
        </a:p>
      </dgm:t>
    </dgm:pt>
    <dgm:pt modelId="{EFF77B6E-9BE6-46EC-ADC6-D1C586463EBE}" type="parTrans" cxnId="{41095949-5DE0-494F-89B7-D9968A8E7E7E}">
      <dgm:prSet/>
      <dgm:spPr/>
      <dgm:t>
        <a:bodyPr/>
        <a:lstStyle/>
        <a:p>
          <a:endParaRPr lang="en-US"/>
        </a:p>
      </dgm:t>
    </dgm:pt>
    <dgm:pt modelId="{DFC3BF3D-803C-4679-8061-C53FFF23F417}" type="sibTrans" cxnId="{41095949-5DE0-494F-89B7-D9968A8E7E7E}">
      <dgm:prSet/>
      <dgm:spPr/>
      <dgm:t>
        <a:bodyPr/>
        <a:lstStyle/>
        <a:p>
          <a:endParaRPr lang="en-US"/>
        </a:p>
      </dgm:t>
    </dgm:pt>
    <dgm:pt modelId="{24FD5B16-8DCE-4C52-8B44-7F2184B8ECD8}">
      <dgm:prSet phldrT="[Text]"/>
      <dgm:spPr/>
      <dgm:t>
        <a:bodyPr/>
        <a:lstStyle/>
        <a:p>
          <a:r>
            <a:rPr lang="en-US" dirty="0" smtClean="0"/>
            <a:t>Project Reporting</a:t>
          </a:r>
          <a:endParaRPr lang="en-US" dirty="0"/>
        </a:p>
      </dgm:t>
    </dgm:pt>
    <dgm:pt modelId="{E8BA8B11-DB6F-48B3-AE4A-F6A5266176C2}" type="parTrans" cxnId="{CDCEFBBE-5144-4187-90A6-BC4E8560A0F8}">
      <dgm:prSet/>
      <dgm:spPr/>
      <dgm:t>
        <a:bodyPr/>
        <a:lstStyle/>
        <a:p>
          <a:endParaRPr lang="en-US"/>
        </a:p>
      </dgm:t>
    </dgm:pt>
    <dgm:pt modelId="{BA181651-9FDB-4966-88C3-CCBB93F582C1}" type="sibTrans" cxnId="{CDCEFBBE-5144-4187-90A6-BC4E8560A0F8}">
      <dgm:prSet/>
      <dgm:spPr/>
      <dgm:t>
        <a:bodyPr/>
        <a:lstStyle/>
        <a:p>
          <a:endParaRPr lang="en-US"/>
        </a:p>
      </dgm:t>
    </dgm:pt>
    <dgm:pt modelId="{AE45DE39-D94F-4043-8FF7-77C29DDE7A78}">
      <dgm:prSet phldrT="[Text]" custT="1"/>
      <dgm:spPr/>
      <dgm:t>
        <a:bodyPr/>
        <a:lstStyle/>
        <a:p>
          <a:r>
            <a:rPr lang="en-US" sz="2000" dirty="0" smtClean="0"/>
            <a:t>Responsible</a:t>
          </a:r>
          <a:r>
            <a:rPr lang="en-US" sz="2000" baseline="0" dirty="0" smtClean="0"/>
            <a:t> for monitoring and reporting </a:t>
          </a:r>
          <a:endParaRPr lang="en-US" sz="2000" dirty="0"/>
        </a:p>
      </dgm:t>
    </dgm:pt>
    <dgm:pt modelId="{B6A41611-44D0-42C3-B85B-BBC8A42C6BAC}" type="parTrans" cxnId="{0EDC09BF-842B-4987-B5DC-F4015D730547}">
      <dgm:prSet/>
      <dgm:spPr/>
      <dgm:t>
        <a:bodyPr/>
        <a:lstStyle/>
        <a:p>
          <a:endParaRPr lang="en-US"/>
        </a:p>
      </dgm:t>
    </dgm:pt>
    <dgm:pt modelId="{9EB1A3E1-A87A-4989-A1B3-5C7ACD18AA70}" type="sibTrans" cxnId="{0EDC09BF-842B-4987-B5DC-F4015D730547}">
      <dgm:prSet/>
      <dgm:spPr/>
      <dgm:t>
        <a:bodyPr/>
        <a:lstStyle/>
        <a:p>
          <a:endParaRPr lang="en-US"/>
        </a:p>
      </dgm:t>
    </dgm:pt>
    <dgm:pt modelId="{02DA48E2-3E28-41B7-AC64-E5684EFA6645}">
      <dgm:prSet phldrT="[Text]" custT="1"/>
      <dgm:spPr/>
      <dgm:t>
        <a:bodyPr lIns="182880"/>
        <a:lstStyle/>
        <a:p>
          <a:r>
            <a:rPr lang="en-US" sz="2000" dirty="0" smtClean="0"/>
            <a:t>Transparency, self-investigative powers, and anti-corruption measures</a:t>
          </a:r>
          <a:endParaRPr lang="en-US" sz="2000" dirty="0"/>
        </a:p>
      </dgm:t>
    </dgm:pt>
    <dgm:pt modelId="{A766FB46-BAC1-450E-B4BB-FF5788D3DD49}" type="parTrans" cxnId="{B51AF7DF-434C-490E-BFBC-0F9E8687D5B0}">
      <dgm:prSet/>
      <dgm:spPr/>
      <dgm:t>
        <a:bodyPr/>
        <a:lstStyle/>
        <a:p>
          <a:endParaRPr lang="en-US"/>
        </a:p>
      </dgm:t>
    </dgm:pt>
    <dgm:pt modelId="{0C041FDF-BB2D-4B8F-86E4-727325124FA7}" type="sibTrans" cxnId="{B51AF7DF-434C-490E-BFBC-0F9E8687D5B0}">
      <dgm:prSet/>
      <dgm:spPr/>
      <dgm:t>
        <a:bodyPr/>
        <a:lstStyle/>
        <a:p>
          <a:endParaRPr lang="en-US"/>
        </a:p>
      </dgm:t>
    </dgm:pt>
    <dgm:pt modelId="{4C8ED8A5-BB2A-4C39-A2EC-D951B1EFB58D}">
      <dgm:prSet phldrT="[Text]" custT="1"/>
      <dgm:spPr/>
      <dgm:t>
        <a:bodyPr lIns="182880"/>
        <a:lstStyle/>
        <a:p>
          <a:r>
            <a:rPr lang="en-US" sz="2000" dirty="0" smtClean="0"/>
            <a:t>Financial management and integrity</a:t>
          </a:r>
          <a:endParaRPr lang="en-US" sz="2000" dirty="0"/>
        </a:p>
      </dgm:t>
    </dgm:pt>
    <dgm:pt modelId="{8D263E9B-D04A-4CDE-9C04-F8FE62ADEE0F}" type="parTrans" cxnId="{7AD286CB-8EA5-4D11-BCAF-963CD03CD5E1}">
      <dgm:prSet/>
      <dgm:spPr/>
      <dgm:t>
        <a:bodyPr/>
        <a:lstStyle/>
        <a:p>
          <a:endParaRPr lang="en-US"/>
        </a:p>
      </dgm:t>
    </dgm:pt>
    <dgm:pt modelId="{5C5407DF-8B1F-44B4-9F24-A0C862AAFC18}" type="sibTrans" cxnId="{7AD286CB-8EA5-4D11-BCAF-963CD03CD5E1}">
      <dgm:prSet/>
      <dgm:spPr/>
      <dgm:t>
        <a:bodyPr/>
        <a:lstStyle/>
        <a:p>
          <a:endParaRPr lang="en-US"/>
        </a:p>
      </dgm:t>
    </dgm:pt>
    <dgm:pt modelId="{9EC7661D-055B-458F-A3BB-8F64CA19D884}">
      <dgm:prSet phldrT="[Text]" custT="1"/>
      <dgm:spPr/>
      <dgm:t>
        <a:bodyPr lIns="182880"/>
        <a:lstStyle/>
        <a:p>
          <a:r>
            <a:rPr lang="en-US" sz="2000" dirty="0" smtClean="0"/>
            <a:t>Institutional capacity</a:t>
          </a:r>
          <a:endParaRPr lang="en-US" sz="2000" dirty="0"/>
        </a:p>
      </dgm:t>
    </dgm:pt>
    <dgm:pt modelId="{7ED80F0B-4541-4ED5-97E4-2A22E5845107}" type="parTrans" cxnId="{6C7D321F-9499-46D4-86F4-0A597FCE8DA1}">
      <dgm:prSet/>
      <dgm:spPr/>
      <dgm:t>
        <a:bodyPr/>
        <a:lstStyle/>
        <a:p>
          <a:endParaRPr lang="en-US"/>
        </a:p>
      </dgm:t>
    </dgm:pt>
    <dgm:pt modelId="{D6585B58-C14C-4CFA-BCC3-57C883AF994C}" type="sibTrans" cxnId="{6C7D321F-9499-46D4-86F4-0A597FCE8DA1}">
      <dgm:prSet/>
      <dgm:spPr/>
      <dgm:t>
        <a:bodyPr/>
        <a:lstStyle/>
        <a:p>
          <a:endParaRPr lang="en-US"/>
        </a:p>
      </dgm:t>
    </dgm:pt>
    <dgm:pt modelId="{E9830025-77F4-4B81-BC73-B236E496F043}" type="pres">
      <dgm:prSet presAssocID="{77C2159C-2D0E-4B61-8CB2-36997BC052FE}" presName="Name0" presStyleCnt="0">
        <dgm:presLayoutVars>
          <dgm:dir/>
          <dgm:animLvl val="lvl"/>
          <dgm:resizeHandles val="exact"/>
        </dgm:presLayoutVars>
      </dgm:prSet>
      <dgm:spPr/>
      <dgm:t>
        <a:bodyPr/>
        <a:lstStyle/>
        <a:p>
          <a:endParaRPr lang="en-US"/>
        </a:p>
      </dgm:t>
    </dgm:pt>
    <dgm:pt modelId="{B6C6FB13-3A3A-44BB-9D99-C74F78B6A0DA}" type="pres">
      <dgm:prSet presAssocID="{D3BF0074-4016-4C43-9408-073AC0C924D1}" presName="linNode" presStyleCnt="0"/>
      <dgm:spPr/>
    </dgm:pt>
    <dgm:pt modelId="{AA018072-EFA3-4537-94B4-BE6029C67CD5}" type="pres">
      <dgm:prSet presAssocID="{D3BF0074-4016-4C43-9408-073AC0C924D1}" presName="parentText" presStyleLbl="node1" presStyleIdx="0" presStyleCnt="3" custScaleX="79739" custLinFactNeighborX="-2236" custLinFactNeighborY="6515">
        <dgm:presLayoutVars>
          <dgm:chMax val="1"/>
          <dgm:bulletEnabled val="1"/>
        </dgm:presLayoutVars>
      </dgm:prSet>
      <dgm:spPr/>
      <dgm:t>
        <a:bodyPr/>
        <a:lstStyle/>
        <a:p>
          <a:endParaRPr lang="en-US"/>
        </a:p>
      </dgm:t>
    </dgm:pt>
    <dgm:pt modelId="{C2AF3A3A-64F7-4A14-93CA-AEBC4684E4F4}" type="pres">
      <dgm:prSet presAssocID="{D3BF0074-4016-4C43-9408-073AC0C924D1}" presName="descendantText" presStyleLbl="alignAccFollowNode1" presStyleIdx="0" presStyleCnt="3" custScaleX="114314" custScaleY="123972" custLinFactNeighborY="6926">
        <dgm:presLayoutVars>
          <dgm:bulletEnabled val="1"/>
        </dgm:presLayoutVars>
      </dgm:prSet>
      <dgm:spPr/>
      <dgm:t>
        <a:bodyPr/>
        <a:lstStyle/>
        <a:p>
          <a:endParaRPr lang="en-US"/>
        </a:p>
      </dgm:t>
    </dgm:pt>
    <dgm:pt modelId="{837ADBE3-26CE-4CF4-954B-E0A34C0BBEB4}" type="pres">
      <dgm:prSet presAssocID="{4A206846-C68C-4634-AEFB-A3EE4D6453C7}" presName="sp" presStyleCnt="0"/>
      <dgm:spPr/>
    </dgm:pt>
    <dgm:pt modelId="{C8B71317-CA34-4BDA-AADD-5589842C0D27}" type="pres">
      <dgm:prSet presAssocID="{4D8E5363-EDFB-4282-AA87-A694D6A02F16}" presName="linNode" presStyleCnt="0"/>
      <dgm:spPr/>
    </dgm:pt>
    <dgm:pt modelId="{4796050A-9FE1-4CB0-A6FD-7077509E6012}" type="pres">
      <dgm:prSet presAssocID="{4D8E5363-EDFB-4282-AA87-A694D6A02F16}" presName="parentText" presStyleLbl="node1" presStyleIdx="1" presStyleCnt="3" custScaleX="79739" custScaleY="83599" custLinFactNeighborX="-15625" custLinFactNeighborY="3455">
        <dgm:presLayoutVars>
          <dgm:chMax val="1"/>
          <dgm:bulletEnabled val="1"/>
        </dgm:presLayoutVars>
      </dgm:prSet>
      <dgm:spPr/>
      <dgm:t>
        <a:bodyPr/>
        <a:lstStyle/>
        <a:p>
          <a:endParaRPr lang="en-US"/>
        </a:p>
      </dgm:t>
    </dgm:pt>
    <dgm:pt modelId="{B14D0E4B-1A21-461E-96EA-634D4A60DD3C}" type="pres">
      <dgm:prSet presAssocID="{4D8E5363-EDFB-4282-AA87-A694D6A02F16}" presName="descendantText" presStyleLbl="alignAccFollowNode1" presStyleIdx="1" presStyleCnt="3" custScaleX="116762" custScaleY="88231" custLinFactNeighborY="4763">
        <dgm:presLayoutVars>
          <dgm:bulletEnabled val="1"/>
        </dgm:presLayoutVars>
      </dgm:prSet>
      <dgm:spPr/>
      <dgm:t>
        <a:bodyPr/>
        <a:lstStyle/>
        <a:p>
          <a:endParaRPr lang="en-US"/>
        </a:p>
      </dgm:t>
    </dgm:pt>
    <dgm:pt modelId="{86153DF1-E276-48C0-A6CD-345DF69643D6}" type="pres">
      <dgm:prSet presAssocID="{FA202628-2F74-4B4E-9B2A-D08524B4BE3F}" presName="sp" presStyleCnt="0"/>
      <dgm:spPr/>
    </dgm:pt>
    <dgm:pt modelId="{BEBFF4BD-1EF1-410E-912C-D7ABBFDB739E}" type="pres">
      <dgm:prSet presAssocID="{24FD5B16-8DCE-4C52-8B44-7F2184B8ECD8}" presName="linNode" presStyleCnt="0"/>
      <dgm:spPr/>
    </dgm:pt>
    <dgm:pt modelId="{AD20E24A-D9E9-4BB2-BC96-83A7D6FE7FBA}" type="pres">
      <dgm:prSet presAssocID="{24FD5B16-8DCE-4C52-8B44-7F2184B8ECD8}" presName="parentText" presStyleLbl="node1" presStyleIdx="2" presStyleCnt="3" custScaleX="82244" custScaleY="63975" custLinFactNeighborX="-2236" custLinFactNeighborY="-1667">
        <dgm:presLayoutVars>
          <dgm:chMax val="1"/>
          <dgm:bulletEnabled val="1"/>
        </dgm:presLayoutVars>
      </dgm:prSet>
      <dgm:spPr/>
      <dgm:t>
        <a:bodyPr/>
        <a:lstStyle/>
        <a:p>
          <a:endParaRPr lang="en-US"/>
        </a:p>
      </dgm:t>
    </dgm:pt>
    <dgm:pt modelId="{5A975052-5EC8-4E3B-B3C5-E3046CC96E4B}" type="pres">
      <dgm:prSet presAssocID="{24FD5B16-8DCE-4C52-8B44-7F2184B8ECD8}" presName="descendantText" presStyleLbl="alignAccFollowNode1" presStyleIdx="2" presStyleCnt="3" custScaleX="116492" custScaleY="56501" custLinFactNeighborY="-5412">
        <dgm:presLayoutVars>
          <dgm:bulletEnabled val="1"/>
        </dgm:presLayoutVars>
      </dgm:prSet>
      <dgm:spPr/>
      <dgm:t>
        <a:bodyPr/>
        <a:lstStyle/>
        <a:p>
          <a:endParaRPr lang="en-US"/>
        </a:p>
      </dgm:t>
    </dgm:pt>
  </dgm:ptLst>
  <dgm:cxnLst>
    <dgm:cxn modelId="{98BF372F-972A-41BB-B03A-2061A60FFEB4}" type="presOf" srcId="{24FD5B16-8DCE-4C52-8B44-7F2184B8ECD8}" destId="{AD20E24A-D9E9-4BB2-BC96-83A7D6FE7FBA}" srcOrd="0" destOrd="0" presId="urn:microsoft.com/office/officeart/2005/8/layout/vList5"/>
    <dgm:cxn modelId="{48E8284B-FBE1-4BBA-8025-3C94C2F83A1F}" type="presOf" srcId="{4D8E5363-EDFB-4282-AA87-A694D6A02F16}" destId="{4796050A-9FE1-4CB0-A6FD-7077509E6012}" srcOrd="0" destOrd="0" presId="urn:microsoft.com/office/officeart/2005/8/layout/vList5"/>
    <dgm:cxn modelId="{4578F0FE-34FE-4ED2-A875-EBBEFA301D6F}" type="presOf" srcId="{0F9BF73E-F112-48B2-9BD6-D3BC740CDC3B}" destId="{B14D0E4B-1A21-461E-96EA-634D4A60DD3C}" srcOrd="0" destOrd="0" presId="urn:microsoft.com/office/officeart/2005/8/layout/vList5"/>
    <dgm:cxn modelId="{D8C04115-F662-4DEA-BE73-87BF3DFB190C}" type="presOf" srcId="{9EC7661D-055B-458F-A3BB-8F64CA19D884}" destId="{C2AF3A3A-64F7-4A14-93CA-AEBC4684E4F4}" srcOrd="0" destOrd="1" presId="urn:microsoft.com/office/officeart/2005/8/layout/vList5"/>
    <dgm:cxn modelId="{41095949-5DE0-494F-89B7-D9968A8E7E7E}" srcId="{4D8E5363-EDFB-4282-AA87-A694D6A02F16}" destId="{0F9BF73E-F112-48B2-9BD6-D3BC740CDC3B}" srcOrd="0" destOrd="0" parTransId="{EFF77B6E-9BE6-46EC-ADC6-D1C586463EBE}" sibTransId="{DFC3BF3D-803C-4679-8061-C53FFF23F417}"/>
    <dgm:cxn modelId="{7AD286CB-8EA5-4D11-BCAF-963CD03CD5E1}" srcId="{D3BF0074-4016-4C43-9408-073AC0C924D1}" destId="{4C8ED8A5-BB2A-4C39-A2EC-D951B1EFB58D}" srcOrd="0" destOrd="0" parTransId="{8D263E9B-D04A-4CDE-9C04-F8FE62ADEE0F}" sibTransId="{5C5407DF-8B1F-44B4-9F24-A0C862AAFC18}"/>
    <dgm:cxn modelId="{7E8A007E-D8EB-4552-8574-7E448DEBDE02}" type="presOf" srcId="{77C2159C-2D0E-4B61-8CB2-36997BC052FE}" destId="{E9830025-77F4-4B81-BC73-B236E496F043}" srcOrd="0" destOrd="0" presId="urn:microsoft.com/office/officeart/2005/8/layout/vList5"/>
    <dgm:cxn modelId="{55FFE98F-A915-467F-ACF5-B2A8032F70E1}" type="presOf" srcId="{02DA48E2-3E28-41B7-AC64-E5684EFA6645}" destId="{C2AF3A3A-64F7-4A14-93CA-AEBC4684E4F4}" srcOrd="0" destOrd="2" presId="urn:microsoft.com/office/officeart/2005/8/layout/vList5"/>
    <dgm:cxn modelId="{B51AF7DF-434C-490E-BFBC-0F9E8687D5B0}" srcId="{D3BF0074-4016-4C43-9408-073AC0C924D1}" destId="{02DA48E2-3E28-41B7-AC64-E5684EFA6645}" srcOrd="2" destOrd="0" parTransId="{A766FB46-BAC1-450E-B4BB-FF5788D3DD49}" sibTransId="{0C041FDF-BB2D-4B8F-86E4-727325124FA7}"/>
    <dgm:cxn modelId="{E5AB2155-1530-4E3F-A6C0-DF1D5B27DC4A}" type="presOf" srcId="{4C8ED8A5-BB2A-4C39-A2EC-D951B1EFB58D}" destId="{C2AF3A3A-64F7-4A14-93CA-AEBC4684E4F4}" srcOrd="0" destOrd="0" presId="urn:microsoft.com/office/officeart/2005/8/layout/vList5"/>
    <dgm:cxn modelId="{CDCEFBBE-5144-4187-90A6-BC4E8560A0F8}" srcId="{77C2159C-2D0E-4B61-8CB2-36997BC052FE}" destId="{24FD5B16-8DCE-4C52-8B44-7F2184B8ECD8}" srcOrd="2" destOrd="0" parTransId="{E8BA8B11-DB6F-48B3-AE4A-F6A5266176C2}" sibTransId="{BA181651-9FDB-4966-88C3-CCBB93F582C1}"/>
    <dgm:cxn modelId="{7789BAD0-A3FD-47C9-84D8-0A00B19B2C36}" type="presOf" srcId="{D3BF0074-4016-4C43-9408-073AC0C924D1}" destId="{AA018072-EFA3-4537-94B4-BE6029C67CD5}" srcOrd="0" destOrd="0" presId="urn:microsoft.com/office/officeart/2005/8/layout/vList5"/>
    <dgm:cxn modelId="{667D6E0B-B4D4-40DE-84A2-13E14DCB8005}" type="presOf" srcId="{AE45DE39-D94F-4043-8FF7-77C29DDE7A78}" destId="{5A975052-5EC8-4E3B-B3C5-E3046CC96E4B}" srcOrd="0" destOrd="0" presId="urn:microsoft.com/office/officeart/2005/8/layout/vList5"/>
    <dgm:cxn modelId="{0EDC09BF-842B-4987-B5DC-F4015D730547}" srcId="{24FD5B16-8DCE-4C52-8B44-7F2184B8ECD8}" destId="{AE45DE39-D94F-4043-8FF7-77C29DDE7A78}" srcOrd="0" destOrd="0" parTransId="{B6A41611-44D0-42C3-B85B-BBC8A42C6BAC}" sibTransId="{9EB1A3E1-A87A-4989-A1B3-5C7ACD18AA70}"/>
    <dgm:cxn modelId="{6C7D321F-9499-46D4-86F4-0A597FCE8DA1}" srcId="{D3BF0074-4016-4C43-9408-073AC0C924D1}" destId="{9EC7661D-055B-458F-A3BB-8F64CA19D884}" srcOrd="1" destOrd="0" parTransId="{7ED80F0B-4541-4ED5-97E4-2A22E5845107}" sibTransId="{D6585B58-C14C-4CFA-BCC3-57C883AF994C}"/>
    <dgm:cxn modelId="{D742EDD1-52C3-462F-84A5-EA62FFBB6004}" srcId="{77C2159C-2D0E-4B61-8CB2-36997BC052FE}" destId="{4D8E5363-EDFB-4282-AA87-A694D6A02F16}" srcOrd="1" destOrd="0" parTransId="{A97EF471-335C-4CF1-8A37-376CC63F1337}" sibTransId="{FA202628-2F74-4B4E-9B2A-D08524B4BE3F}"/>
    <dgm:cxn modelId="{8CF12C1C-2C34-4B54-BF26-345FF0F5C0C9}" srcId="{77C2159C-2D0E-4B61-8CB2-36997BC052FE}" destId="{D3BF0074-4016-4C43-9408-073AC0C924D1}" srcOrd="0" destOrd="0" parTransId="{0281E429-C874-4647-9C07-2B6802597618}" sibTransId="{4A206846-C68C-4634-AEFB-A3EE4D6453C7}"/>
    <dgm:cxn modelId="{95E62661-568F-4767-866A-A542E598CB07}" type="presParOf" srcId="{E9830025-77F4-4B81-BC73-B236E496F043}" destId="{B6C6FB13-3A3A-44BB-9D99-C74F78B6A0DA}" srcOrd="0" destOrd="0" presId="urn:microsoft.com/office/officeart/2005/8/layout/vList5"/>
    <dgm:cxn modelId="{03B83F33-0F77-46B9-BE9C-023714695867}" type="presParOf" srcId="{B6C6FB13-3A3A-44BB-9D99-C74F78B6A0DA}" destId="{AA018072-EFA3-4537-94B4-BE6029C67CD5}" srcOrd="0" destOrd="0" presId="urn:microsoft.com/office/officeart/2005/8/layout/vList5"/>
    <dgm:cxn modelId="{B98A14E7-3081-49D7-8BC0-86AB433DC541}" type="presParOf" srcId="{B6C6FB13-3A3A-44BB-9D99-C74F78B6A0DA}" destId="{C2AF3A3A-64F7-4A14-93CA-AEBC4684E4F4}" srcOrd="1" destOrd="0" presId="urn:microsoft.com/office/officeart/2005/8/layout/vList5"/>
    <dgm:cxn modelId="{7DD824A6-6081-455C-89EC-AD22733BEC9D}" type="presParOf" srcId="{E9830025-77F4-4B81-BC73-B236E496F043}" destId="{837ADBE3-26CE-4CF4-954B-E0A34C0BBEB4}" srcOrd="1" destOrd="0" presId="urn:microsoft.com/office/officeart/2005/8/layout/vList5"/>
    <dgm:cxn modelId="{AFC6252D-DD65-45BA-BD6D-5A7DEE48EBEB}" type="presParOf" srcId="{E9830025-77F4-4B81-BC73-B236E496F043}" destId="{C8B71317-CA34-4BDA-AADD-5589842C0D27}" srcOrd="2" destOrd="0" presId="urn:microsoft.com/office/officeart/2005/8/layout/vList5"/>
    <dgm:cxn modelId="{F10763E1-E9C6-47D6-ACF8-26543BB6BB6F}" type="presParOf" srcId="{C8B71317-CA34-4BDA-AADD-5589842C0D27}" destId="{4796050A-9FE1-4CB0-A6FD-7077509E6012}" srcOrd="0" destOrd="0" presId="urn:microsoft.com/office/officeart/2005/8/layout/vList5"/>
    <dgm:cxn modelId="{D39EB19A-0014-40DB-8878-D06AFE24356F}" type="presParOf" srcId="{C8B71317-CA34-4BDA-AADD-5589842C0D27}" destId="{B14D0E4B-1A21-461E-96EA-634D4A60DD3C}" srcOrd="1" destOrd="0" presId="urn:microsoft.com/office/officeart/2005/8/layout/vList5"/>
    <dgm:cxn modelId="{7BAF245E-55E3-4B62-936A-058BD9BE22A4}" type="presParOf" srcId="{E9830025-77F4-4B81-BC73-B236E496F043}" destId="{86153DF1-E276-48C0-A6CD-345DF69643D6}" srcOrd="3" destOrd="0" presId="urn:microsoft.com/office/officeart/2005/8/layout/vList5"/>
    <dgm:cxn modelId="{F32BFEA0-8FDB-443A-9DC4-2A378C08C27E}" type="presParOf" srcId="{E9830025-77F4-4B81-BC73-B236E496F043}" destId="{BEBFF4BD-1EF1-410E-912C-D7ABBFDB739E}" srcOrd="4" destOrd="0" presId="urn:microsoft.com/office/officeart/2005/8/layout/vList5"/>
    <dgm:cxn modelId="{24318E03-79C5-4258-9589-658057A60341}" type="presParOf" srcId="{BEBFF4BD-1EF1-410E-912C-D7ABBFDB739E}" destId="{AD20E24A-D9E9-4BB2-BC96-83A7D6FE7FBA}" srcOrd="0" destOrd="0" presId="urn:microsoft.com/office/officeart/2005/8/layout/vList5"/>
    <dgm:cxn modelId="{6C2DDBCE-9F5A-4F8B-8154-7A601F687C21}" type="presParOf" srcId="{BEBFF4BD-1EF1-410E-912C-D7ABBFDB739E}" destId="{5A975052-5EC8-4E3B-B3C5-E3046CC96E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5D819-0B33-4124-80C1-A5C2998C623F}" type="doc">
      <dgm:prSet loTypeId="urn:diagrams.loki3.com/BracketList+Icon" loCatId="list" qsTypeId="urn:microsoft.com/office/officeart/2005/8/quickstyle/simple4" qsCatId="simple" csTypeId="urn:microsoft.com/office/officeart/2005/8/colors/accent3_2" csCatId="accent3" phldr="1"/>
      <dgm:spPr/>
      <dgm:t>
        <a:bodyPr/>
        <a:lstStyle/>
        <a:p>
          <a:endParaRPr lang="en-US"/>
        </a:p>
      </dgm:t>
    </dgm:pt>
    <dgm:pt modelId="{62B20BD9-9E86-479E-ABCC-471E18A1D258}">
      <dgm:prSet phldrT="[Text]" custT="1"/>
      <dgm:spPr/>
      <dgm:t>
        <a:bodyPr/>
        <a:lstStyle/>
        <a:p>
          <a:r>
            <a:rPr lang="en-US" sz="2800" b="1" smtClean="0"/>
            <a:t>Project Size</a:t>
          </a:r>
          <a:endParaRPr lang="en-US" sz="2800" b="1" dirty="0"/>
        </a:p>
      </dgm:t>
    </dgm:pt>
    <dgm:pt modelId="{3388A129-429B-4947-AA94-2394DD26AECF}" type="parTrans" cxnId="{E1697FA1-41D8-41A9-AFD2-F5208CA3E0C8}">
      <dgm:prSet/>
      <dgm:spPr/>
      <dgm:t>
        <a:bodyPr/>
        <a:lstStyle/>
        <a:p>
          <a:endParaRPr lang="en-US"/>
        </a:p>
      </dgm:t>
    </dgm:pt>
    <dgm:pt modelId="{6A467032-21DE-478B-8DED-CA567A939226}" type="sibTrans" cxnId="{E1697FA1-41D8-41A9-AFD2-F5208CA3E0C8}">
      <dgm:prSet/>
      <dgm:spPr/>
      <dgm:t>
        <a:bodyPr/>
        <a:lstStyle/>
        <a:p>
          <a:endParaRPr lang="en-US"/>
        </a:p>
      </dgm:t>
    </dgm:pt>
    <dgm:pt modelId="{7673814B-0CC9-45AF-B004-31B94EC53E90}">
      <dgm:prSet phldrT="[Text]"/>
      <dgm:spPr/>
      <dgm:t>
        <a:bodyPr/>
        <a:lstStyle/>
        <a:p>
          <a:r>
            <a:rPr lang="en-US" dirty="0" smtClean="0"/>
            <a:t>If the proposed project/</a:t>
          </a:r>
          <a:r>
            <a:rPr lang="en-US" dirty="0" err="1" smtClean="0"/>
            <a:t>programme</a:t>
          </a:r>
          <a:r>
            <a:rPr lang="en-US" dirty="0" smtClean="0"/>
            <a:t> is </a:t>
          </a:r>
          <a:r>
            <a:rPr lang="en-US" b="1" dirty="0" smtClean="0"/>
            <a:t>larger than US$1M</a:t>
          </a:r>
          <a:r>
            <a:rPr lang="en-US" dirty="0" smtClean="0"/>
            <a:t>, there is the option of a </a:t>
          </a:r>
          <a:r>
            <a:rPr lang="en-US" b="1" dirty="0" smtClean="0"/>
            <a:t>one-step</a:t>
          </a:r>
          <a:r>
            <a:rPr lang="en-US" dirty="0" smtClean="0"/>
            <a:t> (full proposal) </a:t>
          </a:r>
          <a:r>
            <a:rPr lang="en-US" b="1" dirty="0" smtClean="0"/>
            <a:t>or a two-step </a:t>
          </a:r>
          <a:r>
            <a:rPr lang="en-US" dirty="0" smtClean="0"/>
            <a:t>(concept approval followed by full proposal) </a:t>
          </a:r>
          <a:r>
            <a:rPr lang="en-US" b="0" dirty="0" smtClean="0"/>
            <a:t>process</a:t>
          </a:r>
          <a:endParaRPr lang="en-US" b="0" dirty="0"/>
        </a:p>
      </dgm:t>
    </dgm:pt>
    <dgm:pt modelId="{6A1745D7-4FFD-4DF2-BDD7-52FDB8D141D7}" type="parTrans" cxnId="{19866862-384B-498F-8EE4-ADB02461402E}">
      <dgm:prSet/>
      <dgm:spPr/>
      <dgm:t>
        <a:bodyPr/>
        <a:lstStyle/>
        <a:p>
          <a:endParaRPr lang="en-US"/>
        </a:p>
      </dgm:t>
    </dgm:pt>
    <dgm:pt modelId="{AFFF34C7-6195-4678-8AC0-252240F32AE7}" type="sibTrans" cxnId="{19866862-384B-498F-8EE4-ADB02461402E}">
      <dgm:prSet/>
      <dgm:spPr/>
      <dgm:t>
        <a:bodyPr/>
        <a:lstStyle/>
        <a:p>
          <a:endParaRPr lang="en-US"/>
        </a:p>
      </dgm:t>
    </dgm:pt>
    <dgm:pt modelId="{D953EB1A-0793-447F-AE42-3FD13BE8407B}">
      <dgm:prSet phldrT="[Text]" custT="1"/>
      <dgm:spPr/>
      <dgm:t>
        <a:bodyPr/>
        <a:lstStyle/>
        <a:p>
          <a:pPr algn="r"/>
          <a:r>
            <a:rPr lang="en-US" sz="2800" b="1" dirty="0" smtClean="0"/>
            <a:t>Endorsed Concept</a:t>
          </a:r>
          <a:endParaRPr lang="en-US" sz="2800" b="1" dirty="0"/>
        </a:p>
      </dgm:t>
    </dgm:pt>
    <dgm:pt modelId="{59E60B86-C0A5-4877-B449-ABF462C35E6D}" type="parTrans" cxnId="{D1679486-85DC-4CC6-BF4F-BCD44D18CC73}">
      <dgm:prSet/>
      <dgm:spPr/>
      <dgm:t>
        <a:bodyPr/>
        <a:lstStyle/>
        <a:p>
          <a:endParaRPr lang="en-US"/>
        </a:p>
      </dgm:t>
    </dgm:pt>
    <dgm:pt modelId="{AC7F4182-3747-4755-84CE-D19A9BBCE80E}" type="sibTrans" cxnId="{D1679486-85DC-4CC6-BF4F-BCD44D18CC73}">
      <dgm:prSet/>
      <dgm:spPr/>
      <dgm:t>
        <a:bodyPr/>
        <a:lstStyle/>
        <a:p>
          <a:endParaRPr lang="en-US"/>
        </a:p>
      </dgm:t>
    </dgm:pt>
    <dgm:pt modelId="{2C18B9C9-6D4F-40E8-B528-630E71486E8A}">
      <dgm:prSet phldrT="[Text]"/>
      <dgm:spPr/>
      <dgm:t>
        <a:bodyPr/>
        <a:lstStyle/>
        <a:p>
          <a:r>
            <a:rPr lang="en-US" smtClean="0"/>
            <a:t>Funding is NOT set aside for project concepts endorsed by the AFB</a:t>
          </a:r>
          <a:endParaRPr lang="en-US" dirty="0"/>
        </a:p>
      </dgm:t>
    </dgm:pt>
    <dgm:pt modelId="{0A622A88-9D39-4560-8867-23E39972D752}" type="parTrans" cxnId="{2A49487C-2009-4C8C-A889-6C9C823EE303}">
      <dgm:prSet/>
      <dgm:spPr/>
      <dgm:t>
        <a:bodyPr/>
        <a:lstStyle/>
        <a:p>
          <a:endParaRPr lang="en-US"/>
        </a:p>
      </dgm:t>
    </dgm:pt>
    <dgm:pt modelId="{FAAF5B83-031B-4A27-9C78-8B513371EBB8}" type="sibTrans" cxnId="{2A49487C-2009-4C8C-A889-6C9C823EE303}">
      <dgm:prSet/>
      <dgm:spPr/>
      <dgm:t>
        <a:bodyPr/>
        <a:lstStyle/>
        <a:p>
          <a:endParaRPr lang="en-US"/>
        </a:p>
      </dgm:t>
    </dgm:pt>
    <dgm:pt modelId="{FED6505B-6583-443B-8DC5-70AF82807F93}">
      <dgm:prSet phldrT="[Text]"/>
      <dgm:spPr/>
      <dgm:t>
        <a:bodyPr/>
        <a:lstStyle/>
        <a:p>
          <a:endParaRPr lang="en-US" dirty="0"/>
        </a:p>
      </dgm:t>
    </dgm:pt>
    <dgm:pt modelId="{75E4A920-F31E-49FB-BF12-6C8FA1E9212D}" type="parTrans" cxnId="{88C13DAD-01B5-4489-B8A6-40D595027705}">
      <dgm:prSet/>
      <dgm:spPr/>
      <dgm:t>
        <a:bodyPr/>
        <a:lstStyle/>
        <a:p>
          <a:endParaRPr lang="en-US"/>
        </a:p>
      </dgm:t>
    </dgm:pt>
    <dgm:pt modelId="{FD9454FC-2625-4023-A9AC-05C0F13F6DEA}" type="sibTrans" cxnId="{88C13DAD-01B5-4489-B8A6-40D595027705}">
      <dgm:prSet/>
      <dgm:spPr/>
      <dgm:t>
        <a:bodyPr/>
        <a:lstStyle/>
        <a:p>
          <a:endParaRPr lang="en-US"/>
        </a:p>
      </dgm:t>
    </dgm:pt>
    <dgm:pt modelId="{4C1ADD32-AAF4-4983-A162-F8DE9ED7C9FB}">
      <dgm:prSet phldrT="[Text]"/>
      <dgm:spPr/>
      <dgm:t>
        <a:bodyPr/>
        <a:lstStyle/>
        <a:p>
          <a:r>
            <a:rPr lang="en-US" dirty="0" smtClean="0"/>
            <a:t>Projects costing </a:t>
          </a:r>
          <a:r>
            <a:rPr lang="en-US" b="1" dirty="0" smtClean="0"/>
            <a:t>less than US$1M </a:t>
          </a:r>
          <a:r>
            <a:rPr lang="en-US" dirty="0" smtClean="0"/>
            <a:t>use the </a:t>
          </a:r>
          <a:r>
            <a:rPr lang="en-US" b="1" dirty="0" smtClean="0"/>
            <a:t>one-step </a:t>
          </a:r>
          <a:r>
            <a:rPr lang="en-US" b="0" dirty="0" smtClean="0"/>
            <a:t>process</a:t>
          </a:r>
          <a:endParaRPr lang="en-US" b="0" dirty="0"/>
        </a:p>
      </dgm:t>
    </dgm:pt>
    <dgm:pt modelId="{644FEDC3-90CF-4D92-A330-9DB5AAAE71D3}" type="parTrans" cxnId="{7D20F292-3C2E-419A-AB72-2F4373FDD2BE}">
      <dgm:prSet/>
      <dgm:spPr/>
      <dgm:t>
        <a:bodyPr/>
        <a:lstStyle/>
        <a:p>
          <a:endParaRPr lang="en-US"/>
        </a:p>
      </dgm:t>
    </dgm:pt>
    <dgm:pt modelId="{F60F2BD0-8CC9-47BB-9036-C2C848C6E1B2}" type="sibTrans" cxnId="{7D20F292-3C2E-419A-AB72-2F4373FDD2BE}">
      <dgm:prSet/>
      <dgm:spPr/>
      <dgm:t>
        <a:bodyPr/>
        <a:lstStyle/>
        <a:p>
          <a:endParaRPr lang="en-US"/>
        </a:p>
      </dgm:t>
    </dgm:pt>
    <dgm:pt modelId="{59741D58-91C5-4003-A5BD-C428C0A3D94A}">
      <dgm:prSet phldrT="[Text]" custT="1"/>
      <dgm:spPr/>
      <dgm:t>
        <a:bodyPr/>
        <a:lstStyle/>
        <a:p>
          <a:pPr algn="r"/>
          <a:r>
            <a:rPr lang="en-US" sz="2800" b="1" dirty="0" smtClean="0"/>
            <a:t>Public Review</a:t>
          </a:r>
          <a:endParaRPr lang="en-US" sz="2800" b="1" dirty="0"/>
        </a:p>
      </dgm:t>
    </dgm:pt>
    <dgm:pt modelId="{70192E7A-8900-478F-990F-BDF14EF2BF74}" type="parTrans" cxnId="{C5E81594-9CE5-4929-B206-77F7A9B3D5A7}">
      <dgm:prSet/>
      <dgm:spPr/>
      <dgm:t>
        <a:bodyPr/>
        <a:lstStyle/>
        <a:p>
          <a:endParaRPr lang="en-US"/>
        </a:p>
      </dgm:t>
    </dgm:pt>
    <dgm:pt modelId="{B77B2F5B-164A-46DD-8061-3F5D5012B584}" type="sibTrans" cxnId="{C5E81594-9CE5-4929-B206-77F7A9B3D5A7}">
      <dgm:prSet/>
      <dgm:spPr/>
      <dgm:t>
        <a:bodyPr/>
        <a:lstStyle/>
        <a:p>
          <a:endParaRPr lang="en-US"/>
        </a:p>
      </dgm:t>
    </dgm:pt>
    <dgm:pt modelId="{43662D61-9FD0-4B1B-BDE5-BBC208D30C09}">
      <dgm:prSet phldrT="[Text]" custT="1"/>
      <dgm:spPr/>
      <dgm:t>
        <a:bodyPr/>
        <a:lstStyle/>
        <a:p>
          <a:pPr algn="r"/>
          <a:r>
            <a:rPr lang="en-US" sz="2800" b="1" dirty="0" smtClean="0"/>
            <a:t>Full Proposal</a:t>
          </a:r>
          <a:endParaRPr lang="en-US" sz="2800" b="1" dirty="0"/>
        </a:p>
      </dgm:t>
    </dgm:pt>
    <dgm:pt modelId="{A497EE1A-B229-4F3A-B234-4D484D2C9F10}" type="parTrans" cxnId="{229DD8F2-6BE6-42AB-8C54-6D5291B8D29C}">
      <dgm:prSet/>
      <dgm:spPr/>
      <dgm:t>
        <a:bodyPr/>
        <a:lstStyle/>
        <a:p>
          <a:endParaRPr lang="en-US"/>
        </a:p>
      </dgm:t>
    </dgm:pt>
    <dgm:pt modelId="{F8F83D30-A7D5-4691-ACFA-114F74B9E73A}" type="sibTrans" cxnId="{229DD8F2-6BE6-42AB-8C54-6D5291B8D29C}">
      <dgm:prSet/>
      <dgm:spPr/>
      <dgm:t>
        <a:bodyPr/>
        <a:lstStyle/>
        <a:p>
          <a:endParaRPr lang="en-US"/>
        </a:p>
      </dgm:t>
    </dgm:pt>
    <dgm:pt modelId="{C94BB4B6-56F4-4D0E-9DD7-7E63389B5E89}">
      <dgm:prSet phldrT="[Text]"/>
      <dgm:spPr/>
      <dgm:t>
        <a:bodyPr/>
        <a:lstStyle/>
        <a:p>
          <a:r>
            <a:rPr lang="en-US" b="0" dirty="0" smtClean="0"/>
            <a:t>Most approved project proposals were first submitted as concepts, however, concept endorsement is NOT mandatory</a:t>
          </a:r>
          <a:endParaRPr lang="en-US" b="0" dirty="0"/>
        </a:p>
      </dgm:t>
    </dgm:pt>
    <dgm:pt modelId="{1874A4AF-3660-4302-953F-F1C0F0C3D5AF}" type="parTrans" cxnId="{79E54BD4-A580-4539-8375-BC12C8FE30AE}">
      <dgm:prSet/>
      <dgm:spPr/>
      <dgm:t>
        <a:bodyPr/>
        <a:lstStyle/>
        <a:p>
          <a:endParaRPr lang="en-US"/>
        </a:p>
      </dgm:t>
    </dgm:pt>
    <dgm:pt modelId="{E5B269CB-FAB0-49AC-81E5-8DD1A7DA8DB4}" type="sibTrans" cxnId="{79E54BD4-A580-4539-8375-BC12C8FE30AE}">
      <dgm:prSet/>
      <dgm:spPr/>
      <dgm:t>
        <a:bodyPr/>
        <a:lstStyle/>
        <a:p>
          <a:endParaRPr lang="en-US"/>
        </a:p>
      </dgm:t>
    </dgm:pt>
    <dgm:pt modelId="{075561C2-616D-4369-A969-27D64AE17DF7}">
      <dgm:prSet phldrT="[Text]"/>
      <dgm:spPr/>
      <dgm:t>
        <a:bodyPr/>
        <a:lstStyle/>
        <a:p>
          <a:r>
            <a:rPr lang="en-US" b="0" dirty="0" smtClean="0"/>
            <a:t>All proposals are posted on the Adaptation Fund website for public comment (www.adaptation-fund.org)</a:t>
          </a:r>
          <a:endParaRPr lang="en-US" b="0" dirty="0"/>
        </a:p>
      </dgm:t>
    </dgm:pt>
    <dgm:pt modelId="{A89834F7-8F72-4230-B90D-BCC5DB40E1FC}" type="parTrans" cxnId="{DCE18756-8BC6-4E45-88B5-E1A3CBA8EBD1}">
      <dgm:prSet/>
      <dgm:spPr/>
      <dgm:t>
        <a:bodyPr/>
        <a:lstStyle/>
        <a:p>
          <a:endParaRPr lang="en-US"/>
        </a:p>
      </dgm:t>
    </dgm:pt>
    <dgm:pt modelId="{CB812E5B-6D8E-4A04-B039-7E491870DD4A}" type="sibTrans" cxnId="{DCE18756-8BC6-4E45-88B5-E1A3CBA8EBD1}">
      <dgm:prSet/>
      <dgm:spPr/>
      <dgm:t>
        <a:bodyPr/>
        <a:lstStyle/>
        <a:p>
          <a:endParaRPr lang="en-US"/>
        </a:p>
      </dgm:t>
    </dgm:pt>
    <dgm:pt modelId="{4715CB55-9DA2-4204-A80C-35753F14D626}">
      <dgm:prSet phldrT="[Text]"/>
      <dgm:spPr/>
      <dgm:t>
        <a:bodyPr/>
        <a:lstStyle/>
        <a:p>
          <a:r>
            <a:rPr lang="en-US" dirty="0" smtClean="0"/>
            <a:t>Project concepts are either endorsed, not endorsed, or rejected by the AFB</a:t>
          </a:r>
          <a:endParaRPr lang="en-US" dirty="0"/>
        </a:p>
      </dgm:t>
    </dgm:pt>
    <dgm:pt modelId="{FE8477E5-7997-4B24-B19A-2EB243415077}" type="parTrans" cxnId="{486042B8-A970-49F6-9817-38E61C2F2957}">
      <dgm:prSet/>
      <dgm:spPr/>
      <dgm:t>
        <a:bodyPr/>
        <a:lstStyle/>
        <a:p>
          <a:endParaRPr lang="en-US"/>
        </a:p>
      </dgm:t>
    </dgm:pt>
    <dgm:pt modelId="{82CD44D6-67D5-4E58-882B-CEF45AAD3C91}" type="sibTrans" cxnId="{486042B8-A970-49F6-9817-38E61C2F2957}">
      <dgm:prSet/>
      <dgm:spPr/>
      <dgm:t>
        <a:bodyPr/>
        <a:lstStyle/>
        <a:p>
          <a:endParaRPr lang="en-US"/>
        </a:p>
      </dgm:t>
    </dgm:pt>
    <dgm:pt modelId="{40F51DF6-53A3-4B7B-926C-1D336BEA9070}">
      <dgm:prSet phldrT="[Text]"/>
      <dgm:spPr/>
      <dgm:t>
        <a:bodyPr/>
        <a:lstStyle/>
        <a:p>
          <a:r>
            <a:rPr lang="en-US" b="0" smtClean="0"/>
            <a:t>Full proposals are either approved, not approved, or rejected</a:t>
          </a:r>
          <a:endParaRPr lang="en-US" b="0" dirty="0"/>
        </a:p>
      </dgm:t>
    </dgm:pt>
    <dgm:pt modelId="{6ECD4414-8F11-49BC-A116-1817577A1B33}" type="parTrans" cxnId="{D40335B6-DF5A-405E-8325-DEC00DBD86A5}">
      <dgm:prSet/>
      <dgm:spPr/>
      <dgm:t>
        <a:bodyPr/>
        <a:lstStyle/>
        <a:p>
          <a:endParaRPr lang="en-US"/>
        </a:p>
      </dgm:t>
    </dgm:pt>
    <dgm:pt modelId="{1C44B898-62F3-41F9-8A0B-1714C048E24A}" type="sibTrans" cxnId="{D40335B6-DF5A-405E-8325-DEC00DBD86A5}">
      <dgm:prSet/>
      <dgm:spPr/>
      <dgm:t>
        <a:bodyPr/>
        <a:lstStyle/>
        <a:p>
          <a:endParaRPr lang="en-US"/>
        </a:p>
      </dgm:t>
    </dgm:pt>
    <dgm:pt modelId="{5DB69C07-CCEE-4EB4-915D-F22B9A7689EF}" type="pres">
      <dgm:prSet presAssocID="{4665D819-0B33-4124-80C1-A5C2998C623F}" presName="Name0" presStyleCnt="0">
        <dgm:presLayoutVars>
          <dgm:dir/>
          <dgm:animLvl val="lvl"/>
          <dgm:resizeHandles val="exact"/>
        </dgm:presLayoutVars>
      </dgm:prSet>
      <dgm:spPr/>
      <dgm:t>
        <a:bodyPr/>
        <a:lstStyle/>
        <a:p>
          <a:endParaRPr lang="en-US"/>
        </a:p>
      </dgm:t>
    </dgm:pt>
    <dgm:pt modelId="{EA375B91-B113-406B-B32D-AA9D4816FB30}" type="pres">
      <dgm:prSet presAssocID="{62B20BD9-9E86-479E-ABCC-471E18A1D258}" presName="linNode" presStyleCnt="0"/>
      <dgm:spPr/>
    </dgm:pt>
    <dgm:pt modelId="{118081C5-6060-4B7F-A6A4-AF4B89E2A08D}" type="pres">
      <dgm:prSet presAssocID="{62B20BD9-9E86-479E-ABCC-471E18A1D258}" presName="parTx" presStyleLbl="revTx" presStyleIdx="0" presStyleCnt="4">
        <dgm:presLayoutVars>
          <dgm:chMax val="1"/>
          <dgm:bulletEnabled val="1"/>
        </dgm:presLayoutVars>
      </dgm:prSet>
      <dgm:spPr/>
      <dgm:t>
        <a:bodyPr/>
        <a:lstStyle/>
        <a:p>
          <a:endParaRPr lang="en-US"/>
        </a:p>
      </dgm:t>
    </dgm:pt>
    <dgm:pt modelId="{89832D74-6F04-4B93-9A78-43D78CC229E6}" type="pres">
      <dgm:prSet presAssocID="{62B20BD9-9E86-479E-ABCC-471E18A1D258}" presName="bracket" presStyleLbl="parChTrans1D1" presStyleIdx="0" presStyleCnt="4"/>
      <dgm:spPr/>
    </dgm:pt>
    <dgm:pt modelId="{8C5DD31B-941F-4467-8431-7A552C323FE3}" type="pres">
      <dgm:prSet presAssocID="{62B20BD9-9E86-479E-ABCC-471E18A1D258}" presName="spH" presStyleCnt="0"/>
      <dgm:spPr/>
    </dgm:pt>
    <dgm:pt modelId="{21785697-229A-4BA0-8597-9620BD39D2CE}" type="pres">
      <dgm:prSet presAssocID="{62B20BD9-9E86-479E-ABCC-471E18A1D258}" presName="desTx" presStyleLbl="node1" presStyleIdx="0" presStyleCnt="4">
        <dgm:presLayoutVars>
          <dgm:bulletEnabled val="1"/>
        </dgm:presLayoutVars>
      </dgm:prSet>
      <dgm:spPr/>
      <dgm:t>
        <a:bodyPr/>
        <a:lstStyle/>
        <a:p>
          <a:endParaRPr lang="en-US"/>
        </a:p>
      </dgm:t>
    </dgm:pt>
    <dgm:pt modelId="{1A36ACEF-F492-48E7-825E-92CCBE363CB8}" type="pres">
      <dgm:prSet presAssocID="{6A467032-21DE-478B-8DED-CA567A939226}" presName="spV" presStyleCnt="0"/>
      <dgm:spPr/>
    </dgm:pt>
    <dgm:pt modelId="{1B81B680-A058-4CF6-B798-4DDD4466B7F6}" type="pres">
      <dgm:prSet presAssocID="{D953EB1A-0793-447F-AE42-3FD13BE8407B}" presName="linNode" presStyleCnt="0"/>
      <dgm:spPr/>
    </dgm:pt>
    <dgm:pt modelId="{104091DE-1A07-44AC-B99C-89E1F6E7C1C7}" type="pres">
      <dgm:prSet presAssocID="{D953EB1A-0793-447F-AE42-3FD13BE8407B}" presName="parTx" presStyleLbl="revTx" presStyleIdx="1" presStyleCnt="4">
        <dgm:presLayoutVars>
          <dgm:chMax val="1"/>
          <dgm:bulletEnabled val="1"/>
        </dgm:presLayoutVars>
      </dgm:prSet>
      <dgm:spPr/>
      <dgm:t>
        <a:bodyPr/>
        <a:lstStyle/>
        <a:p>
          <a:endParaRPr lang="en-US"/>
        </a:p>
      </dgm:t>
    </dgm:pt>
    <dgm:pt modelId="{55F65669-468E-4B7E-A019-CF5A501AE7DC}" type="pres">
      <dgm:prSet presAssocID="{D953EB1A-0793-447F-AE42-3FD13BE8407B}" presName="bracket" presStyleLbl="parChTrans1D1" presStyleIdx="1" presStyleCnt="4"/>
      <dgm:spPr/>
    </dgm:pt>
    <dgm:pt modelId="{321D1092-97BF-4F34-A296-90ADFBB36711}" type="pres">
      <dgm:prSet presAssocID="{D953EB1A-0793-447F-AE42-3FD13BE8407B}" presName="spH" presStyleCnt="0"/>
      <dgm:spPr/>
    </dgm:pt>
    <dgm:pt modelId="{8B6F62A3-9F5A-4F8E-B8A2-93DCB1F55699}" type="pres">
      <dgm:prSet presAssocID="{D953EB1A-0793-447F-AE42-3FD13BE8407B}" presName="desTx" presStyleLbl="node1" presStyleIdx="1" presStyleCnt="4">
        <dgm:presLayoutVars>
          <dgm:bulletEnabled val="1"/>
        </dgm:presLayoutVars>
      </dgm:prSet>
      <dgm:spPr/>
      <dgm:t>
        <a:bodyPr/>
        <a:lstStyle/>
        <a:p>
          <a:endParaRPr lang="en-US"/>
        </a:p>
      </dgm:t>
    </dgm:pt>
    <dgm:pt modelId="{5BB86F8E-F100-42F5-89EC-92D1A00C66CB}" type="pres">
      <dgm:prSet presAssocID="{AC7F4182-3747-4755-84CE-D19A9BBCE80E}" presName="spV" presStyleCnt="0"/>
      <dgm:spPr/>
    </dgm:pt>
    <dgm:pt modelId="{918DD9CC-CDF8-4AC4-88F9-B5ED7E3D51EB}" type="pres">
      <dgm:prSet presAssocID="{43662D61-9FD0-4B1B-BDE5-BBC208D30C09}" presName="linNode" presStyleCnt="0"/>
      <dgm:spPr/>
    </dgm:pt>
    <dgm:pt modelId="{AB0FB193-371B-44FC-ABC0-DE7FFCC07606}" type="pres">
      <dgm:prSet presAssocID="{43662D61-9FD0-4B1B-BDE5-BBC208D30C09}" presName="parTx" presStyleLbl="revTx" presStyleIdx="2" presStyleCnt="4">
        <dgm:presLayoutVars>
          <dgm:chMax val="1"/>
          <dgm:bulletEnabled val="1"/>
        </dgm:presLayoutVars>
      </dgm:prSet>
      <dgm:spPr/>
      <dgm:t>
        <a:bodyPr/>
        <a:lstStyle/>
        <a:p>
          <a:endParaRPr lang="en-US"/>
        </a:p>
      </dgm:t>
    </dgm:pt>
    <dgm:pt modelId="{81D71FF2-AAF6-438B-AE36-83C744261F76}" type="pres">
      <dgm:prSet presAssocID="{43662D61-9FD0-4B1B-BDE5-BBC208D30C09}" presName="bracket" presStyleLbl="parChTrans1D1" presStyleIdx="2" presStyleCnt="4"/>
      <dgm:spPr/>
    </dgm:pt>
    <dgm:pt modelId="{BC22BC10-1052-4F34-9E86-422273550FF6}" type="pres">
      <dgm:prSet presAssocID="{43662D61-9FD0-4B1B-BDE5-BBC208D30C09}" presName="spH" presStyleCnt="0"/>
      <dgm:spPr/>
    </dgm:pt>
    <dgm:pt modelId="{9333509D-71AF-4A15-87D9-CB8CCDC404C3}" type="pres">
      <dgm:prSet presAssocID="{43662D61-9FD0-4B1B-BDE5-BBC208D30C09}" presName="desTx" presStyleLbl="node1" presStyleIdx="2" presStyleCnt="4" custLinFactNeighborX="24262" custLinFactNeighborY="-1703">
        <dgm:presLayoutVars>
          <dgm:bulletEnabled val="1"/>
        </dgm:presLayoutVars>
      </dgm:prSet>
      <dgm:spPr/>
      <dgm:t>
        <a:bodyPr/>
        <a:lstStyle/>
        <a:p>
          <a:endParaRPr lang="en-US"/>
        </a:p>
      </dgm:t>
    </dgm:pt>
    <dgm:pt modelId="{557F5403-C8E7-4D9F-A3BE-42342009BEC8}" type="pres">
      <dgm:prSet presAssocID="{F8F83D30-A7D5-4691-ACFA-114F74B9E73A}" presName="spV" presStyleCnt="0"/>
      <dgm:spPr/>
    </dgm:pt>
    <dgm:pt modelId="{9E2E70E9-663F-4861-AAC5-FBC87FEBF6E6}" type="pres">
      <dgm:prSet presAssocID="{59741D58-91C5-4003-A5BD-C428C0A3D94A}" presName="linNode" presStyleCnt="0"/>
      <dgm:spPr/>
    </dgm:pt>
    <dgm:pt modelId="{94EC8C30-3414-4D64-AACA-DBD215E4340C}" type="pres">
      <dgm:prSet presAssocID="{59741D58-91C5-4003-A5BD-C428C0A3D94A}" presName="parTx" presStyleLbl="revTx" presStyleIdx="3" presStyleCnt="4">
        <dgm:presLayoutVars>
          <dgm:chMax val="1"/>
          <dgm:bulletEnabled val="1"/>
        </dgm:presLayoutVars>
      </dgm:prSet>
      <dgm:spPr/>
      <dgm:t>
        <a:bodyPr/>
        <a:lstStyle/>
        <a:p>
          <a:endParaRPr lang="en-US"/>
        </a:p>
      </dgm:t>
    </dgm:pt>
    <dgm:pt modelId="{EA32E521-521F-4947-A5B4-C16932468EF2}" type="pres">
      <dgm:prSet presAssocID="{59741D58-91C5-4003-A5BD-C428C0A3D94A}" presName="bracket" presStyleLbl="parChTrans1D1" presStyleIdx="3" presStyleCnt="4"/>
      <dgm:spPr/>
    </dgm:pt>
    <dgm:pt modelId="{E2AFE8B0-705D-48B5-8781-CF0A7C9E5B3C}" type="pres">
      <dgm:prSet presAssocID="{59741D58-91C5-4003-A5BD-C428C0A3D94A}" presName="spH" presStyleCnt="0"/>
      <dgm:spPr/>
    </dgm:pt>
    <dgm:pt modelId="{8B81E87B-B032-48D3-9DEC-6AD7541F9EBE}" type="pres">
      <dgm:prSet presAssocID="{59741D58-91C5-4003-A5BD-C428C0A3D94A}" presName="desTx" presStyleLbl="node1" presStyleIdx="3" presStyleCnt="4">
        <dgm:presLayoutVars>
          <dgm:bulletEnabled val="1"/>
        </dgm:presLayoutVars>
      </dgm:prSet>
      <dgm:spPr/>
      <dgm:t>
        <a:bodyPr/>
        <a:lstStyle/>
        <a:p>
          <a:endParaRPr lang="en-US"/>
        </a:p>
      </dgm:t>
    </dgm:pt>
  </dgm:ptLst>
  <dgm:cxnLst>
    <dgm:cxn modelId="{D473F149-3153-4463-BFC5-E0333FFB4230}" type="presOf" srcId="{62B20BD9-9E86-479E-ABCC-471E18A1D258}" destId="{118081C5-6060-4B7F-A6A4-AF4B89E2A08D}" srcOrd="0" destOrd="0" presId="urn:diagrams.loki3.com/BracketList+Icon"/>
    <dgm:cxn modelId="{7D20F292-3C2E-419A-AB72-2F4373FDD2BE}" srcId="{62B20BD9-9E86-479E-ABCC-471E18A1D258}" destId="{4C1ADD32-AAF4-4983-A162-F8DE9ED7C9FB}" srcOrd="1" destOrd="0" parTransId="{644FEDC3-90CF-4D92-A330-9DB5AAAE71D3}" sibTransId="{F60F2BD0-8CC9-47BB-9036-C2C848C6E1B2}"/>
    <dgm:cxn modelId="{DCE18756-8BC6-4E45-88B5-E1A3CBA8EBD1}" srcId="{59741D58-91C5-4003-A5BD-C428C0A3D94A}" destId="{075561C2-616D-4369-A969-27D64AE17DF7}" srcOrd="0" destOrd="0" parTransId="{A89834F7-8F72-4230-B90D-BCC5DB40E1FC}" sibTransId="{CB812E5B-6D8E-4A04-B039-7E491870DD4A}"/>
    <dgm:cxn modelId="{9079AAFD-6FD5-4E57-9E06-3EB53B463CC9}" type="presOf" srcId="{075561C2-616D-4369-A969-27D64AE17DF7}" destId="{8B81E87B-B032-48D3-9DEC-6AD7541F9EBE}" srcOrd="0" destOrd="0" presId="urn:diagrams.loki3.com/BracketList+Icon"/>
    <dgm:cxn modelId="{F9812C7F-0513-4C76-BCF6-68455DF09D03}" type="presOf" srcId="{4C1ADD32-AAF4-4983-A162-F8DE9ED7C9FB}" destId="{21785697-229A-4BA0-8597-9620BD39D2CE}" srcOrd="0" destOrd="1" presId="urn:diagrams.loki3.com/BracketList+Icon"/>
    <dgm:cxn modelId="{20882C7E-779E-46D1-A85F-92E8446A8A86}" type="presOf" srcId="{4715CB55-9DA2-4204-A80C-35753F14D626}" destId="{8B6F62A3-9F5A-4F8E-B8A2-93DCB1F55699}" srcOrd="0" destOrd="1" presId="urn:diagrams.loki3.com/BracketList+Icon"/>
    <dgm:cxn modelId="{74F82A79-3535-4708-940B-B84DF1514ABC}" type="presOf" srcId="{2C18B9C9-6D4F-40E8-B528-630E71486E8A}" destId="{8B6F62A3-9F5A-4F8E-B8A2-93DCB1F55699}" srcOrd="0" destOrd="0" presId="urn:diagrams.loki3.com/BracketList+Icon"/>
    <dgm:cxn modelId="{E1697FA1-41D8-41A9-AFD2-F5208CA3E0C8}" srcId="{4665D819-0B33-4124-80C1-A5C2998C623F}" destId="{62B20BD9-9E86-479E-ABCC-471E18A1D258}" srcOrd="0" destOrd="0" parTransId="{3388A129-429B-4947-AA94-2394DD26AECF}" sibTransId="{6A467032-21DE-478B-8DED-CA567A939226}"/>
    <dgm:cxn modelId="{486042B8-A970-49F6-9817-38E61C2F2957}" srcId="{D953EB1A-0793-447F-AE42-3FD13BE8407B}" destId="{4715CB55-9DA2-4204-A80C-35753F14D626}" srcOrd="1" destOrd="0" parTransId="{FE8477E5-7997-4B24-B19A-2EB243415077}" sibTransId="{82CD44D6-67D5-4E58-882B-CEF45AAD3C91}"/>
    <dgm:cxn modelId="{19866862-384B-498F-8EE4-ADB02461402E}" srcId="{62B20BD9-9E86-479E-ABCC-471E18A1D258}" destId="{7673814B-0CC9-45AF-B004-31B94EC53E90}" srcOrd="0" destOrd="0" parTransId="{6A1745D7-4FFD-4DF2-BDD7-52FDB8D141D7}" sibTransId="{AFFF34C7-6195-4678-8AC0-252240F32AE7}"/>
    <dgm:cxn modelId="{C959A954-E50D-4E1E-BF05-25167D40D125}" type="presOf" srcId="{40F51DF6-53A3-4B7B-926C-1D336BEA9070}" destId="{9333509D-71AF-4A15-87D9-CB8CCDC404C3}" srcOrd="0" destOrd="1" presId="urn:diagrams.loki3.com/BracketList+Icon"/>
    <dgm:cxn modelId="{C5E81594-9CE5-4929-B206-77F7A9B3D5A7}" srcId="{4665D819-0B33-4124-80C1-A5C2998C623F}" destId="{59741D58-91C5-4003-A5BD-C428C0A3D94A}" srcOrd="3" destOrd="0" parTransId="{70192E7A-8900-478F-990F-BDF14EF2BF74}" sibTransId="{B77B2F5B-164A-46DD-8061-3F5D5012B584}"/>
    <dgm:cxn modelId="{F555EA07-253C-4555-B493-7431D4E794AD}" type="presOf" srcId="{7673814B-0CC9-45AF-B004-31B94EC53E90}" destId="{21785697-229A-4BA0-8597-9620BD39D2CE}" srcOrd="0" destOrd="0" presId="urn:diagrams.loki3.com/BracketList+Icon"/>
    <dgm:cxn modelId="{65878F7C-AD8E-4F5D-8B76-50C61B9C4068}" type="presOf" srcId="{D953EB1A-0793-447F-AE42-3FD13BE8407B}" destId="{104091DE-1A07-44AC-B99C-89E1F6E7C1C7}" srcOrd="0" destOrd="0" presId="urn:diagrams.loki3.com/BracketList+Icon"/>
    <dgm:cxn modelId="{D1679486-85DC-4CC6-BF4F-BCD44D18CC73}" srcId="{4665D819-0B33-4124-80C1-A5C2998C623F}" destId="{D953EB1A-0793-447F-AE42-3FD13BE8407B}" srcOrd="1" destOrd="0" parTransId="{59E60B86-C0A5-4877-B449-ABF462C35E6D}" sibTransId="{AC7F4182-3747-4755-84CE-D19A9BBCE80E}"/>
    <dgm:cxn modelId="{88C13DAD-01B5-4489-B8A6-40D595027705}" srcId="{62B20BD9-9E86-479E-ABCC-471E18A1D258}" destId="{FED6505B-6583-443B-8DC5-70AF82807F93}" srcOrd="2" destOrd="0" parTransId="{75E4A920-F31E-49FB-BF12-6C8FA1E9212D}" sibTransId="{FD9454FC-2625-4023-A9AC-05C0F13F6DEA}"/>
    <dgm:cxn modelId="{229DD8F2-6BE6-42AB-8C54-6D5291B8D29C}" srcId="{4665D819-0B33-4124-80C1-A5C2998C623F}" destId="{43662D61-9FD0-4B1B-BDE5-BBC208D30C09}" srcOrd="2" destOrd="0" parTransId="{A497EE1A-B229-4F3A-B234-4D484D2C9F10}" sibTransId="{F8F83D30-A7D5-4691-ACFA-114F74B9E73A}"/>
    <dgm:cxn modelId="{84179F27-D1EF-4209-8F3E-8E79098DBFAB}" type="presOf" srcId="{FED6505B-6583-443B-8DC5-70AF82807F93}" destId="{21785697-229A-4BA0-8597-9620BD39D2CE}" srcOrd="0" destOrd="2" presId="urn:diagrams.loki3.com/BracketList+Icon"/>
    <dgm:cxn modelId="{2A49487C-2009-4C8C-A889-6C9C823EE303}" srcId="{D953EB1A-0793-447F-AE42-3FD13BE8407B}" destId="{2C18B9C9-6D4F-40E8-B528-630E71486E8A}" srcOrd="0" destOrd="0" parTransId="{0A622A88-9D39-4560-8867-23E39972D752}" sibTransId="{FAAF5B83-031B-4A27-9C78-8B513371EBB8}"/>
    <dgm:cxn modelId="{1D8A291F-9E39-4D5D-9980-3B9C2010C1FC}" type="presOf" srcId="{59741D58-91C5-4003-A5BD-C428C0A3D94A}" destId="{94EC8C30-3414-4D64-AACA-DBD215E4340C}" srcOrd="0" destOrd="0" presId="urn:diagrams.loki3.com/BracketList+Icon"/>
    <dgm:cxn modelId="{974D5389-FB6B-407A-BD23-3CBC96DACF78}" type="presOf" srcId="{43662D61-9FD0-4B1B-BDE5-BBC208D30C09}" destId="{AB0FB193-371B-44FC-ABC0-DE7FFCC07606}" srcOrd="0" destOrd="0" presId="urn:diagrams.loki3.com/BracketList+Icon"/>
    <dgm:cxn modelId="{C297447E-21FA-40BD-A7A7-F17D5C029A2E}" type="presOf" srcId="{C94BB4B6-56F4-4D0E-9DD7-7E63389B5E89}" destId="{9333509D-71AF-4A15-87D9-CB8CCDC404C3}" srcOrd="0" destOrd="0" presId="urn:diagrams.loki3.com/BracketList+Icon"/>
    <dgm:cxn modelId="{FFA2AB97-E66C-43A3-98CE-8289931977F3}" type="presOf" srcId="{4665D819-0B33-4124-80C1-A5C2998C623F}" destId="{5DB69C07-CCEE-4EB4-915D-F22B9A7689EF}" srcOrd="0" destOrd="0" presId="urn:diagrams.loki3.com/BracketList+Icon"/>
    <dgm:cxn modelId="{79E54BD4-A580-4539-8375-BC12C8FE30AE}" srcId="{43662D61-9FD0-4B1B-BDE5-BBC208D30C09}" destId="{C94BB4B6-56F4-4D0E-9DD7-7E63389B5E89}" srcOrd="0" destOrd="0" parTransId="{1874A4AF-3660-4302-953F-F1C0F0C3D5AF}" sibTransId="{E5B269CB-FAB0-49AC-81E5-8DD1A7DA8DB4}"/>
    <dgm:cxn modelId="{D40335B6-DF5A-405E-8325-DEC00DBD86A5}" srcId="{43662D61-9FD0-4B1B-BDE5-BBC208D30C09}" destId="{40F51DF6-53A3-4B7B-926C-1D336BEA9070}" srcOrd="1" destOrd="0" parTransId="{6ECD4414-8F11-49BC-A116-1817577A1B33}" sibTransId="{1C44B898-62F3-41F9-8A0B-1714C048E24A}"/>
    <dgm:cxn modelId="{5A7D326D-D6F9-495B-94A3-054CB895177E}" type="presParOf" srcId="{5DB69C07-CCEE-4EB4-915D-F22B9A7689EF}" destId="{EA375B91-B113-406B-B32D-AA9D4816FB30}" srcOrd="0" destOrd="0" presId="urn:diagrams.loki3.com/BracketList+Icon"/>
    <dgm:cxn modelId="{558F4F84-4F52-43C0-A1B6-CE6380B3CA3D}" type="presParOf" srcId="{EA375B91-B113-406B-B32D-AA9D4816FB30}" destId="{118081C5-6060-4B7F-A6A4-AF4B89E2A08D}" srcOrd="0" destOrd="0" presId="urn:diagrams.loki3.com/BracketList+Icon"/>
    <dgm:cxn modelId="{6CB7CFFA-BC8E-4E3D-B654-89905578AB3E}" type="presParOf" srcId="{EA375B91-B113-406B-B32D-AA9D4816FB30}" destId="{89832D74-6F04-4B93-9A78-43D78CC229E6}" srcOrd="1" destOrd="0" presId="urn:diagrams.loki3.com/BracketList+Icon"/>
    <dgm:cxn modelId="{C6EC89CA-4ADD-428D-8E7F-602FDAD46CB9}" type="presParOf" srcId="{EA375B91-B113-406B-B32D-AA9D4816FB30}" destId="{8C5DD31B-941F-4467-8431-7A552C323FE3}" srcOrd="2" destOrd="0" presId="urn:diagrams.loki3.com/BracketList+Icon"/>
    <dgm:cxn modelId="{9DEF0CCC-2F2D-46C5-87A0-88006A6F339B}" type="presParOf" srcId="{EA375B91-B113-406B-B32D-AA9D4816FB30}" destId="{21785697-229A-4BA0-8597-9620BD39D2CE}" srcOrd="3" destOrd="0" presId="urn:diagrams.loki3.com/BracketList+Icon"/>
    <dgm:cxn modelId="{60206CE0-D3A5-4199-BC64-8EA66A1771CC}" type="presParOf" srcId="{5DB69C07-CCEE-4EB4-915D-F22B9A7689EF}" destId="{1A36ACEF-F492-48E7-825E-92CCBE363CB8}" srcOrd="1" destOrd="0" presId="urn:diagrams.loki3.com/BracketList+Icon"/>
    <dgm:cxn modelId="{23892F9C-7C59-42BA-9006-41441D0D40D3}" type="presParOf" srcId="{5DB69C07-CCEE-4EB4-915D-F22B9A7689EF}" destId="{1B81B680-A058-4CF6-B798-4DDD4466B7F6}" srcOrd="2" destOrd="0" presId="urn:diagrams.loki3.com/BracketList+Icon"/>
    <dgm:cxn modelId="{9BA3FD7B-CD6F-4357-ABF2-7E9ABEA2926D}" type="presParOf" srcId="{1B81B680-A058-4CF6-B798-4DDD4466B7F6}" destId="{104091DE-1A07-44AC-B99C-89E1F6E7C1C7}" srcOrd="0" destOrd="0" presId="urn:diagrams.loki3.com/BracketList+Icon"/>
    <dgm:cxn modelId="{2DFA4BD4-DA89-4BA2-ADB5-0BF8F41FD13B}" type="presParOf" srcId="{1B81B680-A058-4CF6-B798-4DDD4466B7F6}" destId="{55F65669-468E-4B7E-A019-CF5A501AE7DC}" srcOrd="1" destOrd="0" presId="urn:diagrams.loki3.com/BracketList+Icon"/>
    <dgm:cxn modelId="{0A1C2F82-E72C-4161-9EFB-40C20A7465B2}" type="presParOf" srcId="{1B81B680-A058-4CF6-B798-4DDD4466B7F6}" destId="{321D1092-97BF-4F34-A296-90ADFBB36711}" srcOrd="2" destOrd="0" presId="urn:diagrams.loki3.com/BracketList+Icon"/>
    <dgm:cxn modelId="{169D517C-4DED-4089-90EB-4C4AA7113FCF}" type="presParOf" srcId="{1B81B680-A058-4CF6-B798-4DDD4466B7F6}" destId="{8B6F62A3-9F5A-4F8E-B8A2-93DCB1F55699}" srcOrd="3" destOrd="0" presId="urn:diagrams.loki3.com/BracketList+Icon"/>
    <dgm:cxn modelId="{0F727274-AFDF-40F0-9D66-E82D8DD93CE6}" type="presParOf" srcId="{5DB69C07-CCEE-4EB4-915D-F22B9A7689EF}" destId="{5BB86F8E-F100-42F5-89EC-92D1A00C66CB}" srcOrd="3" destOrd="0" presId="urn:diagrams.loki3.com/BracketList+Icon"/>
    <dgm:cxn modelId="{007D79AA-9F26-480C-94AF-9E95405425B2}" type="presParOf" srcId="{5DB69C07-CCEE-4EB4-915D-F22B9A7689EF}" destId="{918DD9CC-CDF8-4AC4-88F9-B5ED7E3D51EB}" srcOrd="4" destOrd="0" presId="urn:diagrams.loki3.com/BracketList+Icon"/>
    <dgm:cxn modelId="{17426205-5159-4640-A38B-5181B267438F}" type="presParOf" srcId="{918DD9CC-CDF8-4AC4-88F9-B5ED7E3D51EB}" destId="{AB0FB193-371B-44FC-ABC0-DE7FFCC07606}" srcOrd="0" destOrd="0" presId="urn:diagrams.loki3.com/BracketList+Icon"/>
    <dgm:cxn modelId="{05945E43-A909-49F4-9223-05D542B310D0}" type="presParOf" srcId="{918DD9CC-CDF8-4AC4-88F9-B5ED7E3D51EB}" destId="{81D71FF2-AAF6-438B-AE36-83C744261F76}" srcOrd="1" destOrd="0" presId="urn:diagrams.loki3.com/BracketList+Icon"/>
    <dgm:cxn modelId="{188D82E2-F32F-453E-B9E9-CC18014617D7}" type="presParOf" srcId="{918DD9CC-CDF8-4AC4-88F9-B5ED7E3D51EB}" destId="{BC22BC10-1052-4F34-9E86-422273550FF6}" srcOrd="2" destOrd="0" presId="urn:diagrams.loki3.com/BracketList+Icon"/>
    <dgm:cxn modelId="{EA082C2A-0B02-4CAC-8AE5-72643D25C179}" type="presParOf" srcId="{918DD9CC-CDF8-4AC4-88F9-B5ED7E3D51EB}" destId="{9333509D-71AF-4A15-87D9-CB8CCDC404C3}" srcOrd="3" destOrd="0" presId="urn:diagrams.loki3.com/BracketList+Icon"/>
    <dgm:cxn modelId="{30C07B9F-D533-4993-A1C9-04D1F412BF98}" type="presParOf" srcId="{5DB69C07-CCEE-4EB4-915D-F22B9A7689EF}" destId="{557F5403-C8E7-4D9F-A3BE-42342009BEC8}" srcOrd="5" destOrd="0" presId="urn:diagrams.loki3.com/BracketList+Icon"/>
    <dgm:cxn modelId="{BC8F0811-83DC-49E3-8EFD-841161A2ADAA}" type="presParOf" srcId="{5DB69C07-CCEE-4EB4-915D-F22B9A7689EF}" destId="{9E2E70E9-663F-4861-AAC5-FBC87FEBF6E6}" srcOrd="6" destOrd="0" presId="urn:diagrams.loki3.com/BracketList+Icon"/>
    <dgm:cxn modelId="{8A1FEFE9-DBEB-4534-922F-248A65528A4C}" type="presParOf" srcId="{9E2E70E9-663F-4861-AAC5-FBC87FEBF6E6}" destId="{94EC8C30-3414-4D64-AACA-DBD215E4340C}" srcOrd="0" destOrd="0" presId="urn:diagrams.loki3.com/BracketList+Icon"/>
    <dgm:cxn modelId="{F28696B1-1C19-43EE-80F1-28F6B9BE8339}" type="presParOf" srcId="{9E2E70E9-663F-4861-AAC5-FBC87FEBF6E6}" destId="{EA32E521-521F-4947-A5B4-C16932468EF2}" srcOrd="1" destOrd="0" presId="urn:diagrams.loki3.com/BracketList+Icon"/>
    <dgm:cxn modelId="{06507903-8353-4D0C-BC54-5EF0FE9BE18B}" type="presParOf" srcId="{9E2E70E9-663F-4861-AAC5-FBC87FEBF6E6}" destId="{E2AFE8B0-705D-48B5-8781-CF0A7C9E5B3C}" srcOrd="2" destOrd="0" presId="urn:diagrams.loki3.com/BracketList+Icon"/>
    <dgm:cxn modelId="{A452AC15-084F-4710-A5FC-8D73405DF92F}" type="presParOf" srcId="{9E2E70E9-663F-4861-AAC5-FBC87FEBF6E6}" destId="{8B81E87B-B032-48D3-9DEC-6AD7541F9EBE}"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22877-AE9F-4EB8-8206-0742D60FF7B7}">
      <dsp:nvSpPr>
        <dsp:cNvPr id="0" name=""/>
        <dsp:cNvSpPr/>
      </dsp:nvSpPr>
      <dsp:spPr>
        <a:xfrm>
          <a:off x="1004" y="0"/>
          <a:ext cx="2611933" cy="45259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Direct Access</a:t>
          </a:r>
          <a:endParaRPr lang="en-US" sz="2800" b="1" kern="1200" dirty="0"/>
        </a:p>
      </dsp:txBody>
      <dsp:txXfrm>
        <a:off x="1004" y="0"/>
        <a:ext cx="2611933" cy="1357788"/>
      </dsp:txXfrm>
    </dsp:sp>
    <dsp:sp modelId="{68B61B8C-FAAF-4CDB-A53E-9C77841A0433}">
      <dsp:nvSpPr>
        <dsp:cNvPr id="0" name=""/>
        <dsp:cNvSpPr/>
      </dsp:nvSpPr>
      <dsp:spPr>
        <a:xfrm>
          <a:off x="262197" y="1357937"/>
          <a:ext cx="2089546" cy="23821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Eligible Parties submit project or </a:t>
          </a:r>
          <a:r>
            <a:rPr lang="en-US" sz="1400" kern="1200" dirty="0" err="1" smtClean="0">
              <a:solidFill>
                <a:schemeClr val="tx1"/>
              </a:solidFill>
            </a:rPr>
            <a:t>programme</a:t>
          </a:r>
          <a:r>
            <a:rPr lang="en-US" sz="1400" kern="1200" dirty="0" smtClean="0">
              <a:solidFill>
                <a:schemeClr val="tx1"/>
              </a:solidFill>
            </a:rPr>
            <a:t> proposals directly to the Adaptation Fund Board through an accredited National Implementing Entity (NIE).</a:t>
          </a:r>
          <a:endParaRPr lang="en-US" sz="1400" kern="1200" dirty="0">
            <a:solidFill>
              <a:schemeClr val="tx1"/>
            </a:solidFill>
          </a:endParaRPr>
        </a:p>
      </dsp:txBody>
      <dsp:txXfrm>
        <a:off x="323398" y="1419138"/>
        <a:ext cx="1967144" cy="2259785"/>
      </dsp:txXfrm>
    </dsp:sp>
    <dsp:sp modelId="{8F31337B-CFB7-4CE9-9C34-62730E4328D5}">
      <dsp:nvSpPr>
        <dsp:cNvPr id="0" name=""/>
        <dsp:cNvSpPr/>
      </dsp:nvSpPr>
      <dsp:spPr>
        <a:xfrm>
          <a:off x="262197" y="3814710"/>
          <a:ext cx="2089546" cy="48480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12 NIEs accredited as of October 2012</a:t>
          </a:r>
          <a:endParaRPr lang="en-US" sz="1400" kern="1200" dirty="0"/>
        </a:p>
      </dsp:txBody>
      <dsp:txXfrm>
        <a:off x="276396" y="3828909"/>
        <a:ext cx="2061148" cy="456408"/>
      </dsp:txXfrm>
    </dsp:sp>
    <dsp:sp modelId="{BC8E4580-22DE-4EEF-A577-F4F8361F9999}">
      <dsp:nvSpPr>
        <dsp:cNvPr id="0" name=""/>
        <dsp:cNvSpPr/>
      </dsp:nvSpPr>
      <dsp:spPr>
        <a:xfrm>
          <a:off x="2808833" y="0"/>
          <a:ext cx="2611933" cy="45259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Regional Access</a:t>
          </a:r>
          <a:endParaRPr lang="en-US" sz="2800" b="1" kern="1200" dirty="0"/>
        </a:p>
      </dsp:txBody>
      <dsp:txXfrm>
        <a:off x="2808833" y="0"/>
        <a:ext cx="2611933" cy="1357788"/>
      </dsp:txXfrm>
    </dsp:sp>
    <dsp:sp modelId="{3BEB1D42-C471-4CC5-8777-06654FD81D59}">
      <dsp:nvSpPr>
        <dsp:cNvPr id="0" name=""/>
        <dsp:cNvSpPr/>
      </dsp:nvSpPr>
      <dsp:spPr>
        <a:xfrm>
          <a:off x="3070026" y="1358312"/>
          <a:ext cx="2089546" cy="16463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Parties submit proposals through accredited regional and sub-regional entities (RIEs).</a:t>
          </a:r>
          <a:endParaRPr lang="en-US" sz="1400" kern="1200" dirty="0">
            <a:solidFill>
              <a:schemeClr val="tx1"/>
            </a:solidFill>
          </a:endParaRPr>
        </a:p>
      </dsp:txBody>
      <dsp:txXfrm>
        <a:off x="3118246" y="1406532"/>
        <a:ext cx="1993106" cy="1549915"/>
      </dsp:txXfrm>
    </dsp:sp>
    <dsp:sp modelId="{394EF6CD-0801-4AEE-8D10-2CD0104100A3}">
      <dsp:nvSpPr>
        <dsp:cNvPr id="0" name=""/>
        <dsp:cNvSpPr/>
      </dsp:nvSpPr>
      <dsp:spPr>
        <a:xfrm>
          <a:off x="3070026" y="3177264"/>
          <a:ext cx="2089546" cy="11218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1 RIE accredited as of October 2012</a:t>
          </a:r>
          <a:endParaRPr lang="en-US" sz="1400" kern="1200" dirty="0"/>
        </a:p>
      </dsp:txBody>
      <dsp:txXfrm>
        <a:off x="3102885" y="3210123"/>
        <a:ext cx="2023828" cy="1056159"/>
      </dsp:txXfrm>
    </dsp:sp>
    <dsp:sp modelId="{2264221C-EFE1-46D7-9FF5-128747E76487}">
      <dsp:nvSpPr>
        <dsp:cNvPr id="0" name=""/>
        <dsp:cNvSpPr/>
      </dsp:nvSpPr>
      <dsp:spPr>
        <a:xfrm>
          <a:off x="5616661" y="0"/>
          <a:ext cx="2611933" cy="452596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Multilateral Access</a:t>
          </a:r>
          <a:endParaRPr lang="en-US" sz="2800" b="1" kern="1200" dirty="0"/>
        </a:p>
      </dsp:txBody>
      <dsp:txXfrm>
        <a:off x="5616661" y="0"/>
        <a:ext cx="2611933" cy="1357788"/>
      </dsp:txXfrm>
    </dsp:sp>
    <dsp:sp modelId="{6BA38D9C-05AB-4203-9D43-DF84DB8264E4}">
      <dsp:nvSpPr>
        <dsp:cNvPr id="0" name=""/>
        <dsp:cNvSpPr/>
      </dsp:nvSpPr>
      <dsp:spPr>
        <a:xfrm>
          <a:off x="5877855" y="1358351"/>
          <a:ext cx="2089546" cy="17987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Parties submit proposals through an accredited Multilateral Implementing Entity (MIE).</a:t>
          </a:r>
          <a:endParaRPr lang="en-US" sz="1400" kern="1200" dirty="0">
            <a:solidFill>
              <a:schemeClr val="tx1"/>
            </a:solidFill>
          </a:endParaRPr>
        </a:p>
      </dsp:txBody>
      <dsp:txXfrm>
        <a:off x="5930539" y="1411035"/>
        <a:ext cx="1984178" cy="1693394"/>
      </dsp:txXfrm>
    </dsp:sp>
    <dsp:sp modelId="{04101667-7F91-463E-9F37-EF248D1D4D9A}">
      <dsp:nvSpPr>
        <dsp:cNvPr id="0" name=""/>
        <dsp:cNvSpPr/>
      </dsp:nvSpPr>
      <dsp:spPr>
        <a:xfrm>
          <a:off x="5877855" y="3309378"/>
          <a:ext cx="2089546" cy="9897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10 MIEs accredited as of October 2012</a:t>
          </a:r>
          <a:endParaRPr lang="en-US" sz="1400" kern="1200" dirty="0"/>
        </a:p>
      </dsp:txBody>
      <dsp:txXfrm>
        <a:off x="5906843" y="3338366"/>
        <a:ext cx="2031570" cy="931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F3A3A-64F7-4A14-93CA-AEBC4684E4F4}">
      <dsp:nvSpPr>
        <dsp:cNvPr id="0" name=""/>
        <dsp:cNvSpPr/>
      </dsp:nvSpPr>
      <dsp:spPr>
        <a:xfrm rot="5400000">
          <a:off x="4842340" y="-2253118"/>
          <a:ext cx="1642834" cy="634685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Financial management and integrity</a:t>
          </a:r>
          <a:endParaRPr lang="en-US" sz="2000" kern="1200" dirty="0"/>
        </a:p>
        <a:p>
          <a:pPr marL="228600" lvl="1" indent="-228600" algn="l" defTabSz="889000">
            <a:lnSpc>
              <a:spcPct val="90000"/>
            </a:lnSpc>
            <a:spcBef>
              <a:spcPct val="0"/>
            </a:spcBef>
            <a:spcAft>
              <a:spcPct val="15000"/>
            </a:spcAft>
            <a:buChar char="••"/>
          </a:pPr>
          <a:r>
            <a:rPr lang="en-US" sz="2000" kern="1200" dirty="0" smtClean="0"/>
            <a:t>Institutional capacity</a:t>
          </a:r>
          <a:endParaRPr lang="en-US" sz="2000" kern="1200" dirty="0"/>
        </a:p>
        <a:p>
          <a:pPr marL="228600" lvl="1" indent="-228600" algn="l" defTabSz="889000">
            <a:lnSpc>
              <a:spcPct val="90000"/>
            </a:lnSpc>
            <a:spcBef>
              <a:spcPct val="0"/>
            </a:spcBef>
            <a:spcAft>
              <a:spcPct val="15000"/>
            </a:spcAft>
            <a:buChar char="••"/>
          </a:pPr>
          <a:r>
            <a:rPr lang="en-US" sz="2000" kern="1200" dirty="0" smtClean="0"/>
            <a:t>Transparency, self-investigative powers, and anti-corruption measures</a:t>
          </a:r>
          <a:endParaRPr lang="en-US" sz="2000" kern="1200" dirty="0"/>
        </a:p>
      </dsp:txBody>
      <dsp:txXfrm rot="-5400000">
        <a:off x="2490331" y="179088"/>
        <a:ext cx="6266656" cy="1482440"/>
      </dsp:txXfrm>
    </dsp:sp>
    <dsp:sp modelId="{AA018072-EFA3-4537-94B4-BE6029C67CD5}">
      <dsp:nvSpPr>
        <dsp:cNvPr id="0" name=""/>
        <dsp:cNvSpPr/>
      </dsp:nvSpPr>
      <dsp:spPr>
        <a:xfrm>
          <a:off x="0" y="108216"/>
          <a:ext cx="2490303" cy="16564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Fiduciary Standards for Accreditation</a:t>
          </a:r>
          <a:endParaRPr lang="en-US" sz="2800" kern="1200" dirty="0"/>
        </a:p>
      </dsp:txBody>
      <dsp:txXfrm>
        <a:off x="80862" y="189078"/>
        <a:ext cx="2328579" cy="1494733"/>
      </dsp:txXfrm>
    </dsp:sp>
    <dsp:sp modelId="{B14D0E4B-1A21-461E-96EA-634D4A60DD3C}">
      <dsp:nvSpPr>
        <dsp:cNvPr id="0" name=""/>
        <dsp:cNvSpPr/>
      </dsp:nvSpPr>
      <dsp:spPr>
        <a:xfrm rot="5400000">
          <a:off x="5061564" y="-697918"/>
          <a:ext cx="1169206" cy="638601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Full responsibility for overall management of projects and </a:t>
          </a:r>
          <a:r>
            <a:rPr lang="en-US" sz="2000" kern="1200" dirty="0" err="1" smtClean="0"/>
            <a:t>programmes</a:t>
          </a:r>
          <a:endParaRPr lang="en-US" sz="2000" kern="1200" dirty="0"/>
        </a:p>
      </dsp:txBody>
      <dsp:txXfrm rot="-5400000">
        <a:off x="2453162" y="1967560"/>
        <a:ext cx="6328935" cy="1055054"/>
      </dsp:txXfrm>
    </dsp:sp>
    <dsp:sp modelId="{4796050A-9FE1-4CB0-A6FD-7077509E6012}">
      <dsp:nvSpPr>
        <dsp:cNvPr id="0" name=""/>
        <dsp:cNvSpPr/>
      </dsp:nvSpPr>
      <dsp:spPr>
        <a:xfrm>
          <a:off x="0" y="1796809"/>
          <a:ext cx="2453135" cy="13847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Management of Projects</a:t>
          </a:r>
          <a:endParaRPr lang="en-US" sz="2800" kern="1200" dirty="0"/>
        </a:p>
      </dsp:txBody>
      <dsp:txXfrm>
        <a:off x="67599" y="1864408"/>
        <a:ext cx="2317937" cy="1249583"/>
      </dsp:txXfrm>
    </dsp:sp>
    <dsp:sp modelId="{5A975052-5EC8-4E3B-B3C5-E3046CC96E4B}">
      <dsp:nvSpPr>
        <dsp:cNvPr id="0" name=""/>
        <dsp:cNvSpPr/>
      </dsp:nvSpPr>
      <dsp:spPr>
        <a:xfrm rot="5400000">
          <a:off x="5301068" y="502226"/>
          <a:ext cx="748731" cy="63261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Responsible</a:t>
          </a:r>
          <a:r>
            <a:rPr lang="en-US" sz="2000" kern="1200" baseline="0" dirty="0" smtClean="0"/>
            <a:t> for monitoring and reporting </a:t>
          </a:r>
          <a:endParaRPr lang="en-US" sz="2000" kern="1200" dirty="0"/>
        </a:p>
      </dsp:txBody>
      <dsp:txXfrm rot="-5400000">
        <a:off x="2512336" y="3327508"/>
        <a:ext cx="6289645" cy="675631"/>
      </dsp:txXfrm>
    </dsp:sp>
    <dsp:sp modelId="{AD20E24A-D9E9-4BB2-BC96-83A7D6FE7FBA}">
      <dsp:nvSpPr>
        <dsp:cNvPr id="0" name=""/>
        <dsp:cNvSpPr/>
      </dsp:nvSpPr>
      <dsp:spPr>
        <a:xfrm>
          <a:off x="0" y="3179569"/>
          <a:ext cx="2512310" cy="10597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Project Reporting</a:t>
          </a:r>
          <a:endParaRPr lang="en-US" sz="2800" kern="1200" dirty="0"/>
        </a:p>
      </dsp:txBody>
      <dsp:txXfrm>
        <a:off x="51731" y="3231300"/>
        <a:ext cx="2408848" cy="956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081C5-6060-4B7F-A6A4-AF4B89E2A08D}">
      <dsp:nvSpPr>
        <dsp:cNvPr id="0" name=""/>
        <dsp:cNvSpPr/>
      </dsp:nvSpPr>
      <dsp:spPr>
        <a:xfrm>
          <a:off x="4278" y="447500"/>
          <a:ext cx="218861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b="1" kern="1200" smtClean="0"/>
            <a:t>Project Size</a:t>
          </a:r>
          <a:endParaRPr lang="en-US" sz="2800" b="1" kern="1200" dirty="0"/>
        </a:p>
      </dsp:txBody>
      <dsp:txXfrm>
        <a:off x="4278" y="447500"/>
        <a:ext cx="2188610" cy="534600"/>
      </dsp:txXfrm>
    </dsp:sp>
    <dsp:sp modelId="{89832D74-6F04-4B93-9A78-43D78CC229E6}">
      <dsp:nvSpPr>
        <dsp:cNvPr id="0" name=""/>
        <dsp:cNvSpPr/>
      </dsp:nvSpPr>
      <dsp:spPr>
        <a:xfrm>
          <a:off x="2192889" y="46550"/>
          <a:ext cx="437722" cy="1336500"/>
        </a:xfrm>
        <a:prstGeom prst="leftBrace">
          <a:avLst>
            <a:gd name="adj1" fmla="val 35000"/>
            <a:gd name="adj2" fmla="val 50000"/>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785697-229A-4BA0-8597-9620BD39D2CE}">
      <dsp:nvSpPr>
        <dsp:cNvPr id="0" name=""/>
        <dsp:cNvSpPr/>
      </dsp:nvSpPr>
      <dsp:spPr>
        <a:xfrm>
          <a:off x="2805700" y="46550"/>
          <a:ext cx="5953020" cy="13365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If the proposed project/</a:t>
          </a:r>
          <a:r>
            <a:rPr lang="en-US" sz="1600" kern="1200" dirty="0" err="1" smtClean="0"/>
            <a:t>programme</a:t>
          </a:r>
          <a:r>
            <a:rPr lang="en-US" sz="1600" kern="1200" dirty="0" smtClean="0"/>
            <a:t> is </a:t>
          </a:r>
          <a:r>
            <a:rPr lang="en-US" sz="1600" b="1" kern="1200" dirty="0" smtClean="0"/>
            <a:t>larger than US$1M</a:t>
          </a:r>
          <a:r>
            <a:rPr lang="en-US" sz="1600" kern="1200" dirty="0" smtClean="0"/>
            <a:t>, there is the option of a </a:t>
          </a:r>
          <a:r>
            <a:rPr lang="en-US" sz="1600" b="1" kern="1200" dirty="0" smtClean="0"/>
            <a:t>one-step</a:t>
          </a:r>
          <a:r>
            <a:rPr lang="en-US" sz="1600" kern="1200" dirty="0" smtClean="0"/>
            <a:t> (full proposal) </a:t>
          </a:r>
          <a:r>
            <a:rPr lang="en-US" sz="1600" b="1" kern="1200" dirty="0" smtClean="0"/>
            <a:t>or a two-step </a:t>
          </a:r>
          <a:r>
            <a:rPr lang="en-US" sz="1600" kern="1200" dirty="0" smtClean="0"/>
            <a:t>(concept approval followed by full proposal) </a:t>
          </a:r>
          <a:r>
            <a:rPr lang="en-US" sz="1600" b="0" kern="1200" dirty="0" smtClean="0"/>
            <a:t>process</a:t>
          </a:r>
          <a:endParaRPr lang="en-US" sz="1600" b="0" kern="1200" dirty="0"/>
        </a:p>
        <a:p>
          <a:pPr marL="171450" lvl="1" indent="-171450" algn="l" defTabSz="711200">
            <a:lnSpc>
              <a:spcPct val="90000"/>
            </a:lnSpc>
            <a:spcBef>
              <a:spcPct val="0"/>
            </a:spcBef>
            <a:spcAft>
              <a:spcPct val="15000"/>
            </a:spcAft>
            <a:buChar char="••"/>
          </a:pPr>
          <a:r>
            <a:rPr lang="en-US" sz="1600" kern="1200" dirty="0" smtClean="0"/>
            <a:t>Projects costing </a:t>
          </a:r>
          <a:r>
            <a:rPr lang="en-US" sz="1600" b="1" kern="1200" dirty="0" smtClean="0"/>
            <a:t>less than US$1M </a:t>
          </a:r>
          <a:r>
            <a:rPr lang="en-US" sz="1600" kern="1200" dirty="0" smtClean="0"/>
            <a:t>use the </a:t>
          </a:r>
          <a:r>
            <a:rPr lang="en-US" sz="1600" b="1" kern="1200" dirty="0" smtClean="0"/>
            <a:t>one-step </a:t>
          </a:r>
          <a:r>
            <a:rPr lang="en-US" sz="1600" b="0" kern="1200" dirty="0" smtClean="0"/>
            <a:t>process</a:t>
          </a:r>
          <a:endParaRPr lang="en-US" sz="1600" b="0" kern="1200" dirty="0"/>
        </a:p>
        <a:p>
          <a:pPr marL="171450" lvl="1" indent="-171450" algn="l" defTabSz="711200">
            <a:lnSpc>
              <a:spcPct val="90000"/>
            </a:lnSpc>
            <a:spcBef>
              <a:spcPct val="0"/>
            </a:spcBef>
            <a:spcAft>
              <a:spcPct val="15000"/>
            </a:spcAft>
            <a:buChar char="••"/>
          </a:pPr>
          <a:endParaRPr lang="en-US" sz="1600" kern="1200" dirty="0"/>
        </a:p>
      </dsp:txBody>
      <dsp:txXfrm>
        <a:off x="2805700" y="46550"/>
        <a:ext cx="5953020" cy="1336500"/>
      </dsp:txXfrm>
    </dsp:sp>
    <dsp:sp modelId="{104091DE-1A07-44AC-B99C-89E1F6E7C1C7}">
      <dsp:nvSpPr>
        <dsp:cNvPr id="0" name=""/>
        <dsp:cNvSpPr/>
      </dsp:nvSpPr>
      <dsp:spPr>
        <a:xfrm>
          <a:off x="4278" y="1440650"/>
          <a:ext cx="218861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b="1" kern="1200" dirty="0" smtClean="0"/>
            <a:t>Endorsed Concept</a:t>
          </a:r>
          <a:endParaRPr lang="en-US" sz="2800" b="1" kern="1200" dirty="0"/>
        </a:p>
      </dsp:txBody>
      <dsp:txXfrm>
        <a:off x="4278" y="1440650"/>
        <a:ext cx="2188610" cy="930600"/>
      </dsp:txXfrm>
    </dsp:sp>
    <dsp:sp modelId="{55F65669-468E-4B7E-A019-CF5A501AE7DC}">
      <dsp:nvSpPr>
        <dsp:cNvPr id="0" name=""/>
        <dsp:cNvSpPr/>
      </dsp:nvSpPr>
      <dsp:spPr>
        <a:xfrm>
          <a:off x="2192889" y="1440650"/>
          <a:ext cx="437722" cy="930600"/>
        </a:xfrm>
        <a:prstGeom prst="leftBrace">
          <a:avLst>
            <a:gd name="adj1" fmla="val 35000"/>
            <a:gd name="adj2" fmla="val 50000"/>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6F62A3-9F5A-4F8E-B8A2-93DCB1F55699}">
      <dsp:nvSpPr>
        <dsp:cNvPr id="0" name=""/>
        <dsp:cNvSpPr/>
      </dsp:nvSpPr>
      <dsp:spPr>
        <a:xfrm>
          <a:off x="2805700" y="1440650"/>
          <a:ext cx="5953020" cy="930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smtClean="0"/>
            <a:t>Funding is NOT set aside for project concepts endorsed by the AFB</a:t>
          </a:r>
          <a:endParaRPr lang="en-US" sz="1600" kern="1200" dirty="0"/>
        </a:p>
        <a:p>
          <a:pPr marL="171450" lvl="1" indent="-171450" algn="l" defTabSz="711200">
            <a:lnSpc>
              <a:spcPct val="90000"/>
            </a:lnSpc>
            <a:spcBef>
              <a:spcPct val="0"/>
            </a:spcBef>
            <a:spcAft>
              <a:spcPct val="15000"/>
            </a:spcAft>
            <a:buChar char="••"/>
          </a:pPr>
          <a:r>
            <a:rPr lang="en-US" sz="1600" kern="1200" dirty="0" smtClean="0"/>
            <a:t>Project concepts are either endorsed, not endorsed, or rejected by the AFB</a:t>
          </a:r>
          <a:endParaRPr lang="en-US" sz="1600" kern="1200" dirty="0"/>
        </a:p>
      </dsp:txBody>
      <dsp:txXfrm>
        <a:off x="2805700" y="1440650"/>
        <a:ext cx="5953020" cy="930600"/>
      </dsp:txXfrm>
    </dsp:sp>
    <dsp:sp modelId="{AB0FB193-371B-44FC-ABC0-DE7FFCC07606}">
      <dsp:nvSpPr>
        <dsp:cNvPr id="0" name=""/>
        <dsp:cNvSpPr/>
      </dsp:nvSpPr>
      <dsp:spPr>
        <a:xfrm>
          <a:off x="4278" y="2428850"/>
          <a:ext cx="218861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b="1" kern="1200" dirty="0" smtClean="0"/>
            <a:t>Full Proposal</a:t>
          </a:r>
          <a:endParaRPr lang="en-US" sz="2800" b="1" kern="1200" dirty="0"/>
        </a:p>
      </dsp:txBody>
      <dsp:txXfrm>
        <a:off x="4278" y="2428850"/>
        <a:ext cx="2188610" cy="930600"/>
      </dsp:txXfrm>
    </dsp:sp>
    <dsp:sp modelId="{81D71FF2-AAF6-438B-AE36-83C744261F76}">
      <dsp:nvSpPr>
        <dsp:cNvPr id="0" name=""/>
        <dsp:cNvSpPr/>
      </dsp:nvSpPr>
      <dsp:spPr>
        <a:xfrm>
          <a:off x="2192889" y="2428850"/>
          <a:ext cx="437722" cy="930600"/>
        </a:xfrm>
        <a:prstGeom prst="leftBrace">
          <a:avLst>
            <a:gd name="adj1" fmla="val 35000"/>
            <a:gd name="adj2" fmla="val 50000"/>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3509D-71AF-4A15-87D9-CB8CCDC404C3}">
      <dsp:nvSpPr>
        <dsp:cNvPr id="0" name=""/>
        <dsp:cNvSpPr/>
      </dsp:nvSpPr>
      <dsp:spPr>
        <a:xfrm>
          <a:off x="2809979" y="2413001"/>
          <a:ext cx="5953020" cy="930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Most approved project proposals were first submitted as concepts, however, concept endorsement is NOT mandatory</a:t>
          </a:r>
          <a:endParaRPr lang="en-US" sz="1600" b="0" kern="1200" dirty="0"/>
        </a:p>
        <a:p>
          <a:pPr marL="171450" lvl="1" indent="-171450" algn="l" defTabSz="711200">
            <a:lnSpc>
              <a:spcPct val="90000"/>
            </a:lnSpc>
            <a:spcBef>
              <a:spcPct val="0"/>
            </a:spcBef>
            <a:spcAft>
              <a:spcPct val="15000"/>
            </a:spcAft>
            <a:buChar char="••"/>
          </a:pPr>
          <a:r>
            <a:rPr lang="en-US" sz="1600" b="0" kern="1200" smtClean="0"/>
            <a:t>Full proposals are either approved, not approved, or rejected</a:t>
          </a:r>
          <a:endParaRPr lang="en-US" sz="1600" b="0" kern="1200" dirty="0"/>
        </a:p>
      </dsp:txBody>
      <dsp:txXfrm>
        <a:off x="2809979" y="2413001"/>
        <a:ext cx="5953020" cy="930600"/>
      </dsp:txXfrm>
    </dsp:sp>
    <dsp:sp modelId="{94EC8C30-3414-4D64-AACA-DBD215E4340C}">
      <dsp:nvSpPr>
        <dsp:cNvPr id="0" name=""/>
        <dsp:cNvSpPr/>
      </dsp:nvSpPr>
      <dsp:spPr>
        <a:xfrm>
          <a:off x="4278" y="3417050"/>
          <a:ext cx="2188610" cy="9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b="1" kern="1200" dirty="0" smtClean="0"/>
            <a:t>Public Review</a:t>
          </a:r>
          <a:endParaRPr lang="en-US" sz="2800" b="1" kern="1200" dirty="0"/>
        </a:p>
      </dsp:txBody>
      <dsp:txXfrm>
        <a:off x="4278" y="3417050"/>
        <a:ext cx="2188610" cy="930600"/>
      </dsp:txXfrm>
    </dsp:sp>
    <dsp:sp modelId="{EA32E521-521F-4947-A5B4-C16932468EF2}">
      <dsp:nvSpPr>
        <dsp:cNvPr id="0" name=""/>
        <dsp:cNvSpPr/>
      </dsp:nvSpPr>
      <dsp:spPr>
        <a:xfrm>
          <a:off x="2192889" y="3417050"/>
          <a:ext cx="437722" cy="930600"/>
        </a:xfrm>
        <a:prstGeom prst="leftBrace">
          <a:avLst>
            <a:gd name="adj1" fmla="val 35000"/>
            <a:gd name="adj2" fmla="val 50000"/>
          </a:avLst>
        </a:prstGeom>
        <a:noFill/>
        <a:ln w="9525"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81E87B-B032-48D3-9DEC-6AD7541F9EBE}">
      <dsp:nvSpPr>
        <dsp:cNvPr id="0" name=""/>
        <dsp:cNvSpPr/>
      </dsp:nvSpPr>
      <dsp:spPr>
        <a:xfrm>
          <a:off x="2805700" y="3417050"/>
          <a:ext cx="5953020" cy="930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All proposals are posted on the Adaptation Fund website for public comment (www.adaptation-fund.org)</a:t>
          </a:r>
          <a:endParaRPr lang="en-US" sz="1600" b="0" kern="1200" dirty="0"/>
        </a:p>
      </dsp:txBody>
      <dsp:txXfrm>
        <a:off x="2805700" y="3417050"/>
        <a:ext cx="5953020" cy="9306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7" tIns="48319" rIns="96637" bIns="48319"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7" tIns="48319" rIns="96637" bIns="48319"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7" tIns="48319" rIns="96637" bIns="48319"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7" tIns="48319" rIns="96637" bIns="48319" rtlCol="0" anchor="b"/>
          <a:lstStyle>
            <a:lvl1pPr algn="r">
              <a:defRPr sz="1300"/>
            </a:lvl1pPr>
          </a:lstStyle>
          <a:p>
            <a:fld id="{B1270BB1-7768-41F8-9F1B-E2E7E9320AB4}" type="slidenum">
              <a:rPr lang="en-US" smtClean="0"/>
              <a:pPr/>
              <a:t>‹#›</a:t>
            </a:fld>
            <a:endParaRPr lang="en-U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70238" cy="479425"/>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idx="1"/>
          </p:nvPr>
        </p:nvSpPr>
        <p:spPr>
          <a:xfrm>
            <a:off x="4143375" y="3"/>
            <a:ext cx="3170238" cy="479425"/>
          </a:xfrm>
          <a:prstGeom prst="rect">
            <a:avLst/>
          </a:prstGeom>
        </p:spPr>
        <p:txBody>
          <a:bodyPr vert="horz" lIns="91418" tIns="45708" rIns="91418" bIns="45708"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18" tIns="45708" rIns="91418" bIns="45708" rtlCol="0" anchor="ctr"/>
          <a:lstStyle/>
          <a:p>
            <a:endParaRPr lang="en-US"/>
          </a:p>
        </p:txBody>
      </p:sp>
      <p:sp>
        <p:nvSpPr>
          <p:cNvPr id="5" name="Notes Placeholder 4"/>
          <p:cNvSpPr>
            <a:spLocks noGrp="1"/>
          </p:cNvSpPr>
          <p:nvPr>
            <p:ph type="body" sz="quarter" idx="3"/>
          </p:nvPr>
        </p:nvSpPr>
        <p:spPr>
          <a:xfrm>
            <a:off x="731840" y="4560891"/>
            <a:ext cx="5851525" cy="4319587"/>
          </a:xfrm>
          <a:prstGeom prst="rect">
            <a:avLst/>
          </a:prstGeom>
        </p:spPr>
        <p:txBody>
          <a:bodyPr vert="horz" lIns="91418" tIns="45708" rIns="91418"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90"/>
            <a:ext cx="3170238" cy="479425"/>
          </a:xfrm>
          <a:prstGeom prst="rect">
            <a:avLst/>
          </a:prstGeom>
        </p:spPr>
        <p:txBody>
          <a:bodyPr vert="horz" lIns="91418" tIns="45708" rIns="91418"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90"/>
            <a:ext cx="3170238" cy="479425"/>
          </a:xfrm>
          <a:prstGeom prst="rect">
            <a:avLst/>
          </a:prstGeom>
        </p:spPr>
        <p:txBody>
          <a:bodyPr vert="horz" lIns="91418" tIns="45708" rIns="91418" bIns="45708" rtlCol="0" anchor="b"/>
          <a:lstStyle>
            <a:lvl1pPr algn="r">
              <a:defRPr sz="1200"/>
            </a:lvl1pPr>
          </a:lstStyle>
          <a:p>
            <a:fld id="{AC37F9C5-DADA-40EF-BCE0-F0AA5007CB72}" type="slidenum">
              <a:rPr lang="en-US" smtClean="0"/>
              <a:pPr/>
              <a:t>‹#›</a:t>
            </a:fld>
            <a:endParaRPr lang="en-U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F3417B5D-F325-4E32-A4A4-22E6014A1433}" type="slidenum">
              <a:rPr lang="en-US"/>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Modality 1, the MDBs can</a:t>
            </a:r>
            <a:r>
              <a:rPr lang="en-US" baseline="0" dirty="0" smtClean="0"/>
              <a:t> build programs in any focal area.</a:t>
            </a:r>
          </a:p>
          <a:p>
            <a:r>
              <a:rPr lang="en-US" baseline="0" dirty="0" smtClean="0"/>
              <a:t>PPP Programs can be country, regional, or global in nature.</a:t>
            </a:r>
          </a:p>
          <a:p>
            <a:r>
              <a:rPr lang="en-US" baseline="0" dirty="0" smtClean="0"/>
              <a:t>Many will focus on small and medium enterprises; all will have private sector partners</a:t>
            </a:r>
          </a:p>
          <a:p>
            <a:endParaRPr lang="en-US" baseline="0" dirty="0" smtClean="0"/>
          </a:p>
          <a:p>
            <a:r>
              <a:rPr lang="en-US" baseline="0" dirty="0" smtClean="0"/>
              <a:t>Under Modality 2, projects using STAR allocation can are eligible to get an incentive from the private sector set-aside if they incorporate a non-grant instrument.</a:t>
            </a:r>
          </a:p>
          <a:p>
            <a:r>
              <a:rPr lang="en-US" baseline="0" dirty="0" smtClean="0"/>
              <a:t>For every three dollars of STAR allocation used, a matching grant of one dollar is available.</a:t>
            </a:r>
          </a:p>
          <a:p>
            <a:endParaRPr lang="en-US" baseline="0" dirty="0" smtClean="0"/>
          </a:p>
          <a:p>
            <a:r>
              <a:rPr lang="en-US" baseline="0" dirty="0" smtClean="0"/>
              <a:t>Under Modality 3, the GEF will support countries that want to start competitions to recognize innovation and entrepreneurship.</a:t>
            </a:r>
          </a:p>
          <a:p>
            <a:r>
              <a:rPr lang="en-US" baseline="0" dirty="0" smtClean="0"/>
              <a:t>In December, the South Africa announced the winners of their first clean technology competition with GEF and UNIDO support.</a:t>
            </a:r>
          </a:p>
          <a:p>
            <a:r>
              <a:rPr lang="en-US" baseline="0" dirty="0" smtClean="0"/>
              <a:t>Competitions can cover any focal area; adaptation technology is especially encouraged.</a:t>
            </a:r>
            <a:endParaRPr lang="en-US" dirty="0"/>
          </a:p>
        </p:txBody>
      </p:sp>
      <p:sp>
        <p:nvSpPr>
          <p:cNvPr id="4" name="Slide Number Placeholder 3"/>
          <p:cNvSpPr>
            <a:spLocks noGrp="1"/>
          </p:cNvSpPr>
          <p:nvPr>
            <p:ph type="sldNum" sz="quarter" idx="10"/>
          </p:nvPr>
        </p:nvSpPr>
        <p:spPr/>
        <p:txBody>
          <a:bodyPr/>
          <a:lstStyle/>
          <a:p>
            <a:fld id="{C89AE9E1-CCFB-4E2D-B8F2-CF864641D1E6}" type="slidenum">
              <a:rPr lang="en-US" smtClean="0"/>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p>
          <a:p>
            <a:endParaRPr lang="en-US" dirty="0" smtClean="0"/>
          </a:p>
          <a:p>
            <a:r>
              <a:rPr lang="en-US" dirty="0" smtClean="0"/>
              <a:t>In Chile, the IADB used GEF funding to establish a risk</a:t>
            </a:r>
            <a:r>
              <a:rPr lang="en-US" baseline="0" dirty="0" smtClean="0"/>
              <a:t> guarantee fund that is lowering the risk for local banks to fund energy efficiency projects. (#4176)</a:t>
            </a:r>
          </a:p>
          <a:p>
            <a:endParaRPr lang="en-US" baseline="0" dirty="0" smtClean="0"/>
          </a:p>
          <a:p>
            <a:r>
              <a:rPr lang="en-US" baseline="0" dirty="0" smtClean="0"/>
              <a:t>In a Regional program in Cape Verde, Liberia, Sierra Leone, and Senegal, the World Bank has established a credit line to support the West Africa Regional Fisheries Program. (#3558) </a:t>
            </a:r>
          </a:p>
          <a:p>
            <a:endParaRPr lang="en-US" baseline="0" dirty="0" smtClean="0"/>
          </a:p>
          <a:p>
            <a:r>
              <a:rPr lang="en-US" baseline="0" dirty="0" smtClean="0"/>
              <a:t>Many other examples of existing use of non-grant instruments are listed in Annex 4 of the GEF revised strategy available on the GEF web-site.</a:t>
            </a:r>
          </a:p>
        </p:txBody>
      </p:sp>
      <p:sp>
        <p:nvSpPr>
          <p:cNvPr id="4" name="Slide Number Placeholder 3"/>
          <p:cNvSpPr>
            <a:spLocks noGrp="1"/>
          </p:cNvSpPr>
          <p:nvPr>
            <p:ph type="sldNum" sz="quarter" idx="10"/>
          </p:nvPr>
        </p:nvSpPr>
        <p:spPr/>
        <p:txBody>
          <a:bodyPr/>
          <a:lstStyle/>
          <a:p>
            <a:fld id="{C89AE9E1-CCFB-4E2D-B8F2-CF864641D1E6}" type="slidenum">
              <a:rPr lang="en-US" smtClean="0"/>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two PPP Programs were included in June 2012 work program, and approved by Council. In the documents published for Council approval, one PPP with AfDB focusing on renewable energy and one with IADB addressing clean energy and bio-diversity are presented.</a:t>
            </a:r>
          </a:p>
          <a:p>
            <a:endParaRPr lang="en-US" baseline="0" dirty="0" smtClean="0"/>
          </a:p>
          <a:p>
            <a:r>
              <a:rPr lang="en-US" baseline="0" dirty="0" smtClean="0"/>
              <a:t>The AfDB project is GEF ID 4929</a:t>
            </a:r>
          </a:p>
          <a:p>
            <a:r>
              <a:rPr lang="en-US" baseline="0" dirty="0" smtClean="0"/>
              <a:t>The IDB project is GEF ID 4959</a:t>
            </a:r>
          </a:p>
          <a:p>
            <a:endParaRPr lang="en-US" baseline="0" dirty="0" smtClean="0"/>
          </a:p>
          <a:p>
            <a:r>
              <a:rPr lang="en-US" baseline="0" dirty="0" smtClean="0"/>
              <a:t>The GEF is working primarily with UNIDO to pursue SME competitions, based on the successful effort in South Africa, in various countries.</a:t>
            </a:r>
          </a:p>
          <a:p>
            <a:endParaRPr lang="en-US" baseline="0" dirty="0" smtClean="0"/>
          </a:p>
        </p:txBody>
      </p:sp>
      <p:sp>
        <p:nvSpPr>
          <p:cNvPr id="4" name="Slide Number Placeholder 3"/>
          <p:cNvSpPr>
            <a:spLocks noGrp="1"/>
          </p:cNvSpPr>
          <p:nvPr>
            <p:ph type="sldNum" sz="quarter" idx="10"/>
          </p:nvPr>
        </p:nvSpPr>
        <p:spPr/>
        <p:txBody>
          <a:bodyPr/>
          <a:lstStyle/>
          <a:p>
            <a:fld id="{C89AE9E1-CCFB-4E2D-B8F2-CF864641D1E6}"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modified depending on</a:t>
            </a:r>
            <a:r>
              <a:rPr lang="en-US" baseline="0" dirty="0" smtClean="0"/>
              <a:t> the workshop: </a:t>
            </a:r>
            <a:r>
              <a:rPr lang="en-US" sz="1300" dirty="0"/>
              <a:t>Comoros,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75436-FFC9-43BA-8970-E606B9BE9387}" type="slidenum">
              <a:rPr lang="en-US" smtClean="0">
                <a:cs typeface="Arial" charset="0"/>
              </a:rPr>
              <a:pPr fontAlgn="base">
                <a:spcBef>
                  <a:spcPct val="0"/>
                </a:spcBef>
                <a:spcAft>
                  <a:spcPct val="0"/>
                </a:spcAft>
                <a:defRPr/>
              </a:pPr>
              <a:t>11</a:t>
            </a:fld>
            <a:endParaRPr lang="en-US" smtClean="0">
              <a:cs typeface="Arial" charset="0"/>
            </a:endParaRPr>
          </a:p>
        </p:txBody>
      </p:sp>
      <p:sp>
        <p:nvSpPr>
          <p:cNvPr id="5" name="Date Placeholder 4"/>
          <p:cNvSpPr>
            <a:spLocks noGrp="1"/>
          </p:cNvSpPr>
          <p:nvPr>
            <p:ph type="dt"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CEO emails, the NPIF is for projects leading to ABS agreements between users and providers. Countries can derive lessons towards their national legislations, but not to do tackle that activity in its entirety. They need STAR resources for that.</a:t>
            </a:r>
            <a:endParaRPr lang="fr-FR" dirty="0" smtClean="0"/>
          </a:p>
          <a:p>
            <a:r>
              <a:rPr lang="en-US" dirty="0" smtClean="0"/>
              <a:t> </a:t>
            </a:r>
            <a:endParaRPr lang="fr-FR" dirty="0" smtClean="0"/>
          </a:p>
          <a:p>
            <a:r>
              <a:rPr lang="en-US" dirty="0" smtClean="0"/>
              <a:t>Summary:</a:t>
            </a:r>
            <a:endParaRPr lang="fr-FR" dirty="0" smtClean="0"/>
          </a:p>
          <a:p>
            <a:r>
              <a:rPr lang="en-US" dirty="0" smtClean="0"/>
              <a:t> </a:t>
            </a:r>
            <a:endParaRPr lang="fr-FR" dirty="0" smtClean="0"/>
          </a:p>
          <a:p>
            <a:r>
              <a:rPr lang="en-US" dirty="0" smtClean="0"/>
              <a:t>1. GEF Council Paper in May 26th making the NPIF operational. Paper in the June 2011 Council Meeting.</a:t>
            </a:r>
            <a:endParaRPr lang="fr-FR" dirty="0" smtClean="0"/>
          </a:p>
          <a:p>
            <a:r>
              <a:rPr lang="en-US" dirty="0" smtClean="0"/>
              <a:t> </a:t>
            </a:r>
            <a:endParaRPr lang="fr-FR" dirty="0" smtClean="0"/>
          </a:p>
          <a:p>
            <a:r>
              <a:rPr lang="en-US" dirty="0" smtClean="0"/>
              <a:t>2. In that paper there is a list of activities that could be carried out with funds from the NPIF. Many countries (and UNEP) took that paper and started to prepare PIFs, including an African multi-country project; the one UNEP submitted and we rejected. It is in PMIS.</a:t>
            </a:r>
            <a:endParaRPr lang="fr-FR" dirty="0" smtClean="0"/>
          </a:p>
          <a:p>
            <a:r>
              <a:rPr lang="en-US" dirty="0" smtClean="0"/>
              <a:t> </a:t>
            </a:r>
            <a:endParaRPr lang="fr-FR" dirty="0" smtClean="0"/>
          </a:p>
          <a:p>
            <a:r>
              <a:rPr lang="en-US" dirty="0" smtClean="0"/>
              <a:t>3. We rejected that PIF because it was developed following the guidance of the May 26th Council document and not the guidance in the CEO email to OFPs dated  August 8th. In that email the CEO stated the type projects the NPIF would support; those leading with actual ABS agreements between users and providers of genetic resources, NOT the development of policies, laws and regulations (among other activities) as the UNEP project! Got it?</a:t>
            </a:r>
            <a:endParaRPr lang="fr-FR" dirty="0" smtClean="0"/>
          </a:p>
          <a:p>
            <a:r>
              <a:rPr lang="en-US" dirty="0" smtClean="0"/>
              <a:t> </a:t>
            </a:r>
            <a:endParaRPr lang="fr-FR" dirty="0" smtClean="0"/>
          </a:p>
          <a:p>
            <a:r>
              <a:rPr lang="en-US" dirty="0" smtClean="0"/>
              <a:t>4. The CEO sent another email on Nov 11 with further clarification regarding the use of NPIF resources. More detailed information. </a:t>
            </a:r>
            <a:endParaRPr lang="fr-FR"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1646703B-E817-4F5B-AA31-B76F8933265C}" type="slidenum">
              <a:rPr lang="en-US"/>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E24EE7FC-F733-42BB-A0E1-EEF252143CAE}"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latin typeface="+mn-lt"/>
                <a:ea typeface="+mn-ea"/>
                <a:cs typeface="+mn-cs"/>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p:cNvPicPr>
            <a:picLocks noChangeAspect="1"/>
          </p:cNvPicPr>
          <p:nvPr userDrawn="1"/>
        </p:nvPicPr>
        <p:blipFill>
          <a:blip r:embed="rId7"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emf"/><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4400" y="5029200"/>
            <a:ext cx="7315200" cy="1066800"/>
          </a:xfrm>
        </p:spPr>
        <p:txBody>
          <a:bodyPr>
            <a:normAutofit fontScale="92500" lnSpcReduction="20000"/>
          </a:bodyPr>
          <a:lstStyle/>
          <a:p>
            <a:pPr>
              <a:spcBef>
                <a:spcPts val="0"/>
              </a:spcBef>
            </a:pPr>
            <a:r>
              <a:rPr lang="en-US" dirty="0" smtClean="0"/>
              <a:t>GEF Expanded Constituency Workshop</a:t>
            </a:r>
          </a:p>
          <a:p>
            <a:pPr>
              <a:spcBef>
                <a:spcPts val="0"/>
              </a:spcBef>
            </a:pPr>
            <a:r>
              <a:rPr lang="en-US" dirty="0" smtClean="0"/>
              <a:t>5 to 6 </a:t>
            </a:r>
            <a:r>
              <a:rPr lang="en-US" dirty="0"/>
              <a:t>November 2012</a:t>
            </a:r>
          </a:p>
          <a:p>
            <a:pPr>
              <a:spcBef>
                <a:spcPts val="0"/>
              </a:spcBef>
            </a:pPr>
            <a:r>
              <a:rPr lang="en-US" dirty="0" smtClean="0"/>
              <a:t>New Delhi, India</a:t>
            </a:r>
            <a:endParaRPr lang="en-US" dirty="0"/>
          </a:p>
        </p:txBody>
      </p:sp>
      <p:sp>
        <p:nvSpPr>
          <p:cNvPr id="4" name="Title 3"/>
          <p:cNvSpPr>
            <a:spLocks noGrp="1"/>
          </p:cNvSpPr>
          <p:nvPr>
            <p:ph type="title"/>
          </p:nvPr>
        </p:nvSpPr>
        <p:spPr>
          <a:xfrm>
            <a:off x="533400" y="1828800"/>
            <a:ext cx="8229600" cy="2895600"/>
          </a:xfrm>
        </p:spPr>
        <p:txBody>
          <a:bodyPr rtlCol="0">
            <a:normAutofit fontScale="90000"/>
          </a:bodyPr>
          <a:lstStyle/>
          <a:p>
            <a:pPr fontAlgn="auto">
              <a:spcAft>
                <a:spcPts val="0"/>
              </a:spcAft>
              <a:defRPr/>
            </a:pPr>
            <a:r>
              <a:rPr lang="en-US" sz="5300" b="1" dirty="0" smtClean="0">
                <a:solidFill>
                  <a:srgbClr val="00642D"/>
                </a:solidFill>
                <a:ea typeface="+mn-ea"/>
                <a:cs typeface="+mn-cs"/>
              </a:rPr>
              <a:t>Accessing The GEF</a:t>
            </a:r>
            <a:br>
              <a:rPr lang="en-US" sz="5300" b="1" dirty="0" smtClean="0">
                <a:solidFill>
                  <a:srgbClr val="00642D"/>
                </a:solidFill>
                <a:ea typeface="+mn-ea"/>
                <a:cs typeface="+mn-cs"/>
              </a:rPr>
            </a:br>
            <a:r>
              <a:rPr lang="en-US" sz="3100" dirty="0" smtClean="0">
                <a:solidFill>
                  <a:schemeClr val="tx2"/>
                </a:solidFill>
                <a:ea typeface="+mn-ea"/>
                <a:cs typeface="+mn-cs"/>
              </a:rPr>
              <a:t>GEF Trust Fund, STAR</a:t>
            </a:r>
            <a:r>
              <a:rPr lang="en-US" sz="3100" dirty="0" smtClean="0">
                <a:solidFill>
                  <a:schemeClr val="tx2"/>
                </a:solidFill>
              </a:rPr>
              <a:t> </a:t>
            </a:r>
            <a:br>
              <a:rPr lang="en-US" sz="3100" dirty="0" smtClean="0">
                <a:solidFill>
                  <a:schemeClr val="tx2"/>
                </a:solidFill>
              </a:rPr>
            </a:br>
            <a:r>
              <a:rPr lang="en-US" sz="3100" dirty="0" smtClean="0">
                <a:solidFill>
                  <a:schemeClr val="tx2"/>
                </a:solidFill>
              </a:rPr>
              <a:t>LDCF, SCCF, NPIF, AF </a:t>
            </a:r>
            <a:r>
              <a:rPr lang="en-US" sz="3100" dirty="0" smtClean="0">
                <a:solidFill>
                  <a:schemeClr val="tx2"/>
                </a:solidFill>
                <a:ea typeface="+mn-ea"/>
                <a:cs typeface="+mn-cs"/>
              </a:rPr>
              <a:t/>
            </a:r>
            <a:br>
              <a:rPr lang="en-US" sz="3100" dirty="0" smtClean="0">
                <a:solidFill>
                  <a:schemeClr val="tx2"/>
                </a:solidFill>
                <a:ea typeface="+mn-ea"/>
                <a:cs typeface="+mn-cs"/>
              </a:rPr>
            </a:br>
            <a:r>
              <a:rPr lang="en-US" sz="3100" dirty="0" smtClean="0">
                <a:solidFill>
                  <a:schemeClr val="tx2"/>
                </a:solidFill>
                <a:ea typeface="+mn-ea"/>
                <a:cs typeface="+mn-cs"/>
              </a:rPr>
              <a:t>Broadening the GEF Partnership</a:t>
            </a:r>
            <a:br>
              <a:rPr lang="en-US" sz="3100" dirty="0" smtClean="0">
                <a:solidFill>
                  <a:schemeClr val="tx2"/>
                </a:solidFill>
                <a:ea typeface="+mn-ea"/>
                <a:cs typeface="+mn-cs"/>
              </a:rPr>
            </a:br>
            <a:r>
              <a:rPr lang="en-US" sz="3100" dirty="0" smtClean="0">
                <a:solidFill>
                  <a:schemeClr val="tx2"/>
                </a:solidFill>
                <a:ea typeface="+mn-ea"/>
                <a:cs typeface="+mn-cs"/>
              </a:rPr>
              <a:t>Public Private Partnership</a:t>
            </a:r>
            <a:br>
              <a:rPr lang="en-US" sz="3100" dirty="0" smtClean="0">
                <a:solidFill>
                  <a:schemeClr val="tx2"/>
                </a:solidFill>
                <a:ea typeface="+mn-ea"/>
                <a:cs typeface="+mn-cs"/>
              </a:rPr>
            </a:br>
            <a:r>
              <a:rPr lang="en-US" sz="3100" dirty="0" smtClean="0">
                <a:solidFill>
                  <a:schemeClr val="tx2"/>
                </a:solidFill>
                <a:ea typeface="+mn-ea"/>
                <a:cs typeface="+mn-cs"/>
              </a:rPr>
              <a:t>PMIS and GEF Website</a:t>
            </a:r>
            <a:endParaRPr lang="en-US" sz="3100" b="1" dirty="0" smtClean="0">
              <a:solidFill>
                <a:schemeClr val="tx2"/>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295400"/>
            <a:ext cx="4040188" cy="639762"/>
          </a:xfrm>
        </p:spPr>
        <p:txBody>
          <a:bodyPr/>
          <a:lstStyle/>
          <a:p>
            <a:r>
              <a:rPr lang="en-US" sz="4000" dirty="0" smtClean="0">
                <a:solidFill>
                  <a:srgbClr val="1F497D"/>
                </a:solidFill>
                <a:latin typeface="Calibri" pitchFamily="34" charset="0"/>
                <a:ea typeface="+mj-ea"/>
                <a:cs typeface="+mj-cs"/>
              </a:rPr>
              <a:t>LDCF</a:t>
            </a:r>
            <a:endParaRPr lang="en-US" sz="4000" dirty="0">
              <a:solidFill>
                <a:srgbClr val="1F497D"/>
              </a:solidFill>
              <a:latin typeface="Calibri" pitchFamily="34" charset="0"/>
              <a:ea typeface="+mj-ea"/>
              <a:cs typeface="+mj-cs"/>
            </a:endParaRPr>
          </a:p>
        </p:txBody>
      </p:sp>
      <p:sp>
        <p:nvSpPr>
          <p:cNvPr id="6" name="Content Placeholder 5"/>
          <p:cNvSpPr>
            <a:spLocks noGrp="1"/>
          </p:cNvSpPr>
          <p:nvPr>
            <p:ph sz="half" idx="2"/>
          </p:nvPr>
        </p:nvSpPr>
        <p:spPr>
          <a:xfrm>
            <a:off x="533400" y="1981200"/>
            <a:ext cx="4040188" cy="3951288"/>
          </a:xfrm>
        </p:spPr>
        <p:txBody>
          <a:bodyPr/>
          <a:lstStyle/>
          <a:p>
            <a:r>
              <a:rPr lang="en-US" sz="2000" dirty="0" smtClean="0"/>
              <a:t>Established to address the special needs of </a:t>
            </a:r>
            <a:r>
              <a:rPr lang="en-US" sz="2000" b="1" dirty="0" smtClean="0"/>
              <a:t>LDCs</a:t>
            </a:r>
            <a:r>
              <a:rPr lang="en-US" sz="2000" dirty="0" smtClean="0"/>
              <a:t> under the Climate Convention</a:t>
            </a:r>
          </a:p>
          <a:p>
            <a:r>
              <a:rPr lang="en-US" sz="2000" dirty="0" smtClean="0"/>
              <a:t>Only existing Fund mandated to finance the preparation and implementation of </a:t>
            </a:r>
            <a:r>
              <a:rPr lang="en-US" sz="2000" b="1" dirty="0" smtClean="0"/>
              <a:t>NAPA</a:t>
            </a:r>
            <a:r>
              <a:rPr lang="en-US" sz="2000" dirty="0" smtClean="0"/>
              <a:t>s</a:t>
            </a:r>
          </a:p>
          <a:p>
            <a:r>
              <a:rPr lang="en-US" sz="2000" dirty="0" smtClean="0"/>
              <a:t>49 NAPAs funded already and 76 LDCF projects approved </a:t>
            </a:r>
          </a:p>
          <a:p>
            <a:r>
              <a:rPr lang="en-US" sz="2000" dirty="0" smtClean="0"/>
              <a:t>LDCF resources now amount to US $540 M. </a:t>
            </a:r>
          </a:p>
          <a:p>
            <a:endParaRPr lang="en-US" sz="2000" dirty="0"/>
          </a:p>
        </p:txBody>
      </p:sp>
      <p:sp>
        <p:nvSpPr>
          <p:cNvPr id="7" name="Text Placeholder 6"/>
          <p:cNvSpPr>
            <a:spLocks noGrp="1"/>
          </p:cNvSpPr>
          <p:nvPr>
            <p:ph type="body" sz="quarter" idx="3"/>
          </p:nvPr>
        </p:nvSpPr>
        <p:spPr>
          <a:xfrm>
            <a:off x="4724400" y="1295400"/>
            <a:ext cx="4041775" cy="639762"/>
          </a:xfrm>
        </p:spPr>
        <p:txBody>
          <a:bodyPr/>
          <a:lstStyle/>
          <a:p>
            <a:r>
              <a:rPr lang="en-US" sz="4000" dirty="0" smtClean="0">
                <a:solidFill>
                  <a:srgbClr val="1F497D"/>
                </a:solidFill>
                <a:latin typeface="Calibri" pitchFamily="34" charset="0"/>
                <a:ea typeface="+mj-ea"/>
                <a:cs typeface="+mj-cs"/>
              </a:rPr>
              <a:t>SCCF</a:t>
            </a:r>
            <a:endParaRPr lang="en-US" sz="4000" dirty="0">
              <a:solidFill>
                <a:srgbClr val="1F497D"/>
              </a:solidFill>
              <a:latin typeface="Calibri" pitchFamily="34" charset="0"/>
              <a:ea typeface="+mj-ea"/>
              <a:cs typeface="+mj-cs"/>
            </a:endParaRPr>
          </a:p>
        </p:txBody>
      </p:sp>
      <p:sp>
        <p:nvSpPr>
          <p:cNvPr id="8" name="Content Placeholder 7"/>
          <p:cNvSpPr>
            <a:spLocks noGrp="1"/>
          </p:cNvSpPr>
          <p:nvPr>
            <p:ph sz="quarter" idx="4"/>
          </p:nvPr>
        </p:nvSpPr>
        <p:spPr>
          <a:xfrm>
            <a:off x="4648200" y="1981200"/>
            <a:ext cx="4041775" cy="3951288"/>
          </a:xfrm>
        </p:spPr>
        <p:txBody>
          <a:bodyPr/>
          <a:lstStyle/>
          <a:p>
            <a:r>
              <a:rPr lang="en-US" sz="2000" dirty="0" smtClean="0"/>
              <a:t>Available to all developing countries, parties to the Climate Convention</a:t>
            </a:r>
          </a:p>
          <a:p>
            <a:r>
              <a:rPr lang="en-US" sz="2000" dirty="0" smtClean="0"/>
              <a:t>Established to support Adaptation and Technology Transfer activities, short and long-term</a:t>
            </a:r>
          </a:p>
          <a:p>
            <a:r>
              <a:rPr lang="en-US" sz="2000" dirty="0" smtClean="0"/>
              <a:t>41 adaptation projects approved, 6 for technology transfer </a:t>
            </a:r>
          </a:p>
          <a:p>
            <a:r>
              <a:rPr lang="en-US" sz="2000" dirty="0" smtClean="0"/>
              <a:t>SCCF resources now amount to US $242 M. </a:t>
            </a:r>
          </a:p>
        </p:txBody>
      </p:sp>
      <p:sp>
        <p:nvSpPr>
          <p:cNvPr id="10" name="Title 3"/>
          <p:cNvSpPr txBox="1">
            <a:spLocks/>
          </p:cNvSpPr>
          <p:nvPr/>
        </p:nvSpPr>
        <p:spPr bwMode="auto">
          <a:xfrm>
            <a:off x="0" y="0"/>
            <a:ext cx="9144000" cy="12192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LDCF and</a:t>
            </a:r>
            <a:r>
              <a:rPr kumimoji="0" lang="en-US" sz="4400" b="1" i="0" u="none" strike="noStrike" kern="1200" cap="none" spc="0" normalizeH="0" noProof="0" dirty="0" smtClean="0">
                <a:ln>
                  <a:noFill/>
                </a:ln>
                <a:solidFill>
                  <a:schemeClr val="bg1"/>
                </a:solidFill>
                <a:effectLst/>
                <a:uLnTx/>
                <a:uFillTx/>
                <a:latin typeface="+mj-lt"/>
                <a:ea typeface="+mj-ea"/>
                <a:cs typeface="+mj-cs"/>
              </a:rPr>
              <a:t> SCCF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b="1" dirty="0" smtClean="0">
                <a:latin typeface="Calibri" pitchFamily="34" charset="0"/>
              </a:rPr>
              <a:t/>
            </a:r>
            <a:br>
              <a:rPr lang="en-US" b="1" dirty="0" smtClean="0">
                <a:latin typeface="Calibri" pitchFamily="34" charset="0"/>
              </a:rPr>
            </a:br>
            <a:r>
              <a:rPr lang="en-US" b="1" dirty="0" smtClean="0">
                <a:latin typeface="Calibri" pitchFamily="34" charset="0"/>
              </a:rPr>
              <a:t>Innovative Features of LDCF/SCCF</a:t>
            </a:r>
            <a:br>
              <a:rPr lang="en-US" b="1" dirty="0" smtClean="0">
                <a:latin typeface="Calibri" pitchFamily="34" charset="0"/>
              </a:rPr>
            </a:br>
            <a:endParaRPr lang="en-US" dirty="0">
              <a:latin typeface="Calibri" pitchFamily="34" charset="0"/>
            </a:endParaRPr>
          </a:p>
        </p:txBody>
      </p:sp>
      <p:sp>
        <p:nvSpPr>
          <p:cNvPr id="7" name="Rectangle 3"/>
          <p:cNvSpPr txBox="1">
            <a:spLocks noChangeArrowheads="1"/>
          </p:cNvSpPr>
          <p:nvPr/>
        </p:nvSpPr>
        <p:spPr bwMode="auto">
          <a:xfrm>
            <a:off x="685800" y="1066800"/>
            <a:ext cx="3622675" cy="335915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2800" b="1" u="sng" dirty="0">
                <a:solidFill>
                  <a:schemeClr val="accent1"/>
                </a:solidFill>
                <a:latin typeface="Calibri" pitchFamily="34" charset="0"/>
                <a:cs typeface="+mn-cs"/>
              </a:rPr>
              <a:t>GEF TRUST FUND: </a:t>
            </a:r>
            <a:endParaRPr lang="en-US" sz="2800" b="1" dirty="0">
              <a:solidFill>
                <a:schemeClr val="accent1"/>
              </a:solidFill>
              <a:latin typeface="Calibri" pitchFamily="34" charset="0"/>
              <a:cs typeface="+mn-cs"/>
            </a:endParaRPr>
          </a:p>
          <a:p>
            <a:pPr marL="342900" indent="-342900">
              <a:spcBef>
                <a:spcPct val="20000"/>
              </a:spcBef>
              <a:buFont typeface="Arial" charset="0"/>
              <a:buChar char="•"/>
              <a:defRPr/>
            </a:pPr>
            <a:r>
              <a:rPr lang="en-US" sz="2400" dirty="0" smtClean="0">
                <a:latin typeface="Calibri" pitchFamily="34" charset="0"/>
                <a:cs typeface="+mn-cs"/>
              </a:rPr>
              <a:t>Incremental </a:t>
            </a:r>
            <a:r>
              <a:rPr lang="en-US" sz="2400" dirty="0">
                <a:latin typeface="Calibri" pitchFamily="34" charset="0"/>
                <a:cs typeface="+mn-cs"/>
              </a:rPr>
              <a:t>cost</a:t>
            </a:r>
          </a:p>
          <a:p>
            <a:pPr marL="342900" indent="-342900">
              <a:spcBef>
                <a:spcPct val="20000"/>
              </a:spcBef>
              <a:buFont typeface="Arial" charset="0"/>
              <a:buChar char="•"/>
              <a:defRPr/>
            </a:pPr>
            <a:r>
              <a:rPr lang="en-US" sz="2400" dirty="0">
                <a:latin typeface="Calibri" pitchFamily="34" charset="0"/>
                <a:cs typeface="+mn-cs"/>
              </a:rPr>
              <a:t>Global benefits</a:t>
            </a:r>
          </a:p>
          <a:p>
            <a:pPr marL="342900" indent="-342900">
              <a:spcBef>
                <a:spcPct val="20000"/>
              </a:spcBef>
              <a:buFont typeface="Arial" charset="0"/>
              <a:buChar char="•"/>
              <a:defRPr/>
            </a:pPr>
            <a:r>
              <a:rPr lang="en-US" sz="2400" dirty="0" smtClean="0">
                <a:latin typeface="Calibri" pitchFamily="34" charset="0"/>
                <a:cs typeface="+mn-cs"/>
              </a:rPr>
              <a:t>STAR</a:t>
            </a:r>
            <a:endParaRPr lang="en-US" sz="2400" dirty="0">
              <a:latin typeface="Calibri" pitchFamily="34" charset="0"/>
              <a:cs typeface="+mn-cs"/>
            </a:endParaRPr>
          </a:p>
          <a:p>
            <a:pPr marL="342900" indent="-342900">
              <a:spcBef>
                <a:spcPct val="20000"/>
              </a:spcBef>
              <a:buFont typeface="Arial" charset="0"/>
              <a:buChar char="•"/>
              <a:defRPr/>
            </a:pPr>
            <a:r>
              <a:rPr lang="en-US" sz="2400" dirty="0">
                <a:latin typeface="Calibri" pitchFamily="34" charset="0"/>
                <a:cs typeface="+mn-cs"/>
              </a:rPr>
              <a:t>Co-financing</a:t>
            </a:r>
          </a:p>
          <a:p>
            <a:pPr marL="342900" indent="-342900">
              <a:spcBef>
                <a:spcPct val="20000"/>
              </a:spcBef>
              <a:buFont typeface="Arial" charset="0"/>
              <a:buChar char="•"/>
              <a:defRPr/>
            </a:pPr>
            <a:endParaRPr lang="en-US" sz="2400" dirty="0">
              <a:latin typeface="Calibri" pitchFamily="34" charset="0"/>
              <a:cs typeface="+mn-cs"/>
            </a:endParaRPr>
          </a:p>
        </p:txBody>
      </p:sp>
      <p:sp>
        <p:nvSpPr>
          <p:cNvPr id="8" name="Rectangle 4"/>
          <p:cNvSpPr txBox="1">
            <a:spLocks noChangeArrowheads="1"/>
          </p:cNvSpPr>
          <p:nvPr/>
        </p:nvSpPr>
        <p:spPr bwMode="auto">
          <a:xfrm>
            <a:off x="3810000" y="1066800"/>
            <a:ext cx="5029200" cy="472440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2800" b="1" u="sng" dirty="0">
                <a:solidFill>
                  <a:schemeClr val="accent1"/>
                </a:solidFill>
                <a:latin typeface="Calibri" pitchFamily="34" charset="0"/>
                <a:cs typeface="+mn-cs"/>
              </a:rPr>
              <a:t>LDCF &amp; SCCF:</a:t>
            </a:r>
          </a:p>
          <a:p>
            <a:pPr marL="342900" indent="-342900">
              <a:spcBef>
                <a:spcPct val="20000"/>
              </a:spcBef>
              <a:buFont typeface="Arial" charset="0"/>
              <a:buChar char="•"/>
              <a:defRPr/>
            </a:pPr>
            <a:r>
              <a:rPr lang="en-US" sz="2400" dirty="0" smtClean="0">
                <a:latin typeface="Calibri" pitchFamily="34" charset="0"/>
                <a:cs typeface="+mn-cs"/>
              </a:rPr>
              <a:t>Additional cost principle</a:t>
            </a:r>
            <a:endParaRPr lang="en-US" sz="2400" dirty="0">
              <a:latin typeface="Calibri" pitchFamily="34" charset="0"/>
              <a:cs typeface="+mn-cs"/>
            </a:endParaRPr>
          </a:p>
          <a:p>
            <a:pPr marL="342900" indent="-342900">
              <a:spcBef>
                <a:spcPct val="20000"/>
              </a:spcBef>
              <a:buFont typeface="Arial" charset="0"/>
              <a:buChar char="•"/>
              <a:defRPr/>
            </a:pPr>
            <a:r>
              <a:rPr lang="en-US" sz="2400" dirty="0" smtClean="0">
                <a:latin typeface="Calibri" pitchFamily="34" charset="0"/>
                <a:cs typeface="+mn-cs"/>
              </a:rPr>
              <a:t>NO Global benefits requirement</a:t>
            </a:r>
            <a:endParaRPr lang="en-US" sz="2400" dirty="0">
              <a:latin typeface="Calibri" pitchFamily="34" charset="0"/>
              <a:cs typeface="+mn-cs"/>
            </a:endParaRPr>
          </a:p>
          <a:p>
            <a:pPr marL="342900" indent="-342900">
              <a:spcBef>
                <a:spcPct val="20000"/>
              </a:spcBef>
              <a:buFont typeface="Arial" charset="0"/>
              <a:buChar char="•"/>
              <a:defRPr/>
            </a:pPr>
            <a:r>
              <a:rPr lang="en-US" sz="2400" dirty="0" smtClean="0">
                <a:latin typeface="Calibri" pitchFamily="34" charset="0"/>
                <a:cs typeface="+mn-cs"/>
              </a:rPr>
              <a:t>No STAR</a:t>
            </a:r>
            <a:endParaRPr lang="en-US" sz="2400" dirty="0">
              <a:latin typeface="Calibri" pitchFamily="34" charset="0"/>
              <a:cs typeface="+mn-cs"/>
            </a:endParaRPr>
          </a:p>
          <a:p>
            <a:pPr marL="342900" indent="-342900">
              <a:spcBef>
                <a:spcPct val="20000"/>
              </a:spcBef>
              <a:buFont typeface="Arial" charset="0"/>
              <a:buChar char="•"/>
              <a:defRPr/>
            </a:pPr>
            <a:r>
              <a:rPr lang="en-US" sz="2400" dirty="0" smtClean="0">
                <a:latin typeface="Calibri" pitchFamily="34" charset="0"/>
                <a:cs typeface="+mn-cs"/>
              </a:rPr>
              <a:t>Existing Business-As-Usual (BAU) Financing </a:t>
            </a:r>
          </a:p>
          <a:p>
            <a:pPr marL="342900" indent="-342900">
              <a:spcBef>
                <a:spcPct val="20000"/>
              </a:spcBef>
              <a:buFont typeface="Arial" charset="0"/>
              <a:buChar char="•"/>
              <a:defRPr/>
            </a:pPr>
            <a:r>
              <a:rPr lang="en-US" sz="2400" dirty="0" smtClean="0">
                <a:latin typeface="Calibri" pitchFamily="34" charset="0"/>
                <a:cs typeface="+mn-cs"/>
              </a:rPr>
              <a:t>Higher MSP ceiling for LDCF ($2M)</a:t>
            </a:r>
          </a:p>
          <a:p>
            <a:pPr marL="342900" indent="-342900">
              <a:spcBef>
                <a:spcPct val="20000"/>
              </a:spcBef>
              <a:buFont typeface="Arial" charset="0"/>
              <a:buChar char="•"/>
              <a:defRPr/>
            </a:pPr>
            <a:r>
              <a:rPr lang="en-US" sz="2400" dirty="0" smtClean="0">
                <a:latin typeface="Calibri" pitchFamily="34" charset="0"/>
                <a:cs typeface="+mn-cs"/>
              </a:rPr>
              <a:t>Rolling basis approval for </a:t>
            </a:r>
          </a:p>
          <a:p>
            <a:pPr marL="342900" indent="-342900">
              <a:spcBef>
                <a:spcPct val="20000"/>
              </a:spcBef>
              <a:defRPr/>
            </a:pPr>
            <a:r>
              <a:rPr lang="en-US" sz="2400" dirty="0" smtClean="0">
                <a:latin typeface="Calibri" pitchFamily="34" charset="0"/>
                <a:cs typeface="+mn-cs"/>
              </a:rPr>
              <a:t>	LDCF</a:t>
            </a:r>
          </a:p>
          <a:p>
            <a:pPr marL="342900" indent="-342900">
              <a:spcBef>
                <a:spcPct val="20000"/>
              </a:spcBef>
              <a:buFont typeface="Arial" pitchFamily="34" charset="0"/>
              <a:buChar char="•"/>
              <a:defRPr/>
            </a:pPr>
            <a:r>
              <a:rPr lang="en-US" sz="2400" dirty="0" smtClean="0">
                <a:latin typeface="Calibri" pitchFamily="34" charset="0"/>
                <a:cs typeface="+mn-cs"/>
              </a:rPr>
              <a:t>Equitable Access for all LDCs under the LDCF</a:t>
            </a:r>
          </a:p>
          <a:p>
            <a:pPr marL="342900" indent="-342900">
              <a:spcBef>
                <a:spcPct val="20000"/>
              </a:spcBef>
              <a:buFont typeface="Arial" charset="0"/>
              <a:buChar char="•"/>
              <a:defRPr/>
            </a:pPr>
            <a:endParaRPr lang="en-US" sz="2400" dirty="0" smtClean="0">
              <a:latin typeface="Calibri" pitchFamily="34" charset="0"/>
              <a:cs typeface="+mn-cs"/>
            </a:endParaRPr>
          </a:p>
          <a:p>
            <a:pPr marL="342900" indent="-342900">
              <a:spcBef>
                <a:spcPct val="20000"/>
              </a:spcBef>
              <a:defRPr/>
            </a:pPr>
            <a:endParaRPr lang="en-US" sz="2400" dirty="0">
              <a:latin typeface="Calibri" pitchFamily="34" charset="0"/>
              <a:cs typeface="+mn-cs"/>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LDCF/SCCF</a:t>
            </a:r>
            <a:endParaRPr lang="en-US" dirty="0"/>
          </a:p>
        </p:txBody>
      </p:sp>
      <p:sp>
        <p:nvSpPr>
          <p:cNvPr id="3" name="Content Placeholder 2"/>
          <p:cNvSpPr>
            <a:spLocks noGrp="1"/>
          </p:cNvSpPr>
          <p:nvPr>
            <p:ph sz="half" idx="2"/>
          </p:nvPr>
        </p:nvSpPr>
        <p:spPr>
          <a:xfrm>
            <a:off x="457200" y="1752600"/>
            <a:ext cx="4040188" cy="3951288"/>
          </a:xfrm>
        </p:spPr>
        <p:txBody>
          <a:bodyPr>
            <a:normAutofit fontScale="40000" lnSpcReduction="20000"/>
          </a:bodyPr>
          <a:lstStyle/>
          <a:p>
            <a:pPr marL="342900" lvl="1" indent="-342900">
              <a:buFont typeface="Arial" charset="0"/>
              <a:buChar char="•"/>
            </a:pPr>
            <a:r>
              <a:rPr lang="en-US" sz="3800" dirty="0" smtClean="0"/>
              <a:t>The </a:t>
            </a:r>
            <a:r>
              <a:rPr lang="en-US" sz="3800" b="1" u="sng" dirty="0" smtClean="0"/>
              <a:t>additional cost </a:t>
            </a:r>
            <a:r>
              <a:rPr lang="en-US" sz="3800" dirty="0" smtClean="0"/>
              <a:t>principle distinguishes LDCF/SCCF projects from the standard GEF practice which funds on the basis of incremental costs.</a:t>
            </a:r>
          </a:p>
          <a:p>
            <a:pPr marL="342900" lvl="1" indent="-342900">
              <a:buFont typeface="Arial" charset="0"/>
              <a:buChar char="•"/>
            </a:pPr>
            <a:r>
              <a:rPr lang="en-US" sz="3800" dirty="0" smtClean="0"/>
              <a:t>Full costs associated with meeting </a:t>
            </a:r>
            <a:r>
              <a:rPr lang="en-US" sz="3800" i="1" dirty="0" smtClean="0"/>
              <a:t>additional costs </a:t>
            </a:r>
            <a:r>
              <a:rPr lang="en-US" sz="3800" dirty="0" smtClean="0"/>
              <a:t>imposed on the country by effects of climate change, are supported by LDCF and SCCF. </a:t>
            </a:r>
          </a:p>
          <a:p>
            <a:r>
              <a:rPr lang="en-US" sz="3800" dirty="0" smtClean="0"/>
              <a:t>Business-as-usual activities that would be implemented in the absence of climate change constitute a </a:t>
            </a:r>
            <a:r>
              <a:rPr lang="en-US" sz="3800" b="1" u="sng" dirty="0" smtClean="0"/>
              <a:t>project baseline</a:t>
            </a:r>
            <a:r>
              <a:rPr lang="en-US" sz="3800" dirty="0" smtClean="0"/>
              <a:t>, (or business-as-usual)</a:t>
            </a:r>
          </a:p>
          <a:p>
            <a:r>
              <a:rPr lang="en-US" sz="3800" dirty="0" smtClean="0"/>
              <a:t>The LDCF follows the </a:t>
            </a:r>
            <a:r>
              <a:rPr lang="en-US" sz="3800" b="1" u="sng" dirty="0" smtClean="0"/>
              <a:t>principle of Equitable Access</a:t>
            </a:r>
            <a:r>
              <a:rPr lang="en-US" sz="3800" dirty="0" smtClean="0"/>
              <a:t>. This assures that funding for NAPA implementation will be available to all LDCs, and not be awarded on a first-come, first-served basis. The current cap is $20 million. </a:t>
            </a:r>
          </a:p>
        </p:txBody>
      </p:sp>
      <p:pic>
        <p:nvPicPr>
          <p:cNvPr id="8" name="Content Placeholder 7" descr="BGD-062HR-04.tif"/>
          <p:cNvPicPr>
            <a:picLocks noGrp="1" noChangeAspect="1"/>
          </p:cNvPicPr>
          <p:nvPr>
            <p:ph sz="quarter" idx="4"/>
          </p:nvPr>
        </p:nvPicPr>
        <p:blipFill>
          <a:blip r:embed="rId2" cstate="print"/>
          <a:stretch>
            <a:fillRect/>
          </a:stretch>
        </p:blipFill>
        <p:spPr>
          <a:xfrm>
            <a:off x="5562600" y="1371600"/>
            <a:ext cx="2663219" cy="3951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to access LDCF and SCCF funds? </a:t>
            </a:r>
            <a:endParaRPr lang="en-US" sz="4000" dirty="0"/>
          </a:p>
        </p:txBody>
      </p:sp>
      <p:sp>
        <p:nvSpPr>
          <p:cNvPr id="3" name="Content Placeholder 2"/>
          <p:cNvSpPr>
            <a:spLocks noGrp="1"/>
          </p:cNvSpPr>
          <p:nvPr>
            <p:ph idx="1"/>
          </p:nvPr>
        </p:nvSpPr>
        <p:spPr/>
        <p:txBody>
          <a:bodyPr/>
          <a:lstStyle/>
          <a:p>
            <a:r>
              <a:rPr lang="da-DK" b="1" i="1" dirty="0" smtClean="0"/>
              <a:t>”Accessing resources under the Least Developed Countries Fund</a:t>
            </a:r>
            <a:r>
              <a:rPr lang="da-DK" dirty="0" smtClean="0"/>
              <a:t>” </a:t>
            </a:r>
            <a:r>
              <a:rPr lang="da-DK" dirty="0" smtClean="0">
                <a:solidFill>
                  <a:schemeClr val="accent1"/>
                </a:solidFill>
              </a:rPr>
              <a:t>GE</a:t>
            </a:r>
            <a:r>
              <a:rPr lang="en-GB" dirty="0" smtClean="0">
                <a:solidFill>
                  <a:schemeClr val="accent1"/>
                </a:solidFill>
              </a:rPr>
              <a:t>F/LDCF.SCCF.9/5/Rev.1</a:t>
            </a:r>
            <a:r>
              <a:rPr lang="en-GB" dirty="0" smtClean="0"/>
              <a:t> available at the GEF website</a:t>
            </a:r>
          </a:p>
          <a:p>
            <a:r>
              <a:rPr lang="da-DK" b="1" i="1" dirty="0" smtClean="0"/>
              <a:t>”Accessing resources under the Special Climate Change Fund</a:t>
            </a:r>
            <a:r>
              <a:rPr lang="da-DK" dirty="0" smtClean="0"/>
              <a:t>” </a:t>
            </a:r>
            <a:r>
              <a:rPr lang="da-DK" dirty="0" smtClean="0">
                <a:solidFill>
                  <a:schemeClr val="accent1"/>
                </a:solidFill>
              </a:rPr>
              <a:t>GE</a:t>
            </a:r>
            <a:r>
              <a:rPr lang="en-GB" dirty="0" smtClean="0">
                <a:solidFill>
                  <a:schemeClr val="accent1"/>
                </a:solidFill>
              </a:rPr>
              <a:t>F/LDCF.SCCF.9/6/Rev.1</a:t>
            </a:r>
            <a:r>
              <a:rPr lang="en-GB" dirty="0" smtClean="0"/>
              <a:t> available at the GEF website</a:t>
            </a:r>
            <a:endParaRPr lang="da-DK"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800"/>
          </a:xfrm>
        </p:spPr>
        <p:txBody>
          <a:bodyPr/>
          <a:lstStyle/>
          <a:p>
            <a:endParaRPr lang="en-US" dirty="0" smtClean="0"/>
          </a:p>
          <a:p>
            <a:r>
              <a:rPr lang="en-US" dirty="0" smtClean="0"/>
              <a:t>NPIF is separate trust fund created and managed by the GEF Secretariat</a:t>
            </a:r>
          </a:p>
          <a:p>
            <a:pPr lvl="1"/>
            <a:r>
              <a:rPr lang="en-US" sz="2400" dirty="0" smtClean="0"/>
              <a:t>Established: February 18</a:t>
            </a:r>
            <a:r>
              <a:rPr lang="en-US" sz="2400" baseline="30000" dirty="0" smtClean="0"/>
              <a:t>th</a:t>
            </a:r>
            <a:r>
              <a:rPr lang="en-US" sz="2400" dirty="0" smtClean="0"/>
              <a:t>, 2011</a:t>
            </a:r>
            <a:endParaRPr lang="en-US" dirty="0" smtClean="0"/>
          </a:p>
          <a:p>
            <a:endParaRPr lang="en-US" dirty="0" smtClean="0"/>
          </a:p>
          <a:p>
            <a:r>
              <a:rPr lang="en-US" dirty="0" smtClean="0"/>
              <a:t>Funding is separate from STAR allocations</a:t>
            </a:r>
          </a:p>
          <a:p>
            <a:endParaRPr lang="en-US" dirty="0"/>
          </a:p>
        </p:txBody>
      </p:sp>
      <p:sp>
        <p:nvSpPr>
          <p:cNvPr id="4" name="Title 6"/>
          <p:cNvSpPr txBox="1">
            <a:spLocks/>
          </p:cNvSpPr>
          <p:nvPr/>
        </p:nvSpPr>
        <p:spPr bwMode="auto">
          <a:xfrm>
            <a:off x="0" y="0"/>
            <a:ext cx="9144000" cy="12954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schemeClr val="bg1"/>
                </a:solidFill>
                <a:effectLst/>
                <a:uLnTx/>
                <a:uFillTx/>
                <a:latin typeface="+mj-lt"/>
                <a:ea typeface="+mj-ea"/>
                <a:cs typeface="+mj-cs"/>
              </a:rPr>
              <a:t>NPIF</a:t>
            </a:r>
            <a:endParaRPr kumimoji="0" lang="en-US" sz="5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Timeline </a:t>
            </a:r>
            <a:endParaRPr lang="en-US" dirty="0"/>
          </a:p>
        </p:txBody>
      </p:sp>
      <p:sp>
        <p:nvSpPr>
          <p:cNvPr id="5" name="Content Placeholder 4"/>
          <p:cNvSpPr>
            <a:spLocks noGrp="1"/>
          </p:cNvSpPr>
          <p:nvPr>
            <p:ph idx="1"/>
          </p:nvPr>
        </p:nvSpPr>
        <p:spPr>
          <a:xfrm>
            <a:off x="457200" y="1371600"/>
            <a:ext cx="8229600" cy="4343401"/>
          </a:xfrm>
        </p:spPr>
        <p:txBody>
          <a:bodyPr>
            <a:normAutofit fontScale="92500" lnSpcReduction="10000"/>
          </a:bodyPr>
          <a:lstStyle/>
          <a:p>
            <a:r>
              <a:rPr lang="en-US" dirty="0" smtClean="0"/>
              <a:t>Operational: May 26th, 2011</a:t>
            </a:r>
          </a:p>
          <a:p>
            <a:pPr lvl="1"/>
            <a:r>
              <a:rPr lang="en-US" dirty="0" smtClean="0"/>
              <a:t>GEF Council Meeting (GEF/C.40/11/Rev.1) </a:t>
            </a:r>
          </a:p>
          <a:p>
            <a:pPr lvl="1"/>
            <a:endParaRPr lang="en-US" dirty="0" smtClean="0"/>
          </a:p>
          <a:p>
            <a:r>
              <a:rPr lang="en-US" dirty="0" smtClean="0"/>
              <a:t>Guidance 1:  August 18th, 2011</a:t>
            </a:r>
          </a:p>
          <a:p>
            <a:pPr lvl="1"/>
            <a:r>
              <a:rPr lang="en-US" dirty="0" smtClean="0"/>
              <a:t>CEO Letter to Operational Focal Points</a:t>
            </a:r>
          </a:p>
          <a:p>
            <a:pPr lvl="1"/>
            <a:endParaRPr lang="en-US" dirty="0" smtClean="0"/>
          </a:p>
          <a:p>
            <a:r>
              <a:rPr lang="en-US" dirty="0" smtClean="0"/>
              <a:t>Guidance 2: November 11th, 2011</a:t>
            </a:r>
          </a:p>
          <a:p>
            <a:pPr lvl="1"/>
            <a:r>
              <a:rPr lang="en-US" dirty="0" smtClean="0"/>
              <a:t>CEO Letter to Operational Focal Points &amp; GEF Council Members and Alternates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NPIF: What does it fund?</a:t>
            </a:r>
            <a:endParaRPr lang="en-US" dirty="0"/>
          </a:p>
        </p:txBody>
      </p:sp>
      <p:sp>
        <p:nvSpPr>
          <p:cNvPr id="6" name="Content Placeholder 5"/>
          <p:cNvSpPr>
            <a:spLocks noGrp="1"/>
          </p:cNvSpPr>
          <p:nvPr>
            <p:ph idx="1"/>
          </p:nvPr>
        </p:nvSpPr>
        <p:spPr>
          <a:xfrm>
            <a:off x="457200" y="1219201"/>
            <a:ext cx="8229600" cy="4495800"/>
          </a:xfrm>
        </p:spPr>
        <p:txBody>
          <a:bodyPr/>
          <a:lstStyle/>
          <a:p>
            <a:r>
              <a:rPr lang="en-US" dirty="0" smtClean="0"/>
              <a:t>Projects that:</a:t>
            </a:r>
          </a:p>
          <a:p>
            <a:pPr lvl="1"/>
            <a:r>
              <a:rPr lang="en-US" dirty="0" smtClean="0"/>
              <a:t>Pursue opportunities leading to actual ABS agreements between users and providers of genetic resources</a:t>
            </a:r>
          </a:p>
          <a:p>
            <a:pPr lvl="1"/>
            <a:r>
              <a:rPr lang="en-US" dirty="0" smtClean="0"/>
              <a:t>Promote technology transfer and private sector engagement</a:t>
            </a:r>
          </a:p>
          <a:p>
            <a:pPr lvl="1"/>
            <a:r>
              <a:rPr lang="en-US" dirty="0" smtClean="0"/>
              <a:t>Allow countries to gain information to review capacities and needs on ABS with focus on existing policies, laws and regulations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Accessing the NPIF</a:t>
            </a:r>
            <a:endParaRPr lang="en-US" dirty="0"/>
          </a:p>
        </p:txBody>
      </p:sp>
      <p:sp>
        <p:nvSpPr>
          <p:cNvPr id="6" name="Content Placeholder 5"/>
          <p:cNvSpPr>
            <a:spLocks noGrp="1"/>
          </p:cNvSpPr>
          <p:nvPr>
            <p:ph idx="1"/>
          </p:nvPr>
        </p:nvSpPr>
        <p:spPr>
          <a:xfrm>
            <a:off x="457200" y="1219201"/>
            <a:ext cx="8229600" cy="4495800"/>
          </a:xfrm>
        </p:spPr>
        <p:txBody>
          <a:bodyPr>
            <a:normAutofit lnSpcReduction="10000"/>
          </a:bodyPr>
          <a:lstStyle/>
          <a:p>
            <a:r>
              <a:rPr lang="en-US" dirty="0" smtClean="0"/>
              <a:t>Medium Size Projects (MSPs)</a:t>
            </a:r>
          </a:p>
          <a:p>
            <a:pPr lvl="1"/>
            <a:r>
              <a:rPr lang="en-US" dirty="0" smtClean="0"/>
              <a:t>Same policies and procedures as other GEF MSPs</a:t>
            </a:r>
          </a:p>
          <a:p>
            <a:pPr lvl="2"/>
            <a:r>
              <a:rPr lang="en-US" dirty="0" smtClean="0"/>
              <a:t>CEO Approval on a rolling bases</a:t>
            </a:r>
          </a:p>
          <a:p>
            <a:pPr lvl="2"/>
            <a:r>
              <a:rPr lang="en-US" dirty="0" smtClean="0"/>
              <a:t>GEF Agency</a:t>
            </a:r>
          </a:p>
          <a:p>
            <a:pPr lvl="2"/>
            <a:r>
              <a:rPr lang="en-US" dirty="0" smtClean="0"/>
              <a:t>Partner Organizations (Executing Agencies)</a:t>
            </a:r>
          </a:p>
          <a:p>
            <a:pPr lvl="2"/>
            <a:r>
              <a:rPr lang="en-US" dirty="0" smtClean="0"/>
              <a:t>Letter of Endorsement from GEF Operational Focal Point</a:t>
            </a:r>
          </a:p>
          <a:p>
            <a:pPr lvl="2"/>
            <a:r>
              <a:rPr lang="en-US" dirty="0" smtClean="0"/>
              <a:t>Letters of Co-financing </a:t>
            </a:r>
          </a:p>
          <a:p>
            <a:r>
              <a:rPr lang="en-US" dirty="0" smtClean="0"/>
              <a:t>Funding from NPIF: Additional to STAR allocations</a:t>
            </a:r>
          </a:p>
          <a:p>
            <a:pPr lvl="2"/>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NPIF: Where are we now?</a:t>
            </a:r>
            <a:endParaRPr lang="en-US" dirty="0"/>
          </a:p>
        </p:txBody>
      </p:sp>
      <p:sp>
        <p:nvSpPr>
          <p:cNvPr id="6" name="Content Placeholder 5"/>
          <p:cNvSpPr>
            <a:spLocks noGrp="1"/>
          </p:cNvSpPr>
          <p:nvPr>
            <p:ph idx="1"/>
          </p:nvPr>
        </p:nvSpPr>
        <p:spPr>
          <a:xfrm>
            <a:off x="457200" y="1295400"/>
            <a:ext cx="8229600" cy="4419601"/>
          </a:xfrm>
        </p:spPr>
        <p:txBody>
          <a:bodyPr>
            <a:normAutofit lnSpcReduction="10000"/>
          </a:bodyPr>
          <a:lstStyle/>
          <a:p>
            <a:r>
              <a:rPr lang="en-US" dirty="0" smtClean="0"/>
              <a:t>Funds available: </a:t>
            </a:r>
          </a:p>
          <a:p>
            <a:pPr lvl="1"/>
            <a:r>
              <a:rPr lang="en-US" dirty="0" smtClean="0"/>
              <a:t>US$15 million (Japan, Norway, Switzerland and France)</a:t>
            </a:r>
          </a:p>
          <a:p>
            <a:r>
              <a:rPr lang="en-US" dirty="0" smtClean="0"/>
              <a:t>Projects approved: </a:t>
            </a:r>
          </a:p>
          <a:p>
            <a:pPr lvl="1"/>
            <a:r>
              <a:rPr lang="en-US" dirty="0" smtClean="0"/>
              <a:t>GEF ID 4780 (Promoting the application of the Nagoya Protocol on Access to Genetic Resources and Benefit Sharing in Panama)</a:t>
            </a:r>
          </a:p>
          <a:p>
            <a:r>
              <a:rPr lang="en-US" dirty="0" smtClean="0"/>
              <a:t>Upcoming Projects: </a:t>
            </a:r>
          </a:p>
          <a:p>
            <a:pPr lvl="1"/>
            <a:r>
              <a:rPr lang="en-US" dirty="0" smtClean="0"/>
              <a:t>16 projects in different stages of development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0" y="0"/>
            <a:ext cx="9144000" cy="1066800"/>
          </a:xfrm>
          <a:prstGeom prst="rect">
            <a:avLst/>
          </a:prstGeom>
          <a:solidFill>
            <a:srgbClr val="A1CD53"/>
          </a:solidFill>
          <a:ln w="9525">
            <a:noFill/>
            <a:miter lim="800000"/>
            <a:headEnd/>
            <a:tailEnd/>
          </a:ln>
        </p:spPr>
        <p:txBody>
          <a:bodyPr vert="horz" wrap="square" lIns="91440" tIns="45720" rIns="91440" bIns="45720" numCol="1" anchor="ctr" anchorCtr="0" compatLnSpc="1">
            <a:prstTxWarp prst="textNoShape">
              <a:avLst/>
            </a:prstTxWarp>
          </a:bodyPr>
          <a:lstStyle>
            <a:defPPr>
              <a:defRPr lang="fr-FR"/>
            </a:defPPr>
            <a:lvl1pPr marL="0" marR="0" lvl="0" indent="0" algn="ctr" defTabSz="914400" eaLnBrk="1" latinLnBrk="0" hangingPunct="1">
              <a:lnSpc>
                <a:spcPct val="100000"/>
              </a:lnSpc>
              <a:buClrTx/>
              <a:buSzTx/>
              <a:buFontTx/>
              <a:buNone/>
              <a:tabLst/>
              <a:defRPr kumimoji="0" sz="4400" b="1" i="0" u="none" strike="noStrike" cap="none" spc="0" normalizeH="0" baseline="0">
                <a:ln>
                  <a:noFill/>
                </a:ln>
                <a:solidFill>
                  <a:schemeClr val="bg1"/>
                </a:solidFill>
                <a:effectLst/>
                <a:uLnTx/>
                <a:uFillTx/>
                <a:latin typeface="+mj-lt"/>
                <a:ea typeface="+mj-ea"/>
                <a:cs typeface="+mj-cs"/>
              </a:defRPr>
            </a:lvl1pPr>
          </a:lstStyle>
          <a:p>
            <a:r>
              <a:rPr lang="en-US" sz="4000" dirty="0">
                <a:solidFill>
                  <a:schemeClr val="tx1"/>
                </a:solidFill>
              </a:rPr>
              <a:t>Adaptation </a:t>
            </a:r>
            <a:r>
              <a:rPr lang="en-US" sz="4000" dirty="0" smtClean="0">
                <a:solidFill>
                  <a:schemeClr val="tx1"/>
                </a:solidFill>
              </a:rPr>
              <a:t>Fund Resources </a:t>
            </a:r>
          </a:p>
        </p:txBody>
      </p:sp>
      <p:pic>
        <p:nvPicPr>
          <p:cNvPr id="3074" name="Picture 1"/>
          <p:cNvPicPr>
            <a:picLocks noChangeAspect="1" noChangeArrowheads="1"/>
          </p:cNvPicPr>
          <p:nvPr/>
        </p:nvPicPr>
        <p:blipFill>
          <a:blip r:embed="rId3" cstate="print"/>
          <a:srcRect l="22221" t="12383" r="27779" b="38092"/>
          <a:stretch>
            <a:fillRect/>
          </a:stretch>
        </p:blipFill>
        <p:spPr bwMode="auto">
          <a:xfrm>
            <a:off x="8077200" y="0"/>
            <a:ext cx="1066800" cy="947737"/>
          </a:xfrm>
          <a:prstGeom prst="rect">
            <a:avLst/>
          </a:prstGeom>
          <a:noFill/>
          <a:ln w="9525">
            <a:noFill/>
            <a:miter lim="800000"/>
            <a:headEnd/>
            <a:tailEnd/>
          </a:ln>
        </p:spPr>
      </p:pic>
      <p:sp>
        <p:nvSpPr>
          <p:cNvPr id="8" name="Content Placeholder 2"/>
          <p:cNvSpPr>
            <a:spLocks noGrp="1"/>
          </p:cNvSpPr>
          <p:nvPr>
            <p:ph idx="1"/>
          </p:nvPr>
        </p:nvSpPr>
        <p:spPr>
          <a:xfrm>
            <a:off x="152400" y="1447800"/>
            <a:ext cx="3886200" cy="4191000"/>
          </a:xfrm>
        </p:spPr>
        <p:txBody>
          <a:bodyPr>
            <a:noAutofit/>
          </a:bodyPr>
          <a:lstStyle/>
          <a:p>
            <a:pPr>
              <a:lnSpc>
                <a:spcPct val="110000"/>
              </a:lnSpc>
              <a:spcBef>
                <a:spcPts val="0"/>
              </a:spcBef>
            </a:pPr>
            <a:r>
              <a:rPr lang="en-US" sz="2800" dirty="0" smtClean="0"/>
              <a:t>Proceeds from monetized CERs: </a:t>
            </a:r>
            <a:r>
              <a:rPr lang="en-US" sz="2800" b="1" dirty="0" smtClean="0"/>
              <a:t>185M</a:t>
            </a:r>
          </a:p>
          <a:p>
            <a:pPr marL="0" indent="0">
              <a:lnSpc>
                <a:spcPct val="110000"/>
              </a:lnSpc>
              <a:spcBef>
                <a:spcPts val="0"/>
              </a:spcBef>
              <a:buNone/>
            </a:pPr>
            <a:r>
              <a:rPr lang="en-US" sz="2800" b="1" dirty="0" smtClean="0"/>
              <a:t> </a:t>
            </a:r>
          </a:p>
          <a:p>
            <a:pPr>
              <a:lnSpc>
                <a:spcPct val="110000"/>
              </a:lnSpc>
              <a:spcBef>
                <a:spcPts val="0"/>
              </a:spcBef>
            </a:pPr>
            <a:r>
              <a:rPr lang="en-US" sz="2800" dirty="0" smtClean="0"/>
              <a:t>Funds allocated to projects : </a:t>
            </a:r>
            <a:r>
              <a:rPr lang="en-US" sz="2800" b="1" dirty="0" smtClean="0"/>
              <a:t>166M </a:t>
            </a:r>
          </a:p>
          <a:p>
            <a:pPr marL="0" indent="0">
              <a:lnSpc>
                <a:spcPct val="110000"/>
              </a:lnSpc>
              <a:spcBef>
                <a:spcPts val="0"/>
              </a:spcBef>
              <a:buNone/>
            </a:pPr>
            <a:endParaRPr lang="en-US" sz="2800" b="1" dirty="0" smtClean="0"/>
          </a:p>
          <a:p>
            <a:pPr>
              <a:lnSpc>
                <a:spcPct val="110000"/>
              </a:lnSpc>
              <a:spcBef>
                <a:spcPts val="0"/>
              </a:spcBef>
            </a:pPr>
            <a:r>
              <a:rPr lang="en-US" sz="2800" dirty="0" smtClean="0"/>
              <a:t>Current funding </a:t>
            </a:r>
            <a:r>
              <a:rPr lang="en-US" sz="2800" dirty="0"/>
              <a:t>a</a:t>
            </a:r>
            <a:r>
              <a:rPr lang="en-US" sz="2800" dirty="0" smtClean="0"/>
              <a:t>vailability: </a:t>
            </a:r>
            <a:r>
              <a:rPr lang="en-US" sz="2800" b="1" dirty="0" smtClean="0"/>
              <a:t>117.7M</a:t>
            </a:r>
          </a:p>
          <a:p>
            <a:pPr marL="0" indent="0">
              <a:lnSpc>
                <a:spcPct val="110000"/>
              </a:lnSpc>
              <a:spcBef>
                <a:spcPts val="0"/>
              </a:spcBef>
              <a:buNone/>
            </a:pPr>
            <a:endParaRPr lang="en-US" sz="2000" i="1" dirty="0" smtClean="0"/>
          </a:p>
        </p:txBody>
      </p:sp>
      <p:graphicFrame>
        <p:nvGraphicFramePr>
          <p:cNvPr id="2" name="Table 1"/>
          <p:cNvGraphicFramePr>
            <a:graphicFrameLocks noGrp="1"/>
          </p:cNvGraphicFramePr>
          <p:nvPr>
            <p:extLst>
              <p:ext uri="{D42A27DB-BD31-4B8C-83A1-F6EECF244321}">
                <p14:modId xmlns:p14="http://schemas.microsoft.com/office/powerpoint/2010/main" val="387819998"/>
              </p:ext>
            </p:extLst>
          </p:nvPr>
        </p:nvGraphicFramePr>
        <p:xfrm>
          <a:off x="4191000" y="1371600"/>
          <a:ext cx="4876800" cy="4071257"/>
        </p:xfrm>
        <a:graphic>
          <a:graphicData uri="http://schemas.openxmlformats.org/drawingml/2006/table">
            <a:tbl>
              <a:tblPr firstRow="1" bandRow="1">
                <a:tableStyleId>{69C7853C-536D-4A76-A0AE-DD22124D55A5}</a:tableStyleId>
              </a:tblPr>
              <a:tblGrid>
                <a:gridCol w="2514600"/>
                <a:gridCol w="2362200"/>
              </a:tblGrid>
              <a:tr h="348343">
                <a:tc>
                  <a:txBody>
                    <a:bodyPr/>
                    <a:lstStyle/>
                    <a:p>
                      <a:r>
                        <a:rPr lang="en-US" dirty="0" smtClean="0"/>
                        <a:t>Contributions</a:t>
                      </a:r>
                      <a:endParaRPr lang="en-US" dirty="0"/>
                    </a:p>
                  </a:txBody>
                  <a:tcPr/>
                </a:tc>
                <a:tc>
                  <a:txBody>
                    <a:bodyPr/>
                    <a:lstStyle/>
                    <a:p>
                      <a:endParaRPr lang="en-US" dirty="0"/>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Spain:</a:t>
                      </a:r>
                      <a:r>
                        <a:rPr lang="en-US" sz="1800" dirty="0" smtClean="0"/>
                        <a:t> $57,055,000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United Kingdom:</a:t>
                      </a:r>
                      <a:r>
                        <a:rPr lang="en-US" sz="1800" b="1" baseline="0" dirty="0" smtClean="0"/>
                        <a:t> </a:t>
                      </a:r>
                      <a:r>
                        <a:rPr lang="en-US" sz="1800" dirty="0" smtClean="0"/>
                        <a:t>$15,915,000</a:t>
                      </a:r>
                    </a:p>
                    <a:p>
                      <a:endParaRPr lang="en-US" dirty="0"/>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Sweden:</a:t>
                      </a:r>
                      <a:r>
                        <a:rPr lang="en-US" sz="1800" dirty="0" smtClean="0"/>
                        <a:t> $29,162,773</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Germany:</a:t>
                      </a:r>
                      <a:r>
                        <a:rPr lang="en-US" sz="1800" baseline="0" dirty="0" smtClean="0"/>
                        <a:t> </a:t>
                      </a:r>
                      <a:r>
                        <a:rPr lang="en-US" sz="1800" dirty="0" smtClean="0"/>
                        <a:t>$13,883,000</a:t>
                      </a:r>
                    </a:p>
                    <a:p>
                      <a:endParaRPr lang="en-US" dirty="0"/>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Switzerland:</a:t>
                      </a:r>
                      <a:r>
                        <a:rPr lang="en-US" sz="1800" dirty="0" smtClean="0"/>
                        <a:t> $3,267,461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Norway:</a:t>
                      </a:r>
                      <a:r>
                        <a:rPr lang="en-US" sz="1800" dirty="0" smtClean="0"/>
                        <a:t> $87,700</a:t>
                      </a:r>
                    </a:p>
                    <a:p>
                      <a:endParaRPr lang="en-US" dirty="0"/>
                    </a:p>
                  </a:txBody>
                  <a:tcPr/>
                </a:tc>
              </a:tr>
              <a:tr h="870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Finland:</a:t>
                      </a:r>
                      <a:r>
                        <a:rPr lang="en-US" sz="1800" dirty="0" smtClean="0"/>
                        <a:t> $67,534</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Monaco:</a:t>
                      </a:r>
                      <a:r>
                        <a:rPr lang="en-US" sz="1800" dirty="0" smtClean="0"/>
                        <a:t> $12,197</a:t>
                      </a:r>
                    </a:p>
                    <a:p>
                      <a:endParaRPr lang="en-US" dirty="0"/>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Japan:</a:t>
                      </a:r>
                      <a:r>
                        <a:rPr lang="en-US" sz="1800" dirty="0" smtClean="0"/>
                        <a:t> $8,088</a:t>
                      </a:r>
                      <a:endParaRPr lang="en-US" dirty="0" smtClean="0"/>
                    </a:p>
                    <a:p>
                      <a:endParaRPr lang="en-US" dirty="0"/>
                    </a:p>
                  </a:txBody>
                  <a:tcPr/>
                </a:tc>
                <a:tc>
                  <a:txBody>
                    <a:bodyPr/>
                    <a:lstStyle/>
                    <a:p>
                      <a:endParaRPr lang="en-US" dirty="0"/>
                    </a:p>
                  </a:txBody>
                  <a:tcPr/>
                </a:tc>
              </a:tr>
            </a:tbl>
          </a:graphicData>
        </a:graphic>
      </p:graphicFrame>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90800" y="5181600"/>
            <a:ext cx="3200400" cy="762000"/>
          </a:xfrm>
          <a:prstGeom prst="ellipse">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ormAutofit fontScale="85000" lnSpcReduction="20000"/>
          </a:bodyPr>
          <a:lstStyle/>
          <a:p>
            <a:pPr marL="0" indent="0" algn="ctr">
              <a:lnSpc>
                <a:spcPct val="110000"/>
              </a:lnSpc>
              <a:spcBef>
                <a:spcPts val="0"/>
              </a:spcBef>
              <a:buNone/>
            </a:pPr>
            <a:r>
              <a:rPr lang="en-US" i="1" dirty="0" smtClean="0">
                <a:solidFill>
                  <a:schemeClr val="tx1"/>
                </a:solidFill>
              </a:rPr>
              <a:t>Information </a:t>
            </a:r>
            <a:r>
              <a:rPr lang="en-US" i="1" dirty="0">
                <a:solidFill>
                  <a:schemeClr val="tx1"/>
                </a:solidFill>
              </a:rPr>
              <a:t>as of October 2012; all figures </a:t>
            </a:r>
            <a:r>
              <a:rPr lang="en-US" i="1" dirty="0" smtClean="0">
                <a:solidFill>
                  <a:schemeClr val="tx1"/>
                </a:solidFill>
              </a:rPr>
              <a:t>in USD</a:t>
            </a:r>
            <a:r>
              <a:rPr lang="en-US" i="1" dirty="0" smtClean="0">
                <a:solidFill>
                  <a:schemeClr val="tx2">
                    <a:lumMod val="20000"/>
                    <a:lumOff val="80000"/>
                  </a:schemeClr>
                </a:solidFill>
              </a:rPr>
              <a:t>D</a:t>
            </a:r>
            <a:r>
              <a:rPr lang="en-US" b="1" i="1" dirty="0">
                <a:solidFill>
                  <a:schemeClr val="tx2">
                    <a:lumMod val="20000"/>
                    <a:lumOff val="80000"/>
                  </a:schemeClr>
                </a:solidFill>
              </a:rPr>
              <a:t>)</a:t>
            </a:r>
          </a:p>
        </p:txBody>
      </p:sp>
    </p:spTree>
    <p:extLst>
      <p:ext uri="{BB962C8B-B14F-4D97-AF65-F5344CB8AC3E}">
        <p14:creationId xmlns:p14="http://schemas.microsoft.com/office/powerpoint/2010/main" val="3131616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457200" y="1143000"/>
            <a:ext cx="8229600" cy="731838"/>
          </a:xfrm>
        </p:spPr>
        <p:txBody>
          <a:bodyPr/>
          <a:lstStyle/>
          <a:p>
            <a:pPr eaLnBrk="1" hangingPunct="1"/>
            <a:r>
              <a:rPr lang="en-US" sz="4000" dirty="0" smtClean="0">
                <a:latin typeface="Calibri" pitchFamily="34" charset="0"/>
              </a:rPr>
              <a:t>GEF Institutional Framework</a:t>
            </a:r>
          </a:p>
        </p:txBody>
      </p:sp>
      <p:pic>
        <p:nvPicPr>
          <p:cNvPr id="29700" name="Picture 4" descr="Gef governance framework"/>
          <p:cNvPicPr>
            <a:picLocks noChangeAspect="1" noChangeArrowheads="1"/>
          </p:cNvPicPr>
          <p:nvPr/>
        </p:nvPicPr>
        <p:blipFill>
          <a:blip r:embed="rId2" cstate="print"/>
          <a:srcRect/>
          <a:stretch>
            <a:fillRect/>
          </a:stretch>
        </p:blipFill>
        <p:spPr bwMode="auto">
          <a:xfrm>
            <a:off x="152400" y="1828800"/>
            <a:ext cx="8710613" cy="4284662"/>
          </a:xfrm>
          <a:prstGeom prst="rect">
            <a:avLst/>
          </a:prstGeom>
          <a:noFill/>
          <a:ln w="9525">
            <a:noFill/>
            <a:miter lim="800000"/>
            <a:headEnd/>
            <a:tailEnd/>
          </a:ln>
        </p:spPr>
      </p:pic>
      <p:sp>
        <p:nvSpPr>
          <p:cNvPr id="6" name="Title 3"/>
          <p:cNvSpPr txBox="1">
            <a:spLocks/>
          </p:cNvSpPr>
          <p:nvPr/>
        </p:nvSpPr>
        <p:spPr bwMode="auto">
          <a:xfrm>
            <a:off x="0" y="0"/>
            <a:ext cx="9144000" cy="12192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How to access the GEF Trust Fund</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990600"/>
          </a:xfrm>
        </p:spPr>
        <p:txBody>
          <a:bodyPr/>
          <a:lstStyle/>
          <a:p>
            <a:pPr eaLnBrk="1" hangingPunct="1">
              <a:defRPr/>
            </a:pPr>
            <a:r>
              <a:rPr lang="en-US" sz="4400" b="1" dirty="0" smtClean="0">
                <a:solidFill>
                  <a:schemeClr val="tx1"/>
                </a:solidFill>
              </a:rPr>
              <a:t>Access to Funding</a:t>
            </a:r>
          </a:p>
        </p:txBody>
      </p:sp>
      <p:cxnSp>
        <p:nvCxnSpPr>
          <p:cNvPr id="8" name="Straight Connector 7"/>
          <p:cNvCxnSpPr/>
          <p:nvPr/>
        </p:nvCxnSpPr>
        <p:spPr>
          <a:xfrm>
            <a:off x="0" y="990600"/>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551546005"/>
              </p:ext>
            </p:extLst>
          </p:nvPr>
        </p:nvGraphicFramePr>
        <p:xfrm>
          <a:off x="304800" y="106774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392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534400" cy="1143000"/>
          </a:xfrm>
        </p:spPr>
        <p:txBody>
          <a:bodyPr/>
          <a:lstStyle/>
          <a:p>
            <a:pPr algn="l">
              <a:defRPr/>
            </a:pPr>
            <a:r>
              <a:rPr lang="en-US" sz="3600" b="1" dirty="0" smtClean="0">
                <a:solidFill>
                  <a:srgbClr val="92D050"/>
                </a:solidFill>
                <a:effectLst>
                  <a:outerShdw blurRad="38100" dist="38100" dir="2700000" algn="tl">
                    <a:srgbClr val="000000">
                      <a:alpha val="43137"/>
                    </a:srgbClr>
                  </a:outerShdw>
                </a:effectLst>
              </a:rPr>
              <a:t>     </a:t>
            </a:r>
            <a:r>
              <a:rPr lang="en-US" sz="3000" b="1" dirty="0" smtClean="0">
                <a:solidFill>
                  <a:schemeClr val="tx1"/>
                </a:solidFill>
              </a:rPr>
              <a:t>Accreditation and Responsibilities for IEs</a:t>
            </a:r>
            <a:endParaRPr lang="en-US" sz="3000" dirty="0" smtClean="0">
              <a:solidFill>
                <a:schemeClr val="tx1"/>
              </a:solidFill>
            </a:endParaRPr>
          </a:p>
        </p:txBody>
      </p:sp>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801275145"/>
              </p:ext>
            </p:extLst>
          </p:nvPr>
        </p:nvGraphicFramePr>
        <p:xfrm>
          <a:off x="228600" y="1371600"/>
          <a:ext cx="8839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290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screen"/>
          <a:srcRect l="22221" t="12383" r="27779" b="38092"/>
          <a:stretch>
            <a:fillRect/>
          </a:stretch>
        </p:blipFill>
        <p:spPr bwMode="auto">
          <a:xfrm>
            <a:off x="8077200" y="0"/>
            <a:ext cx="1066800" cy="947737"/>
          </a:xfrm>
          <a:prstGeom prst="rect">
            <a:avLst/>
          </a:prstGeom>
          <a:noFill/>
          <a:ln w="9525">
            <a:noFill/>
            <a:miter lim="800000"/>
            <a:headEnd/>
            <a:tailEnd/>
          </a:ln>
        </p:spPr>
      </p:pic>
      <p:sp>
        <p:nvSpPr>
          <p:cNvPr id="3075" name="Title 1"/>
          <p:cNvSpPr>
            <a:spLocks noGrp="1"/>
          </p:cNvSpPr>
          <p:nvPr>
            <p:ph type="title"/>
          </p:nvPr>
        </p:nvSpPr>
        <p:spPr>
          <a:xfrm>
            <a:off x="152400" y="152400"/>
            <a:ext cx="8382000" cy="990600"/>
          </a:xfrm>
        </p:spPr>
        <p:txBody>
          <a:bodyPr/>
          <a:lstStyle/>
          <a:p>
            <a:pPr>
              <a:defRPr/>
            </a:pPr>
            <a:r>
              <a:rPr lang="en-US" sz="4000" b="1" dirty="0" smtClean="0">
                <a:solidFill>
                  <a:schemeClr val="tx1"/>
                </a:solidFill>
              </a:rPr>
              <a:t>Project Proposals</a:t>
            </a:r>
          </a:p>
        </p:txBody>
      </p:sp>
      <p:cxnSp>
        <p:nvCxnSpPr>
          <p:cNvPr id="16" name="Straight Connector 15"/>
          <p:cNvCxnSpPr/>
          <p:nvPr/>
        </p:nvCxnSpPr>
        <p:spPr>
          <a:xfrm>
            <a:off x="0" y="1143000"/>
            <a:ext cx="9144000"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2088002026"/>
              </p:ext>
            </p:extLst>
          </p:nvPr>
        </p:nvGraphicFramePr>
        <p:xfrm>
          <a:off x="152400" y="1397000"/>
          <a:ext cx="8763000" cy="439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74124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FB Project Cycle.tif"/>
          <p:cNvPicPr>
            <a:picLocks noChangeAspect="1"/>
          </p:cNvPicPr>
          <p:nvPr/>
        </p:nvPicPr>
        <p:blipFill>
          <a:blip r:embed="rId3" cstate="screen"/>
          <a:srcRect/>
          <a:stretch>
            <a:fillRect/>
          </a:stretch>
        </p:blipFill>
        <p:spPr bwMode="auto">
          <a:xfrm>
            <a:off x="-27140" y="-9395"/>
            <a:ext cx="9144000" cy="5721927"/>
          </a:xfrm>
          <a:prstGeom prst="rect">
            <a:avLst/>
          </a:prstGeom>
          <a:noFill/>
          <a:ln w="9525">
            <a:noFill/>
            <a:miter lim="800000"/>
            <a:headEnd/>
            <a:tailEnd/>
          </a:ln>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90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a:defRPr/>
            </a:pPr>
            <a:r>
              <a:rPr lang="en-US" b="1" dirty="0" smtClean="0">
                <a:solidFill>
                  <a:schemeClr val="tx1"/>
                </a:solidFill>
              </a:rPr>
              <a:t>Financing Criteria</a:t>
            </a:r>
            <a:endParaRPr lang="en-US" dirty="0" smtClean="0">
              <a:solidFill>
                <a:schemeClr val="tx1"/>
              </a:solidFill>
            </a:endParaRPr>
          </a:p>
        </p:txBody>
      </p:sp>
      <p:sp>
        <p:nvSpPr>
          <p:cNvPr id="18435" name="Content Placeholder 2"/>
          <p:cNvSpPr>
            <a:spLocks noGrp="1"/>
          </p:cNvSpPr>
          <p:nvPr>
            <p:ph idx="1"/>
          </p:nvPr>
        </p:nvSpPr>
        <p:spPr>
          <a:xfrm>
            <a:off x="533400" y="1600200"/>
            <a:ext cx="8229600" cy="3886200"/>
          </a:xfrm>
        </p:spPr>
        <p:txBody>
          <a:bodyPr>
            <a:normAutofit fontScale="62500" lnSpcReduction="20000"/>
          </a:bodyPr>
          <a:lstStyle/>
          <a:p>
            <a:pPr eaLnBrk="1" hangingPunct="1">
              <a:spcAft>
                <a:spcPts val="600"/>
              </a:spcAft>
            </a:pPr>
            <a:r>
              <a:rPr lang="en-US" dirty="0" smtClean="0"/>
              <a:t>Funding provided on </a:t>
            </a:r>
            <a:r>
              <a:rPr lang="en-US" b="1" i="1" dirty="0" smtClean="0"/>
              <a:t>full adaptation costs basis </a:t>
            </a:r>
            <a:r>
              <a:rPr lang="en-US" dirty="0" smtClean="0"/>
              <a:t>for projects/</a:t>
            </a:r>
            <a:r>
              <a:rPr lang="en-US" dirty="0" err="1" smtClean="0"/>
              <a:t>programmes</a:t>
            </a:r>
            <a:r>
              <a:rPr lang="en-US" dirty="0" smtClean="0"/>
              <a:t> whose principal and explicit  aim is to </a:t>
            </a:r>
            <a:r>
              <a:rPr lang="en-US" b="1" i="1" dirty="0" smtClean="0"/>
              <a:t>adapt and increase climate resilience</a:t>
            </a:r>
          </a:p>
          <a:p>
            <a:pPr eaLnBrk="1" hangingPunct="1">
              <a:spcAft>
                <a:spcPts val="600"/>
              </a:spcAft>
            </a:pPr>
            <a:r>
              <a:rPr lang="en-US" dirty="0" smtClean="0"/>
              <a:t>Projects/</a:t>
            </a:r>
            <a:r>
              <a:rPr lang="en-US" dirty="0" err="1" smtClean="0"/>
              <a:t>programmes</a:t>
            </a:r>
            <a:r>
              <a:rPr lang="en-US" dirty="0" smtClean="0"/>
              <a:t> have to be </a:t>
            </a:r>
            <a:r>
              <a:rPr lang="en-US" b="1" i="1" dirty="0" smtClean="0"/>
              <a:t>concrete</a:t>
            </a:r>
            <a:r>
              <a:rPr lang="en-US" dirty="0" smtClean="0"/>
              <a:t>: emphasis on impacts</a:t>
            </a:r>
          </a:p>
          <a:p>
            <a:pPr eaLnBrk="1" hangingPunct="1">
              <a:spcAft>
                <a:spcPts val="600"/>
              </a:spcAft>
            </a:pPr>
            <a:r>
              <a:rPr lang="en-US" b="1" i="1" dirty="0" smtClean="0"/>
              <a:t>No prescribed sectors or approaches</a:t>
            </a:r>
          </a:p>
          <a:p>
            <a:pPr>
              <a:spcAft>
                <a:spcPts val="600"/>
              </a:spcAft>
            </a:pPr>
            <a:r>
              <a:rPr lang="en-US" dirty="0" smtClean="0"/>
              <a:t>Total allocation for projects/</a:t>
            </a:r>
            <a:r>
              <a:rPr lang="en-US" dirty="0" err="1" smtClean="0"/>
              <a:t>programmes</a:t>
            </a:r>
            <a:r>
              <a:rPr lang="en-US" dirty="0" smtClean="0"/>
              <a:t> submitted by MIEs cannot exceed 50% of cumulative resources available in the trust fund</a:t>
            </a:r>
          </a:p>
          <a:p>
            <a:pPr lvl="1">
              <a:spcAft>
                <a:spcPts val="600"/>
              </a:spcAft>
            </a:pPr>
            <a:r>
              <a:rPr lang="en-US" dirty="0" smtClean="0"/>
              <a:t>As of August 31, 2012, MIEs have been allocated 48% of total funds</a:t>
            </a:r>
          </a:p>
          <a:p>
            <a:pPr lvl="1">
              <a:spcAft>
                <a:spcPts val="600"/>
              </a:spcAft>
            </a:pPr>
            <a:r>
              <a:rPr lang="en-US" dirty="0" smtClean="0"/>
              <a:t>Funding is more readily available for projects submitted by NIEs, RIEs</a:t>
            </a:r>
          </a:p>
          <a:p>
            <a:pPr>
              <a:spcAft>
                <a:spcPts val="600"/>
              </a:spcAft>
            </a:pPr>
            <a:r>
              <a:rPr lang="en-US" dirty="0" smtClean="0"/>
              <a:t>All projects/</a:t>
            </a:r>
            <a:r>
              <a:rPr lang="en-US" dirty="0" err="1" smtClean="0"/>
              <a:t>programmes</a:t>
            </a:r>
            <a:r>
              <a:rPr lang="en-US" dirty="0" smtClean="0"/>
              <a:t> must include a knowledge component</a:t>
            </a:r>
          </a:p>
          <a:p>
            <a:pPr>
              <a:spcAft>
                <a:spcPts val="600"/>
              </a:spcAft>
            </a:pPr>
            <a:r>
              <a:rPr lang="en-US" dirty="0" smtClean="0"/>
              <a:t>Proposals must align with the Adaptation Fund Results Framework</a:t>
            </a:r>
          </a:p>
        </p:txBody>
      </p:sp>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16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7848600" cy="1143000"/>
          </a:xfrm>
        </p:spPr>
        <p:txBody>
          <a:bodyPr>
            <a:normAutofit/>
          </a:bodyPr>
          <a:lstStyle/>
          <a:p>
            <a:r>
              <a:rPr lang="en-US" sz="3600" b="1" dirty="0" smtClean="0">
                <a:solidFill>
                  <a:schemeClr val="tx1"/>
                </a:solidFill>
              </a:rPr>
              <a:t>Project Review Criteria</a:t>
            </a:r>
          </a:p>
        </p:txBody>
      </p:sp>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14" name="Hexagon 13"/>
          <p:cNvSpPr/>
          <p:nvPr/>
        </p:nvSpPr>
        <p:spPr>
          <a:xfrm>
            <a:off x="304800" y="1371600"/>
            <a:ext cx="2286000" cy="2011680"/>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n-US" dirty="0" smtClean="0"/>
              <a:t>Consistent with national sustainable development strategies</a:t>
            </a:r>
            <a:endParaRPr lang="en-US" dirty="0"/>
          </a:p>
        </p:txBody>
      </p:sp>
      <p:sp>
        <p:nvSpPr>
          <p:cNvPr id="15" name="Hexagon 14"/>
          <p:cNvSpPr/>
          <p:nvPr/>
        </p:nvSpPr>
        <p:spPr>
          <a:xfrm>
            <a:off x="304800" y="3627120"/>
            <a:ext cx="2286000" cy="2011680"/>
          </a:xfrm>
          <a:prstGeom prst="hex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dirty="0" smtClean="0"/>
              <a:t>Gender Issues Considered in Project Design</a:t>
            </a:r>
            <a:endParaRPr lang="en-US" dirty="0"/>
          </a:p>
        </p:txBody>
      </p:sp>
      <p:sp>
        <p:nvSpPr>
          <p:cNvPr id="16" name="Hexagon 15"/>
          <p:cNvSpPr/>
          <p:nvPr/>
        </p:nvSpPr>
        <p:spPr>
          <a:xfrm>
            <a:off x="2438400" y="3627120"/>
            <a:ext cx="2286000" cy="201168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dirty="0" smtClean="0">
                <a:solidFill>
                  <a:schemeClr val="tx1"/>
                </a:solidFill>
              </a:rPr>
              <a:t>Stakeholder Consultation: Incorporation of Community Views</a:t>
            </a:r>
            <a:endParaRPr lang="en-US" dirty="0">
              <a:solidFill>
                <a:schemeClr val="tx1"/>
              </a:solidFill>
            </a:endParaRPr>
          </a:p>
        </p:txBody>
      </p:sp>
      <p:sp>
        <p:nvSpPr>
          <p:cNvPr id="18" name="Hexagon 17"/>
          <p:cNvSpPr/>
          <p:nvPr/>
        </p:nvSpPr>
        <p:spPr>
          <a:xfrm>
            <a:off x="4495800" y="3627120"/>
            <a:ext cx="2286000" cy="2011680"/>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dirty="0" smtClean="0"/>
              <a:t>Avoiding duplication with other funding sources</a:t>
            </a:r>
            <a:endParaRPr lang="en-US" dirty="0"/>
          </a:p>
        </p:txBody>
      </p:sp>
      <p:sp>
        <p:nvSpPr>
          <p:cNvPr id="6" name="Hexagon 5"/>
          <p:cNvSpPr/>
          <p:nvPr/>
        </p:nvSpPr>
        <p:spPr>
          <a:xfrm>
            <a:off x="2362200" y="1371600"/>
            <a:ext cx="2286000" cy="2011680"/>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t>Benefits to  economy, society, and environment</a:t>
            </a:r>
            <a:endParaRPr lang="en-US" dirty="0"/>
          </a:p>
        </p:txBody>
      </p:sp>
      <p:sp>
        <p:nvSpPr>
          <p:cNvPr id="17" name="Hexagon 16"/>
          <p:cNvSpPr/>
          <p:nvPr/>
        </p:nvSpPr>
        <p:spPr>
          <a:xfrm>
            <a:off x="4419600" y="1371600"/>
            <a:ext cx="2286000" cy="2011680"/>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Meets national technical standards</a:t>
            </a:r>
            <a:endParaRPr lang="en-US" dirty="0"/>
          </a:p>
        </p:txBody>
      </p:sp>
      <p:sp>
        <p:nvSpPr>
          <p:cNvPr id="19" name="Hexagon 18"/>
          <p:cNvSpPr/>
          <p:nvPr/>
        </p:nvSpPr>
        <p:spPr>
          <a:xfrm>
            <a:off x="6477000" y="1380159"/>
            <a:ext cx="2286000" cy="2011680"/>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solidFill>
                  <a:schemeClr val="tx1"/>
                </a:solidFill>
              </a:rPr>
              <a:t>Cost-Effectiveness and sustainability</a:t>
            </a:r>
            <a:endParaRPr lang="en-US" dirty="0">
              <a:solidFill>
                <a:schemeClr val="tx1"/>
              </a:solidFill>
            </a:endParaRPr>
          </a:p>
        </p:txBody>
      </p:sp>
      <p:sp>
        <p:nvSpPr>
          <p:cNvPr id="13" name="Hexagon 12"/>
          <p:cNvSpPr/>
          <p:nvPr/>
        </p:nvSpPr>
        <p:spPr>
          <a:xfrm>
            <a:off x="6553200" y="3627120"/>
            <a:ext cx="2286000" cy="2011680"/>
          </a:xfrm>
          <a:prstGeom prst="hexag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20000"/>
          </a:bodyPr>
          <a:lstStyle/>
          <a:p>
            <a:pPr algn="ctr"/>
            <a:r>
              <a:rPr lang="en-US" dirty="0" smtClean="0"/>
              <a:t>  Arrangements for management, financial and risk management, M&amp;E, and impact assessment.</a:t>
            </a:r>
            <a:endParaRPr lang="en-US" dirty="0"/>
          </a:p>
        </p:txBody>
      </p:sp>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
            <a:ext cx="1600200" cy="104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049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600200"/>
            <a:ext cx="8229600" cy="4114800"/>
          </a:xfrm>
        </p:spPr>
        <p:txBody>
          <a:bodyPr/>
          <a:lstStyle/>
          <a:p>
            <a:pPr eaLnBrk="1" hangingPunct="1"/>
            <a:r>
              <a:rPr lang="en-US" sz="2800" smtClean="0"/>
              <a:t>The GEF Council approved, in May 2011, a pilot to accredit up to 10 new institutions to serve as GEF Project Agencies. </a:t>
            </a:r>
          </a:p>
          <a:p>
            <a:pPr eaLnBrk="1" hangingPunct="1"/>
            <a:r>
              <a:rPr lang="en-US" sz="2800" smtClean="0"/>
              <a:t>At least 5 national institutions</a:t>
            </a:r>
          </a:p>
          <a:p>
            <a:pPr eaLnBrk="1" hangingPunct="1"/>
            <a:r>
              <a:rPr lang="en-US" sz="2800" smtClean="0"/>
              <a:t>Upon accreditation, GEF Project Agencies can </a:t>
            </a:r>
            <a:r>
              <a:rPr lang="en-US" sz="2800" i="1" smtClean="0"/>
              <a:t>access resources from GEF-managed trust funds directly </a:t>
            </a:r>
            <a:r>
              <a:rPr lang="en-US" sz="2800" smtClean="0"/>
              <a:t>to assist recipient countries in the preparation and implementation of GEF-financed projects. </a:t>
            </a:r>
          </a:p>
        </p:txBody>
      </p:sp>
      <p:sp>
        <p:nvSpPr>
          <p:cNvPr id="7" name="Title 6"/>
          <p:cNvSpPr txBox="1">
            <a:spLocks/>
          </p:cNvSpPr>
          <p:nvPr/>
        </p:nvSpPr>
        <p:spPr bwMode="auto">
          <a:xfrm>
            <a:off x="0" y="0"/>
            <a:ext cx="9144000" cy="1417638"/>
          </a:xfrm>
          <a:prstGeom prst="rect">
            <a:avLst/>
          </a:prstGeom>
          <a:solidFill>
            <a:schemeClr val="accent1"/>
          </a:solidFill>
          <a:ln w="9525">
            <a:noFill/>
            <a:miter lim="800000"/>
            <a:headEnd/>
            <a:tailEnd/>
          </a:ln>
        </p:spPr>
        <p:txBody>
          <a:bodyPr anchor="ctr"/>
          <a:lstStyle/>
          <a:p>
            <a:pPr algn="ctr">
              <a:defRPr/>
            </a:pPr>
            <a:r>
              <a:rPr lang="en-US" sz="5400" b="1" dirty="0">
                <a:solidFill>
                  <a:schemeClr val="bg1"/>
                </a:solidFill>
                <a:latin typeface="+mj-lt"/>
                <a:ea typeface="+mj-ea"/>
                <a:cs typeface="+mj-cs"/>
              </a:rPr>
              <a:t>Broadening the GEF Partnership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sz="4000" smtClean="0"/>
              <a:t>Eligibility</a:t>
            </a:r>
          </a:p>
        </p:txBody>
      </p:sp>
      <p:sp>
        <p:nvSpPr>
          <p:cNvPr id="6147" name="Content Placeholder 2"/>
          <p:cNvSpPr>
            <a:spLocks noGrp="1"/>
          </p:cNvSpPr>
          <p:nvPr>
            <p:ph idx="1"/>
          </p:nvPr>
        </p:nvSpPr>
        <p:spPr>
          <a:xfrm>
            <a:off x="457200" y="1143000"/>
            <a:ext cx="8229600" cy="4495800"/>
          </a:xfrm>
        </p:spPr>
        <p:txBody>
          <a:bodyPr/>
          <a:lstStyle/>
          <a:p>
            <a:pPr eaLnBrk="1" hangingPunct="1">
              <a:buFont typeface="Arial" charset="0"/>
              <a:buNone/>
            </a:pPr>
            <a:r>
              <a:rPr lang="en-US" smtClean="0"/>
              <a:t>	Institutions eligible for accreditation under the pilot are:</a:t>
            </a:r>
          </a:p>
          <a:p>
            <a:pPr lvl="1" eaLnBrk="1" hangingPunct="1"/>
            <a:r>
              <a:rPr lang="en-US" smtClean="0"/>
              <a:t>national institutions</a:t>
            </a:r>
          </a:p>
          <a:p>
            <a:pPr lvl="1" eaLnBrk="1" hangingPunct="1"/>
            <a:r>
              <a:rPr lang="en-US" smtClean="0"/>
              <a:t>regional organizations</a:t>
            </a:r>
          </a:p>
          <a:p>
            <a:pPr lvl="1" eaLnBrk="1" hangingPunct="1"/>
            <a:r>
              <a:rPr lang="en-US" smtClean="0"/>
              <a:t>civil society organizations/non-governmental organizations</a:t>
            </a:r>
          </a:p>
          <a:p>
            <a:pPr lvl="1" eaLnBrk="1" hangingPunct="1"/>
            <a:r>
              <a:rPr lang="en-US" smtClean="0"/>
              <a:t>United Nations specialized agencies and programs</a:t>
            </a:r>
          </a:p>
          <a:p>
            <a:pPr lvl="1" eaLnBrk="1" hangingPunct="1"/>
            <a:r>
              <a:rPr lang="en-US" smtClean="0"/>
              <a:t>other international organizations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sz="4000" smtClean="0"/>
              <a:t>Review of Applications</a:t>
            </a:r>
          </a:p>
        </p:txBody>
      </p:sp>
      <p:sp>
        <p:nvSpPr>
          <p:cNvPr id="3" name="Content Placeholder 2"/>
          <p:cNvSpPr>
            <a:spLocks noGrp="1"/>
          </p:cNvSpPr>
          <p:nvPr>
            <p:ph idx="1"/>
          </p:nvPr>
        </p:nvSpPr>
        <p:spPr>
          <a:xfrm>
            <a:off x="457200" y="1219200"/>
            <a:ext cx="8229600" cy="4495800"/>
          </a:xfrm>
        </p:spPr>
        <p:txBody>
          <a:bodyPr>
            <a:normAutofit lnSpcReduction="10000"/>
          </a:bodyPr>
          <a:lstStyle/>
          <a:p>
            <a:pPr eaLnBrk="1" hangingPunct="1">
              <a:defRPr/>
            </a:pPr>
            <a:r>
              <a:rPr lang="en-US" b="1" u="sng" dirty="0" smtClean="0">
                <a:solidFill>
                  <a:schemeClr val="accent1"/>
                </a:solidFill>
              </a:rPr>
              <a:t>Stage I</a:t>
            </a:r>
            <a:r>
              <a:rPr lang="en-US" b="1" dirty="0" smtClean="0">
                <a:solidFill>
                  <a:schemeClr val="accent1"/>
                </a:solidFill>
              </a:rPr>
              <a:t>: </a:t>
            </a:r>
            <a:r>
              <a:rPr lang="en-US" dirty="0" smtClean="0"/>
              <a:t>Applicants are assessed according to the degree to which they add value to the GEF partnership and align strategically with the GEF’s objectives. </a:t>
            </a:r>
          </a:p>
          <a:p>
            <a:pPr eaLnBrk="1" hangingPunct="1">
              <a:defRPr/>
            </a:pPr>
            <a:endParaRPr lang="en-US" dirty="0" smtClean="0"/>
          </a:p>
          <a:p>
            <a:pPr eaLnBrk="1" hangingPunct="1">
              <a:defRPr/>
            </a:pPr>
            <a:r>
              <a:rPr lang="en-US" b="1" u="sng" dirty="0" smtClean="0">
                <a:solidFill>
                  <a:schemeClr val="accent1"/>
                </a:solidFill>
              </a:rPr>
              <a:t>Stage II</a:t>
            </a:r>
            <a:r>
              <a:rPr lang="en-US" b="1" dirty="0" smtClean="0">
                <a:solidFill>
                  <a:schemeClr val="accent1"/>
                </a:solidFill>
              </a:rPr>
              <a:t>: </a:t>
            </a:r>
            <a:r>
              <a:rPr lang="en-US" dirty="0" smtClean="0"/>
              <a:t>Applicants need to fully meet all of the GEF Fiduciary Standards as well as  applicable GEF Environmental and Social Safety Standards.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lstStyle/>
          <a:p>
            <a:pPr eaLnBrk="1" hangingPunct="1"/>
            <a:r>
              <a:rPr lang="en-US" smtClean="0"/>
              <a:t>Application Process</a:t>
            </a:r>
          </a:p>
        </p:txBody>
      </p:sp>
      <p:sp>
        <p:nvSpPr>
          <p:cNvPr id="8195" name="Content Placeholder 2"/>
          <p:cNvSpPr>
            <a:spLocks noGrp="1"/>
          </p:cNvSpPr>
          <p:nvPr>
            <p:ph idx="1"/>
          </p:nvPr>
        </p:nvSpPr>
        <p:spPr>
          <a:xfrm>
            <a:off x="533400" y="1447800"/>
            <a:ext cx="8229600" cy="4343400"/>
          </a:xfrm>
        </p:spPr>
        <p:txBody>
          <a:bodyPr/>
          <a:lstStyle/>
          <a:p>
            <a:pPr eaLnBrk="1" hangingPunct="1"/>
            <a:r>
              <a:rPr lang="en-US" smtClean="0"/>
              <a:t>Stage I: Internal GEFSEC </a:t>
            </a:r>
            <a:r>
              <a:rPr lang="en-US" i="1" smtClean="0"/>
              <a:t>Value Added Review </a:t>
            </a:r>
            <a:r>
              <a:rPr lang="en-US" smtClean="0"/>
              <a:t>and Council Approval</a:t>
            </a:r>
          </a:p>
          <a:p>
            <a:pPr eaLnBrk="1" hangingPunct="1"/>
            <a:endParaRPr lang="en-US" smtClean="0"/>
          </a:p>
          <a:p>
            <a:pPr eaLnBrk="1" hangingPunct="1"/>
            <a:r>
              <a:rPr lang="en-US" smtClean="0"/>
              <a:t>Stage II: External </a:t>
            </a:r>
            <a:r>
              <a:rPr lang="en-US" i="1" smtClean="0"/>
              <a:t>Accreditation Panel Review </a:t>
            </a:r>
            <a:r>
              <a:rPr lang="en-US" smtClean="0"/>
              <a:t>for compliance with the GEF’s Fiduciary Standards and Environmental and Social Safeguards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fr-FR" sz="4000" dirty="0" smtClean="0">
                <a:latin typeface="Calibri" pitchFamily="34" charset="0"/>
              </a:rPr>
              <a:t>Project </a:t>
            </a:r>
            <a:r>
              <a:rPr lang="fr-FR" sz="4000" dirty="0" err="1" smtClean="0">
                <a:latin typeface="Calibri" pitchFamily="34" charset="0"/>
              </a:rPr>
              <a:t>Development</a:t>
            </a:r>
            <a:r>
              <a:rPr lang="fr-FR" sz="4000" dirty="0" smtClean="0">
                <a:latin typeface="Calibri" pitchFamily="34" charset="0"/>
              </a:rPr>
              <a:t> </a:t>
            </a:r>
            <a:r>
              <a:rPr lang="fr-FR" sz="4000" dirty="0" err="1" smtClean="0">
                <a:latin typeface="Calibri" pitchFamily="34" charset="0"/>
              </a:rPr>
              <a:t>Steps</a:t>
            </a:r>
            <a:endParaRPr lang="fr-FR" sz="4000" dirty="0">
              <a:latin typeface="Calibri" pitchFamily="34" charset="0"/>
            </a:endParaRPr>
          </a:p>
        </p:txBody>
      </p:sp>
      <p:sp>
        <p:nvSpPr>
          <p:cNvPr id="4" name="Subtitle 2"/>
          <p:cNvSpPr>
            <a:spLocks noGrp="1"/>
          </p:cNvSpPr>
          <p:nvPr>
            <p:ph idx="1"/>
          </p:nvPr>
        </p:nvSpPr>
        <p:spPr>
          <a:xfrm>
            <a:off x="457200" y="838200"/>
            <a:ext cx="8229600" cy="5135563"/>
          </a:xfrm>
        </p:spPr>
        <p:txBody>
          <a:bodyPr>
            <a:normAutofit/>
          </a:bodyPr>
          <a:lstStyle/>
          <a:p>
            <a:pPr marL="457200" indent="-457200">
              <a:buFont typeface="Arial" pitchFamily="34" charset="0"/>
              <a:buChar char="•"/>
            </a:pPr>
            <a:r>
              <a:rPr lang="en-US" sz="2400" dirty="0" smtClean="0"/>
              <a:t>Project Idea – Countries – NPFE (optional)</a:t>
            </a:r>
          </a:p>
          <a:p>
            <a:pPr marL="457200" indent="-457200">
              <a:buFont typeface="Arial" pitchFamily="34" charset="0"/>
              <a:buChar char="•"/>
            </a:pPr>
            <a:r>
              <a:rPr lang="en-US" sz="2400" dirty="0" smtClean="0"/>
              <a:t>Project Concept – Agencies and countries – PIF &amp; PPG (templates)</a:t>
            </a:r>
          </a:p>
          <a:p>
            <a:pPr marL="457200" indent="-457200">
              <a:buFont typeface="Arial" pitchFamily="34" charset="0"/>
              <a:buChar char="•"/>
            </a:pPr>
            <a:r>
              <a:rPr lang="en-US" sz="2400" dirty="0" smtClean="0"/>
              <a:t>Project Endorsement - OFPs</a:t>
            </a:r>
          </a:p>
          <a:p>
            <a:pPr marL="457200" indent="-457200">
              <a:buFont typeface="Arial" pitchFamily="34" charset="0"/>
              <a:buChar char="•"/>
            </a:pPr>
            <a:r>
              <a:rPr lang="en-US" sz="2400" dirty="0" smtClean="0"/>
              <a:t>GEFSEC PIF &amp; PPG review, work program inclusion and   Council approval</a:t>
            </a:r>
          </a:p>
          <a:p>
            <a:pPr marL="457200" indent="-457200">
              <a:buFont typeface="Arial" pitchFamily="34" charset="0"/>
              <a:buChar char="•"/>
            </a:pPr>
            <a:r>
              <a:rPr lang="en-US" sz="2400" dirty="0" smtClean="0"/>
              <a:t>Project Preparation – GEF Agencies, countries and partners</a:t>
            </a:r>
          </a:p>
          <a:p>
            <a:pPr marL="457200" indent="-457200">
              <a:buFont typeface="Arial" pitchFamily="34" charset="0"/>
              <a:buChar char="•"/>
            </a:pPr>
            <a:r>
              <a:rPr lang="en-US" sz="2400" dirty="0" smtClean="0"/>
              <a:t>Project document – Agencies, countries and partners – FSP, MSP, EA</a:t>
            </a:r>
          </a:p>
          <a:p>
            <a:pPr marL="457200" indent="-457200">
              <a:buFont typeface="Arial" pitchFamily="34" charset="0"/>
              <a:buChar char="•"/>
            </a:pPr>
            <a:r>
              <a:rPr lang="en-US" sz="2400" dirty="0" smtClean="0"/>
              <a:t>GEFSEC  review, CEO endorsement/approval and Council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sz="4800" smtClean="0"/>
              <a:t>Stage I Review Criteria</a:t>
            </a:r>
          </a:p>
        </p:txBody>
      </p:sp>
      <p:sp>
        <p:nvSpPr>
          <p:cNvPr id="9219" name="Content Placeholder 2"/>
          <p:cNvSpPr>
            <a:spLocks noGrp="1"/>
          </p:cNvSpPr>
          <p:nvPr>
            <p:ph idx="1"/>
          </p:nvPr>
        </p:nvSpPr>
        <p:spPr>
          <a:xfrm>
            <a:off x="457200" y="1295400"/>
            <a:ext cx="8229600" cy="4343400"/>
          </a:xfrm>
        </p:spPr>
        <p:txBody>
          <a:bodyPr/>
          <a:lstStyle/>
          <a:p>
            <a:pPr eaLnBrk="1" hangingPunct="1"/>
            <a:r>
              <a:rPr lang="en-US" sz="3600" smtClean="0"/>
              <a:t>Relevance to the GEF</a:t>
            </a:r>
            <a:r>
              <a:rPr lang="en-US" sz="3600" i="1" smtClean="0"/>
              <a:t> </a:t>
            </a:r>
          </a:p>
          <a:p>
            <a:pPr eaLnBrk="1" hangingPunct="1"/>
            <a:r>
              <a:rPr lang="en-US" sz="3600" smtClean="0"/>
              <a:t>Demonstration of Environmental or Climate Change Adaptation Results</a:t>
            </a:r>
          </a:p>
          <a:p>
            <a:pPr eaLnBrk="1" hangingPunct="1"/>
            <a:r>
              <a:rPr lang="en-US" sz="3600" smtClean="0"/>
              <a:t>Scale of Engagement </a:t>
            </a:r>
          </a:p>
          <a:p>
            <a:pPr eaLnBrk="1" hangingPunct="1"/>
            <a:r>
              <a:rPr lang="en-US" sz="3600" smtClean="0"/>
              <a:t>Capacity to Leverage Financing </a:t>
            </a:r>
          </a:p>
          <a:p>
            <a:pPr eaLnBrk="1" hangingPunct="1"/>
            <a:r>
              <a:rPr lang="en-US" sz="3600" smtClean="0"/>
              <a:t>Institutional Efficiency</a:t>
            </a:r>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762000"/>
          </a:xfrm>
        </p:spPr>
        <p:txBody>
          <a:bodyPr/>
          <a:lstStyle/>
          <a:p>
            <a:pPr eaLnBrk="1" hangingPunct="1"/>
            <a:r>
              <a:rPr lang="en-US" sz="3600" dirty="0" smtClean="0"/>
              <a:t>Stage I Applications received (16)</a:t>
            </a:r>
          </a:p>
        </p:txBody>
      </p:sp>
      <p:sp>
        <p:nvSpPr>
          <p:cNvPr id="3" name="Content Placeholder 2"/>
          <p:cNvSpPr>
            <a:spLocks noGrp="1"/>
          </p:cNvSpPr>
          <p:nvPr>
            <p:ph idx="1"/>
          </p:nvPr>
        </p:nvSpPr>
        <p:spPr>
          <a:xfrm>
            <a:off x="457200" y="685800"/>
            <a:ext cx="8229600" cy="5486400"/>
          </a:xfrm>
        </p:spPr>
        <p:txBody>
          <a:bodyPr>
            <a:noAutofit/>
          </a:bodyPr>
          <a:lstStyle/>
          <a:p>
            <a:pPr eaLnBrk="1" hangingPunct="1">
              <a:buFont typeface="Arial" charset="0"/>
              <a:buNone/>
              <a:defRPr/>
            </a:pPr>
            <a:r>
              <a:rPr lang="en-US" sz="1200" b="1" dirty="0" smtClean="0"/>
              <a:t>National Agencies (6):</a:t>
            </a:r>
          </a:p>
          <a:p>
            <a:pPr lvl="1" eaLnBrk="1" hangingPunct="1">
              <a:defRPr/>
            </a:pPr>
            <a:r>
              <a:rPr lang="en-US" sz="1200" dirty="0" smtClean="0"/>
              <a:t>Uruguay: Agencia Nacional de Investigación e Innovación (ANII)</a:t>
            </a:r>
          </a:p>
          <a:p>
            <a:pPr lvl="1" eaLnBrk="1" hangingPunct="1">
              <a:defRPr/>
            </a:pPr>
            <a:r>
              <a:rPr lang="en-US" sz="1200" dirty="0" smtClean="0"/>
              <a:t>Russian Federation: VTB Bank</a:t>
            </a:r>
          </a:p>
          <a:p>
            <a:pPr lvl="1" eaLnBrk="1" hangingPunct="1">
              <a:defRPr/>
            </a:pPr>
            <a:r>
              <a:rPr lang="en-US" sz="1200" dirty="0" smtClean="0"/>
              <a:t>Peru: Fondo Nacional del Ambiente (FONAM)</a:t>
            </a:r>
          </a:p>
          <a:p>
            <a:pPr lvl="1" eaLnBrk="1" hangingPunct="1">
              <a:defRPr/>
            </a:pPr>
            <a:r>
              <a:rPr lang="en-US" sz="1200" dirty="0" smtClean="0"/>
              <a:t>Brazil : Fundo Brasileiro para a Biodiversidade (FUNBIO) </a:t>
            </a:r>
          </a:p>
          <a:p>
            <a:pPr lvl="1" eaLnBrk="1" hangingPunct="1">
              <a:defRPr/>
            </a:pPr>
            <a:r>
              <a:rPr lang="en-US" sz="1200" dirty="0" smtClean="0"/>
              <a:t>China: Ministry of Environment, Foreign Economic Cooperation Office (MEP FECO)</a:t>
            </a:r>
          </a:p>
          <a:p>
            <a:pPr lvl="1" eaLnBrk="1" hangingPunct="1">
              <a:defRPr/>
            </a:pPr>
            <a:r>
              <a:rPr lang="en-US" sz="1200" dirty="0" smtClean="0"/>
              <a:t>South Africa:  The Development Bank of Southern Africa (DBSA)</a:t>
            </a:r>
          </a:p>
          <a:p>
            <a:pPr marL="342900" lvl="1" indent="-342900" eaLnBrk="1" hangingPunct="1">
              <a:buFont typeface="Arial" charset="0"/>
              <a:buNone/>
              <a:defRPr/>
            </a:pPr>
            <a:endParaRPr lang="en-US" sz="1200" b="1" dirty="0" smtClean="0"/>
          </a:p>
          <a:p>
            <a:pPr marL="342900" lvl="1" indent="-342900" eaLnBrk="1" hangingPunct="1">
              <a:buFont typeface="Arial" charset="0"/>
              <a:buNone/>
              <a:defRPr/>
            </a:pPr>
            <a:r>
              <a:rPr lang="en-US" sz="1200" b="1" dirty="0" smtClean="0"/>
              <a:t>International Civil Society Organizations (4):</a:t>
            </a:r>
          </a:p>
          <a:p>
            <a:pPr lvl="1" eaLnBrk="1" hangingPunct="1">
              <a:defRPr/>
            </a:pPr>
            <a:r>
              <a:rPr lang="en-US" sz="1200" dirty="0" smtClean="0"/>
              <a:t>International Union for Conservation of Nature (IUCN)</a:t>
            </a:r>
          </a:p>
          <a:p>
            <a:pPr lvl="1" eaLnBrk="1" hangingPunct="1">
              <a:defRPr/>
            </a:pPr>
            <a:r>
              <a:rPr lang="en-US" sz="1200" dirty="0" smtClean="0"/>
              <a:t>World Wide Fund (WWF)</a:t>
            </a:r>
          </a:p>
          <a:p>
            <a:pPr lvl="1" eaLnBrk="1" hangingPunct="1">
              <a:defRPr/>
            </a:pPr>
            <a:r>
              <a:rPr lang="en-US" sz="1200" dirty="0" smtClean="0"/>
              <a:t>Conservation International (CI)</a:t>
            </a:r>
          </a:p>
          <a:p>
            <a:pPr lvl="1" eaLnBrk="1" hangingPunct="1">
              <a:defRPr/>
            </a:pPr>
            <a:r>
              <a:rPr lang="en-US" sz="1200" dirty="0" smtClean="0"/>
              <a:t>International Federation of Red Cross (IFRC)</a:t>
            </a:r>
          </a:p>
          <a:p>
            <a:pPr eaLnBrk="1" hangingPunct="1">
              <a:buFont typeface="Arial" charset="0"/>
              <a:buNone/>
              <a:defRPr/>
            </a:pPr>
            <a:endParaRPr lang="en-US" sz="1200" dirty="0" smtClean="0"/>
          </a:p>
          <a:p>
            <a:pPr eaLnBrk="1" hangingPunct="1">
              <a:buFont typeface="Arial" charset="0"/>
              <a:buNone/>
              <a:defRPr/>
            </a:pPr>
            <a:r>
              <a:rPr lang="en-US" sz="1200" b="1" dirty="0" smtClean="0"/>
              <a:t>United Nations Agencies (2):</a:t>
            </a:r>
          </a:p>
          <a:p>
            <a:pPr lvl="1" eaLnBrk="1" hangingPunct="1">
              <a:defRPr/>
            </a:pPr>
            <a:r>
              <a:rPr lang="en-US" sz="1200" dirty="0" smtClean="0"/>
              <a:t>UN World Food Program (WFP)</a:t>
            </a:r>
          </a:p>
          <a:p>
            <a:pPr lvl="1" eaLnBrk="1" hangingPunct="1">
              <a:defRPr/>
            </a:pPr>
            <a:r>
              <a:rPr lang="en-US" sz="1200" dirty="0" smtClean="0"/>
              <a:t>UN Human Settlements Programme (UN-HABITAT)</a:t>
            </a:r>
          </a:p>
          <a:p>
            <a:pPr eaLnBrk="1" hangingPunct="1">
              <a:buFont typeface="Arial" charset="0"/>
              <a:buNone/>
              <a:defRPr/>
            </a:pPr>
            <a:endParaRPr lang="en-US" sz="1200" dirty="0" smtClean="0"/>
          </a:p>
          <a:p>
            <a:pPr eaLnBrk="1" hangingPunct="1">
              <a:buFont typeface="Arial" charset="0"/>
              <a:buNone/>
              <a:defRPr/>
            </a:pPr>
            <a:r>
              <a:rPr lang="en-US" sz="1200" dirty="0" smtClean="0"/>
              <a:t>Regio</a:t>
            </a:r>
            <a:r>
              <a:rPr lang="en-US" sz="1200" b="1" dirty="0" smtClean="0"/>
              <a:t>nal Agencies (4):</a:t>
            </a:r>
          </a:p>
          <a:p>
            <a:pPr lvl="1" eaLnBrk="1" hangingPunct="1">
              <a:defRPr/>
            </a:pPr>
            <a:r>
              <a:rPr lang="en-US" sz="1200" dirty="0" smtClean="0"/>
              <a:t>LAC: Banco de Desarrollo de America Latina (CAF) </a:t>
            </a:r>
          </a:p>
          <a:p>
            <a:pPr lvl="1" eaLnBrk="1" hangingPunct="1">
              <a:defRPr/>
            </a:pPr>
            <a:r>
              <a:rPr lang="en-US" sz="1200" dirty="0" smtClean="0"/>
              <a:t>Pacific: The Secretariat of the Pacific Regional Environment Programme (SPREP)</a:t>
            </a:r>
          </a:p>
          <a:p>
            <a:pPr lvl="1" eaLnBrk="1" hangingPunct="1">
              <a:defRPr/>
            </a:pPr>
            <a:r>
              <a:rPr lang="en-US" sz="1200" dirty="0" smtClean="0"/>
              <a:t>North Africa: Observatoire du Sahara et du Sahel (OSS) </a:t>
            </a:r>
          </a:p>
          <a:p>
            <a:pPr lvl="1" eaLnBrk="1" hangingPunct="1">
              <a:defRPr/>
            </a:pPr>
            <a:r>
              <a:rPr lang="en-US" sz="1200" dirty="0" smtClean="0"/>
              <a:t>West Africa: Banque Ouest Africaine de Dévelopment (BOAD)</a:t>
            </a:r>
          </a:p>
          <a:p>
            <a:pPr eaLnBrk="1" hangingPunct="1">
              <a:buFont typeface="Arial" charset="0"/>
              <a:buNone/>
              <a:defRPr/>
            </a:pPr>
            <a:endParaRPr lang="en-US" sz="1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066800"/>
          </a:xfrm>
        </p:spPr>
        <p:txBody>
          <a:bodyPr>
            <a:normAutofit fontScale="90000"/>
          </a:bodyPr>
          <a:lstStyle/>
          <a:p>
            <a:pPr eaLnBrk="1" hangingPunct="1"/>
            <a:r>
              <a:rPr lang="en-US" sz="3600" dirty="0" smtClean="0"/>
              <a:t>Eleven applicants have received Council approval </a:t>
            </a:r>
            <a:br>
              <a:rPr lang="en-US" sz="3600" dirty="0" smtClean="0"/>
            </a:br>
            <a:r>
              <a:rPr lang="en-US" sz="3600" dirty="0" smtClean="0"/>
              <a:t>in June 2012 to move on to Stage II</a:t>
            </a:r>
          </a:p>
        </p:txBody>
      </p:sp>
      <p:sp>
        <p:nvSpPr>
          <p:cNvPr id="3" name="Content Placeholder 2"/>
          <p:cNvSpPr>
            <a:spLocks noGrp="1"/>
          </p:cNvSpPr>
          <p:nvPr>
            <p:ph idx="1"/>
          </p:nvPr>
        </p:nvSpPr>
        <p:spPr>
          <a:xfrm>
            <a:off x="304800" y="990600"/>
            <a:ext cx="8686800" cy="5257800"/>
          </a:xfrm>
        </p:spPr>
        <p:txBody>
          <a:bodyPr/>
          <a:lstStyle/>
          <a:p>
            <a:pPr eaLnBrk="1" hangingPunct="1">
              <a:buFont typeface="Arial" charset="0"/>
              <a:buNone/>
              <a:defRPr/>
            </a:pPr>
            <a:r>
              <a:rPr lang="en-US" sz="1800" b="1" dirty="0" smtClean="0"/>
              <a:t>National Agencies (5):</a:t>
            </a:r>
          </a:p>
          <a:p>
            <a:pPr lvl="1" eaLnBrk="1" hangingPunct="1">
              <a:defRPr/>
            </a:pPr>
            <a:r>
              <a:rPr lang="en-US" sz="1800" b="1" dirty="0" smtClean="0">
                <a:solidFill>
                  <a:schemeClr val="accent1"/>
                </a:solidFill>
              </a:rPr>
              <a:t>Russian Federation: </a:t>
            </a:r>
            <a:r>
              <a:rPr lang="en-US" sz="1800" dirty="0" smtClean="0"/>
              <a:t>VTB Bank</a:t>
            </a:r>
          </a:p>
          <a:p>
            <a:pPr lvl="1" eaLnBrk="1" hangingPunct="1">
              <a:defRPr/>
            </a:pPr>
            <a:r>
              <a:rPr lang="en-US" sz="1800" b="1" dirty="0" smtClean="0">
                <a:solidFill>
                  <a:schemeClr val="accent1"/>
                </a:solidFill>
              </a:rPr>
              <a:t>Peru: </a:t>
            </a:r>
            <a:r>
              <a:rPr lang="en-US" sz="1800" dirty="0" smtClean="0"/>
              <a:t>Fondo Nacional del Ambiente (FONAM)</a:t>
            </a:r>
          </a:p>
          <a:p>
            <a:pPr lvl="1" eaLnBrk="1" hangingPunct="1">
              <a:defRPr/>
            </a:pPr>
            <a:r>
              <a:rPr lang="en-US" sz="1800" b="1" dirty="0" smtClean="0">
                <a:solidFill>
                  <a:schemeClr val="accent1"/>
                </a:solidFill>
              </a:rPr>
              <a:t>Brazil : </a:t>
            </a:r>
            <a:r>
              <a:rPr lang="en-US" sz="1800" dirty="0" smtClean="0"/>
              <a:t>Fundo Brasileiro para a Biodiversidade (FUNBIO) </a:t>
            </a:r>
          </a:p>
          <a:p>
            <a:pPr lvl="1" eaLnBrk="1" hangingPunct="1">
              <a:defRPr/>
            </a:pPr>
            <a:r>
              <a:rPr lang="en-US" sz="1800" b="1" dirty="0" smtClean="0">
                <a:solidFill>
                  <a:schemeClr val="accent1"/>
                </a:solidFill>
              </a:rPr>
              <a:t>China: </a:t>
            </a:r>
            <a:r>
              <a:rPr lang="en-US" sz="1800" dirty="0" smtClean="0"/>
              <a:t>Ministry of Environment, Foreign Economic Cooperation Office (MEP FECO)</a:t>
            </a:r>
          </a:p>
          <a:p>
            <a:pPr lvl="1" eaLnBrk="1" hangingPunct="1">
              <a:defRPr/>
            </a:pPr>
            <a:r>
              <a:rPr lang="en-US" sz="1800" b="1" dirty="0" smtClean="0">
                <a:solidFill>
                  <a:schemeClr val="accent1"/>
                </a:solidFill>
              </a:rPr>
              <a:t>South Africa:  </a:t>
            </a:r>
            <a:r>
              <a:rPr lang="en-US" sz="1800" dirty="0" smtClean="0"/>
              <a:t>The Development Bank of Southern Africa (DBSA)</a:t>
            </a:r>
          </a:p>
          <a:p>
            <a:pPr marL="342900" lvl="1" indent="-342900" eaLnBrk="1" hangingPunct="1">
              <a:spcBef>
                <a:spcPts val="1200"/>
              </a:spcBef>
              <a:buFont typeface="Arial" charset="0"/>
              <a:buNone/>
              <a:defRPr/>
            </a:pPr>
            <a:r>
              <a:rPr lang="en-US" sz="1800" b="1" dirty="0" smtClean="0"/>
              <a:t>International Civil Society Organizations (4):</a:t>
            </a:r>
          </a:p>
          <a:p>
            <a:pPr lvl="1" eaLnBrk="1" hangingPunct="1">
              <a:defRPr/>
            </a:pPr>
            <a:r>
              <a:rPr lang="en-US" sz="1800" dirty="0" smtClean="0"/>
              <a:t>International Union for Conservation of Nature (IUCN)</a:t>
            </a:r>
          </a:p>
          <a:p>
            <a:pPr lvl="1" eaLnBrk="1" hangingPunct="1">
              <a:defRPr/>
            </a:pPr>
            <a:r>
              <a:rPr lang="en-US" sz="1800" dirty="0" smtClean="0"/>
              <a:t>World Wide Fund (WWF)</a:t>
            </a:r>
          </a:p>
          <a:p>
            <a:pPr lvl="1" eaLnBrk="1" hangingPunct="1">
              <a:defRPr/>
            </a:pPr>
            <a:r>
              <a:rPr lang="en-US" sz="1800" dirty="0" smtClean="0"/>
              <a:t>Conservation International (CI)</a:t>
            </a:r>
          </a:p>
          <a:p>
            <a:pPr lvl="1" eaLnBrk="1" hangingPunct="1">
              <a:defRPr/>
            </a:pPr>
            <a:r>
              <a:rPr lang="en-US" sz="1800" dirty="0" smtClean="0"/>
              <a:t>International Federation of Red Cross (IFRC)</a:t>
            </a:r>
          </a:p>
          <a:p>
            <a:pPr eaLnBrk="1" hangingPunct="1">
              <a:spcBef>
                <a:spcPts val="1200"/>
              </a:spcBef>
              <a:buFont typeface="Arial" charset="0"/>
              <a:buNone/>
              <a:defRPr/>
            </a:pPr>
            <a:r>
              <a:rPr lang="en-US" sz="1800" b="1" dirty="0" smtClean="0"/>
              <a:t>Regional Agencies (2):</a:t>
            </a:r>
          </a:p>
          <a:p>
            <a:pPr lvl="1" eaLnBrk="1" hangingPunct="1">
              <a:defRPr/>
            </a:pPr>
            <a:r>
              <a:rPr lang="en-US" sz="1800" b="1" dirty="0" smtClean="0">
                <a:solidFill>
                  <a:schemeClr val="accent1"/>
                </a:solidFill>
              </a:rPr>
              <a:t>LAC: </a:t>
            </a:r>
            <a:r>
              <a:rPr lang="en-US" sz="1800" dirty="0" smtClean="0"/>
              <a:t>Banco de Desarrollo de America Latina (CAF) </a:t>
            </a:r>
          </a:p>
          <a:p>
            <a:pPr lvl="1" eaLnBrk="1" hangingPunct="1">
              <a:defRPr/>
            </a:pPr>
            <a:r>
              <a:rPr lang="en-US" sz="1800" b="1" dirty="0" smtClean="0">
                <a:solidFill>
                  <a:schemeClr val="accent1"/>
                </a:solidFill>
              </a:rPr>
              <a:t>West Africa: </a:t>
            </a:r>
            <a:r>
              <a:rPr lang="en-US" sz="1800" dirty="0" smtClean="0"/>
              <a:t>Banque Ouest Africaine de Dévelopment (BOAD)</a:t>
            </a:r>
          </a:p>
          <a:p>
            <a:pPr eaLnBrk="1" hangingPunct="1">
              <a:buFont typeface="Arial" charset="0"/>
              <a:buNone/>
              <a:defRPr/>
            </a:pP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pPr eaLnBrk="1" hangingPunct="1"/>
            <a:r>
              <a:rPr lang="en-US" dirty="0" smtClean="0"/>
              <a:t>Current Status</a:t>
            </a:r>
          </a:p>
        </p:txBody>
      </p:sp>
      <p:sp>
        <p:nvSpPr>
          <p:cNvPr id="12291" name="Content Placeholder 2"/>
          <p:cNvSpPr>
            <a:spLocks noGrp="1"/>
          </p:cNvSpPr>
          <p:nvPr>
            <p:ph idx="1"/>
          </p:nvPr>
        </p:nvSpPr>
        <p:spPr>
          <a:xfrm>
            <a:off x="457200" y="1066800"/>
            <a:ext cx="8229600" cy="4525963"/>
          </a:xfrm>
        </p:spPr>
        <p:txBody>
          <a:bodyPr/>
          <a:lstStyle/>
          <a:p>
            <a:r>
              <a:rPr lang="en-US" sz="2800" dirty="0" smtClean="0"/>
              <a:t>At the June 2012 Council meeting, 11 agencies were cleared by the for review by an independent accreditation panel.</a:t>
            </a:r>
          </a:p>
          <a:p>
            <a:pPr eaLnBrk="1" hangingPunct="1"/>
            <a:r>
              <a:rPr lang="en-US" sz="2800" dirty="0" smtClean="0"/>
              <a:t>The Council then decided that it will consider the possibility of inviting a second round of Stage I applications at its November 2012 meeting. </a:t>
            </a:r>
          </a:p>
          <a:p>
            <a:pPr eaLnBrk="1" hangingPunct="1"/>
            <a:r>
              <a:rPr lang="en-US" sz="2800" dirty="0" smtClean="0"/>
              <a:t>For updates, relevant documents and more detailed information on the accreditation process, please visit </a:t>
            </a:r>
            <a:endParaRPr lang="en-US" sz="2800" b="1" dirty="0" smtClean="0"/>
          </a:p>
          <a:p>
            <a:pPr eaLnBrk="1" hangingPunct="1">
              <a:buFont typeface="Arial" charset="0"/>
              <a:buNone/>
            </a:pPr>
            <a:r>
              <a:rPr lang="en-US" sz="2800" b="1" dirty="0" smtClean="0"/>
              <a:t>	http://www.thegef.org/gef/agencies_accreditation</a:t>
            </a:r>
            <a:r>
              <a:rPr lang="en-US" sz="2800" dirty="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4294967295"/>
          </p:nvPr>
        </p:nvSpPr>
        <p:spPr>
          <a:xfrm>
            <a:off x="0" y="4800600"/>
            <a:ext cx="6400800" cy="1066800"/>
          </a:xfrm>
        </p:spPr>
        <p:txBody>
          <a:bodyPr>
            <a:noAutofit/>
          </a:bodyPr>
          <a:lstStyle/>
          <a:p>
            <a:endParaRPr lang="en-US" sz="1800" b="1" dirty="0" smtClean="0"/>
          </a:p>
          <a:p>
            <a:endParaRPr lang="en-US" sz="1800" b="1" dirty="0" smtClean="0"/>
          </a:p>
        </p:txBody>
      </p:sp>
      <p:sp>
        <p:nvSpPr>
          <p:cNvPr id="10" name="Title 6"/>
          <p:cNvSpPr txBox="1">
            <a:spLocks/>
          </p:cNvSpPr>
          <p:nvPr/>
        </p:nvSpPr>
        <p:spPr bwMode="auto">
          <a:xfrm>
            <a:off x="0" y="0"/>
            <a:ext cx="9144000" cy="1417638"/>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4400" b="1" dirty="0" smtClean="0">
                <a:solidFill>
                  <a:schemeClr val="bg1"/>
                </a:solidFill>
                <a:latin typeface="+mj-lt"/>
                <a:ea typeface="+mj-ea"/>
                <a:cs typeface="+mj-cs"/>
              </a:rPr>
              <a:t>Public Private Partnerships in GEF-5</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Content Placeholder 2"/>
          <p:cNvSpPr txBox="1">
            <a:spLocks/>
          </p:cNvSpPr>
          <p:nvPr/>
        </p:nvSpPr>
        <p:spPr>
          <a:xfrm>
            <a:off x="381000" y="1828800"/>
            <a:ext cx="8229600" cy="41148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replenishment created a private sector set-aside of USD 80 million.</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Private sector engagement is not an end; it is a means to generate additional global environmental benefits.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305800" cy="1020762"/>
          </a:xfrm>
        </p:spPr>
        <p:txBody>
          <a:bodyPr>
            <a:noAutofit/>
          </a:bodyPr>
          <a:lstStyle/>
          <a:p>
            <a:r>
              <a:rPr lang="en-US" sz="3600" dirty="0" smtClean="0"/>
              <a:t>Approved Private Sector Strategy for GEF-5</a:t>
            </a:r>
            <a:br>
              <a:rPr lang="en-US" sz="3600" dirty="0" smtClean="0"/>
            </a:br>
            <a:r>
              <a:rPr lang="en-US" sz="3600" dirty="0" smtClean="0"/>
              <a:t>Three Modalities</a:t>
            </a:r>
            <a:endParaRPr lang="en-US" sz="3600" dirty="0"/>
          </a:p>
        </p:txBody>
      </p:sp>
      <p:sp>
        <p:nvSpPr>
          <p:cNvPr id="20483" name="Rectangle 3"/>
          <p:cNvSpPr>
            <a:spLocks noGrp="1" noChangeArrowheads="1"/>
          </p:cNvSpPr>
          <p:nvPr>
            <p:ph idx="1"/>
          </p:nvPr>
        </p:nvSpPr>
        <p:spPr>
          <a:xfrm>
            <a:off x="533400" y="1676400"/>
            <a:ext cx="6781800" cy="3352800"/>
          </a:xfrm>
        </p:spPr>
        <p:txBody>
          <a:bodyPr>
            <a:normAutofit/>
          </a:bodyPr>
          <a:lstStyle/>
          <a:p>
            <a:pPr marL="457200" indent="-457200">
              <a:buFont typeface="+mj-lt"/>
              <a:buAutoNum type="arabicPeriod"/>
            </a:pPr>
            <a:r>
              <a:rPr lang="en-US" sz="2000" dirty="0" smtClean="0"/>
              <a:t>Establish Public Private Partnership Programs with multilateral </a:t>
            </a:r>
            <a:r>
              <a:rPr lang="en-US" sz="2000" dirty="0"/>
              <a:t>development </a:t>
            </a:r>
            <a:r>
              <a:rPr lang="en-US" sz="2000" dirty="0" smtClean="0"/>
              <a:t>banks (MDBs) to support investments using non-grant instruments</a:t>
            </a:r>
          </a:p>
          <a:p>
            <a:pPr marL="457200" indent="-457200">
              <a:buFont typeface="+mj-lt"/>
              <a:buAutoNum type="arabicPeriod"/>
            </a:pPr>
            <a:r>
              <a:rPr lang="en-US" sz="2000" dirty="0" smtClean="0"/>
              <a:t>Encourage countries to use STAR allocation grants for projects with private sector investments using non-grant instruments</a:t>
            </a:r>
          </a:p>
          <a:p>
            <a:pPr marL="457200" indent="-457200">
              <a:buFont typeface="+mj-lt"/>
              <a:buAutoNum type="arabicPeriod"/>
            </a:pPr>
            <a:r>
              <a:rPr lang="en-US" sz="2000" dirty="0" smtClean="0"/>
              <a:t>Support SME competitions to facilitate technology transfer and entrepreneurship</a:t>
            </a:r>
          </a:p>
          <a:p>
            <a:pPr marL="457200" indent="-457200">
              <a:buFont typeface="+mj-lt"/>
              <a:buAutoNum type="arabicPeriod"/>
            </a:pPr>
            <a:endParaRPr lang="en-US" sz="2000" b="1" dirty="0" smtClean="0">
              <a:latin typeface="Times New Roman" pitchFamily="18" charset="0"/>
            </a:endParaRPr>
          </a:p>
        </p:txBody>
      </p:sp>
      <p:pic>
        <p:nvPicPr>
          <p:cNvPr id="18435" name="Picture 3"/>
          <p:cNvPicPr>
            <a:picLocks noChangeAspect="1" noChangeArrowheads="1"/>
          </p:cNvPicPr>
          <p:nvPr/>
        </p:nvPicPr>
        <p:blipFill>
          <a:blip r:embed="rId3" cstate="print"/>
          <a:srcRect/>
          <a:stretch>
            <a:fillRect/>
          </a:stretch>
        </p:blipFill>
        <p:spPr bwMode="auto">
          <a:xfrm>
            <a:off x="7467600" y="2438400"/>
            <a:ext cx="1428750" cy="1714500"/>
          </a:xfrm>
          <a:prstGeom prst="rect">
            <a:avLst/>
          </a:prstGeom>
          <a:noFill/>
          <a:ln w="9525">
            <a:noFill/>
            <a:miter lim="800000"/>
            <a:headEnd/>
            <a:tailEnd/>
          </a:ln>
        </p:spPr>
      </p:pic>
      <p:pic>
        <p:nvPicPr>
          <p:cNvPr id="13" name="Picture 8" descr="P5220645"/>
          <p:cNvPicPr>
            <a:picLocks noChangeAspect="1" noChangeArrowheads="1"/>
          </p:cNvPicPr>
          <p:nvPr/>
        </p:nvPicPr>
        <p:blipFill>
          <a:blip r:embed="rId4" cstate="print"/>
          <a:srcRect/>
          <a:stretch>
            <a:fillRect/>
          </a:stretch>
        </p:blipFill>
        <p:spPr bwMode="auto">
          <a:xfrm>
            <a:off x="7467600" y="4114800"/>
            <a:ext cx="1485136" cy="1981200"/>
          </a:xfrm>
          <a:prstGeom prst="rect">
            <a:avLst/>
          </a:prstGeom>
          <a:noFill/>
          <a:ln w="25400">
            <a:noFill/>
            <a:miter lim="800000"/>
            <a:headEnd/>
            <a:tailEnd/>
          </a:ln>
        </p:spPr>
      </p:pic>
      <p:pic>
        <p:nvPicPr>
          <p:cNvPr id="14" name="Picture 5" descr="Fire 3"/>
          <p:cNvPicPr>
            <a:picLocks noChangeAspect="1" noChangeArrowheads="1"/>
          </p:cNvPicPr>
          <p:nvPr/>
        </p:nvPicPr>
        <p:blipFill>
          <a:blip r:embed="rId5" cstate="print"/>
          <a:srcRect/>
          <a:stretch>
            <a:fillRect/>
          </a:stretch>
        </p:blipFill>
        <p:spPr bwMode="auto">
          <a:xfrm>
            <a:off x="7467600" y="1084963"/>
            <a:ext cx="1447800" cy="1353437"/>
          </a:xfrm>
          <a:prstGeom prst="rect">
            <a:avLst/>
          </a:prstGeom>
          <a:noFill/>
        </p:spPr>
      </p:pic>
      <p:sp>
        <p:nvSpPr>
          <p:cNvPr id="8" name="TextBox 7"/>
          <p:cNvSpPr txBox="1"/>
          <p:nvPr/>
        </p:nvSpPr>
        <p:spPr>
          <a:xfrm>
            <a:off x="1371600" y="4724400"/>
            <a:ext cx="5257800" cy="646331"/>
          </a:xfrm>
          <a:prstGeom prst="rect">
            <a:avLst/>
          </a:prstGeom>
          <a:noFill/>
          <a:ln>
            <a:solidFill>
              <a:schemeClr val="accent1"/>
            </a:solidFill>
          </a:ln>
        </p:spPr>
        <p:txBody>
          <a:bodyPr wrap="square" rtlCol="0">
            <a:spAutoFit/>
          </a:bodyPr>
          <a:lstStyle/>
          <a:p>
            <a:r>
              <a:rPr lang="en-US" dirty="0" smtClean="0"/>
              <a:t>GEF/C.41/09.Rev.01, </a:t>
            </a:r>
            <a:r>
              <a:rPr lang="en-US" i="1" dirty="0" smtClean="0"/>
              <a:t>Revised Strategy for Enhancing Engagement with the Private Sector</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is a Non-Grant Instrument?</a:t>
            </a:r>
            <a:endParaRPr lang="en-US" dirty="0"/>
          </a:p>
        </p:txBody>
      </p:sp>
      <p:sp>
        <p:nvSpPr>
          <p:cNvPr id="3" name="Content Placeholder 2"/>
          <p:cNvSpPr>
            <a:spLocks noGrp="1"/>
          </p:cNvSpPr>
          <p:nvPr>
            <p:ph idx="1"/>
          </p:nvPr>
        </p:nvSpPr>
        <p:spPr>
          <a:xfrm>
            <a:off x="457200" y="1066800"/>
            <a:ext cx="8229600" cy="4724400"/>
          </a:xfrm>
        </p:spPr>
        <p:txBody>
          <a:bodyPr>
            <a:normAutofit fontScale="77500" lnSpcReduction="20000"/>
          </a:bodyPr>
          <a:lstStyle/>
          <a:p>
            <a:pPr lvl="0"/>
            <a:r>
              <a:rPr lang="en-US" dirty="0" smtClean="0"/>
              <a:t>Under the GEF instrument, a form of concessional finance that has the potential to earn a return (or reflow).</a:t>
            </a:r>
          </a:p>
          <a:p>
            <a:pPr lvl="0"/>
            <a:r>
              <a:rPr lang="en-US" dirty="0" smtClean="0"/>
              <a:t>Reflows are available to expand the pool of GEF resources available for future investments.</a:t>
            </a:r>
          </a:p>
          <a:p>
            <a:pPr lvl="0"/>
            <a:r>
              <a:rPr lang="en-US" dirty="0" smtClean="0"/>
              <a:t> Examples:</a:t>
            </a:r>
          </a:p>
          <a:p>
            <a:pPr lvl="1"/>
            <a:r>
              <a:rPr lang="en-US" dirty="0" smtClean="0"/>
              <a:t>Contingent Grant</a:t>
            </a:r>
          </a:p>
          <a:p>
            <a:pPr lvl="1"/>
            <a:r>
              <a:rPr lang="en-US" dirty="0" smtClean="0"/>
              <a:t>Credit Guarantee or Risk Guarantee Fund</a:t>
            </a:r>
          </a:p>
          <a:p>
            <a:pPr lvl="1"/>
            <a:r>
              <a:rPr lang="en-US" dirty="0" smtClean="0"/>
              <a:t>Equity Fund Investments</a:t>
            </a:r>
          </a:p>
          <a:p>
            <a:pPr lvl="1"/>
            <a:r>
              <a:rPr lang="en-US" dirty="0" smtClean="0"/>
              <a:t>Concessional Loans</a:t>
            </a:r>
          </a:p>
          <a:p>
            <a:pPr lvl="1"/>
            <a:r>
              <a:rPr lang="en-US" dirty="0" smtClean="0"/>
              <a:t>Performance Risk Guarantee</a:t>
            </a:r>
          </a:p>
          <a:p>
            <a:pPr lvl="1"/>
            <a:r>
              <a:rPr lang="en-US" dirty="0" smtClean="0"/>
              <a:t>Revolving Fund</a:t>
            </a:r>
          </a:p>
          <a:p>
            <a:pPr lvl="1"/>
            <a:r>
              <a:rPr lang="en-US" dirty="0" smtClean="0"/>
              <a:t>Risk Sharing Fund for Loan Provision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Current Status</a:t>
            </a:r>
            <a:endParaRPr lang="en-US" dirty="0"/>
          </a:p>
        </p:txBody>
      </p:sp>
      <p:sp>
        <p:nvSpPr>
          <p:cNvPr id="3" name="Content Placeholder 2"/>
          <p:cNvSpPr>
            <a:spLocks noGrp="1"/>
          </p:cNvSpPr>
          <p:nvPr>
            <p:ph idx="1"/>
          </p:nvPr>
        </p:nvSpPr>
        <p:spPr>
          <a:xfrm>
            <a:off x="304800" y="762000"/>
            <a:ext cx="8458200" cy="5486400"/>
          </a:xfrm>
        </p:spPr>
        <p:txBody>
          <a:bodyPr>
            <a:noAutofit/>
          </a:bodyPr>
          <a:lstStyle/>
          <a:p>
            <a:r>
              <a:rPr lang="en-US" sz="2400" dirty="0" smtClean="0"/>
              <a:t>GEFSEC has finalized the operational modalities in coordination with the MDBs (</a:t>
            </a:r>
            <a:r>
              <a:rPr lang="en-US" sz="2400" i="1" dirty="0" smtClean="0"/>
              <a:t>C.42.Inf.08</a:t>
            </a:r>
            <a:r>
              <a:rPr lang="en-US" sz="2400" dirty="0" smtClean="0"/>
              <a:t>)</a:t>
            </a:r>
          </a:p>
          <a:p>
            <a:r>
              <a:rPr lang="en-US" sz="2400" dirty="0" smtClean="0"/>
              <a:t>The GEF June Work Program included two new PPPs</a:t>
            </a:r>
          </a:p>
          <a:p>
            <a:pPr lvl="1"/>
            <a:r>
              <a:rPr lang="en-US" sz="2000" dirty="0" smtClean="0"/>
              <a:t>$20 Million with AfDB for renewable energy loans</a:t>
            </a:r>
          </a:p>
          <a:p>
            <a:pPr lvl="1"/>
            <a:r>
              <a:rPr lang="en-US" sz="2000" dirty="0" smtClean="0"/>
              <a:t>$15 Million with IDB for equity investments in clean energy and bio-diversity</a:t>
            </a:r>
          </a:p>
          <a:p>
            <a:r>
              <a:rPr lang="en-US" sz="2400" dirty="0" smtClean="0"/>
              <a:t>MDBs can submit additional proposals for Public Private Partnership Programs as candidates for inclusion in future work programs.</a:t>
            </a:r>
          </a:p>
          <a:p>
            <a:r>
              <a:rPr lang="en-US" sz="2400" dirty="0" smtClean="0"/>
              <a:t>Agencies and countries can propose the use of non-grant instruments in new PIFs at anytime</a:t>
            </a:r>
          </a:p>
          <a:p>
            <a:r>
              <a:rPr lang="en-US" sz="2400" dirty="0" smtClean="0"/>
              <a:t>GEF is coordinating with UNIDO to identify countries that wish to pursue SME competitions as medium-sized projects.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524000"/>
          </a:xfrm>
          <a:solidFill>
            <a:schemeClr val="accent1"/>
          </a:solidFill>
        </p:spPr>
        <p:txBody>
          <a:bodyPr/>
          <a:lstStyle/>
          <a:p>
            <a:r>
              <a:rPr lang="en-US" dirty="0" smtClean="0">
                <a:solidFill>
                  <a:schemeClr val="bg1"/>
                </a:solidFill>
              </a:rPr>
              <a:t>GEF Website</a:t>
            </a:r>
            <a:endParaRPr lang="en-US" dirty="0">
              <a:solidFill>
                <a:schemeClr val="bg1"/>
              </a:solidFill>
            </a:endParaRPr>
          </a:p>
        </p:txBody>
      </p:sp>
      <p:sp>
        <p:nvSpPr>
          <p:cNvPr id="5" name="Content Placeholder 4"/>
          <p:cNvSpPr>
            <a:spLocks noGrp="1"/>
          </p:cNvSpPr>
          <p:nvPr>
            <p:ph idx="1"/>
          </p:nvPr>
        </p:nvSpPr>
        <p:spPr>
          <a:xfrm>
            <a:off x="457200" y="1600201"/>
            <a:ext cx="8229600" cy="4114800"/>
          </a:xfrm>
        </p:spPr>
        <p:txBody>
          <a:bodyPr>
            <a:normAutofit fontScale="85000" lnSpcReduction="20000"/>
          </a:bodyPr>
          <a:lstStyle/>
          <a:p>
            <a:pPr>
              <a:buNone/>
            </a:pPr>
            <a:r>
              <a:rPr lang="en-US" b="1" dirty="0" smtClean="0"/>
              <a:t>Takeaways:</a:t>
            </a:r>
          </a:p>
          <a:p>
            <a:pPr lvl="1"/>
            <a:r>
              <a:rPr lang="en-US" dirty="0" smtClean="0"/>
              <a:t>Council Member and Focal Point List</a:t>
            </a:r>
          </a:p>
          <a:p>
            <a:pPr lvl="1"/>
            <a:r>
              <a:rPr lang="en-US" dirty="0" smtClean="0"/>
              <a:t>Country Profiles</a:t>
            </a:r>
          </a:p>
          <a:p>
            <a:pPr lvl="1"/>
            <a:r>
              <a:rPr lang="en-US" dirty="0" smtClean="0"/>
              <a:t>Country Fact Sheets</a:t>
            </a:r>
          </a:p>
          <a:p>
            <a:pPr lvl="1"/>
            <a:r>
              <a:rPr lang="en-US" dirty="0" smtClean="0"/>
              <a:t>Country Support </a:t>
            </a:r>
            <a:r>
              <a:rPr lang="en-US" dirty="0" err="1" smtClean="0"/>
              <a:t>Programme</a:t>
            </a:r>
            <a:endParaRPr lang="en-US" dirty="0" smtClean="0"/>
          </a:p>
          <a:p>
            <a:pPr lvl="1"/>
            <a:r>
              <a:rPr lang="en-US" dirty="0" smtClean="0"/>
              <a:t>Documents and Publications:</a:t>
            </a:r>
          </a:p>
          <a:p>
            <a:pPr lvl="2"/>
            <a:r>
              <a:rPr lang="en-US" dirty="0" smtClean="0"/>
              <a:t>Council Documents</a:t>
            </a:r>
          </a:p>
          <a:p>
            <a:pPr lvl="2"/>
            <a:r>
              <a:rPr lang="en-US" dirty="0" smtClean="0"/>
              <a:t>Work Programs</a:t>
            </a:r>
          </a:p>
          <a:p>
            <a:pPr lvl="2"/>
            <a:r>
              <a:rPr lang="en-US" dirty="0" smtClean="0"/>
              <a:t>Program Management Bulletin</a:t>
            </a:r>
          </a:p>
          <a:p>
            <a:pPr lvl="2"/>
            <a:r>
              <a:rPr lang="en-US" dirty="0" smtClean="0"/>
              <a:t>Publications/Videos</a:t>
            </a:r>
          </a:p>
          <a:p>
            <a:pPr lvl="1"/>
            <a:r>
              <a:rPr lang="en-US" dirty="0" smtClean="0"/>
              <a:t>Templates – PIF, Enabling Activities</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b="1" dirty="0" smtClean="0"/>
              <a:t>Takeaways</a:t>
            </a:r>
            <a:r>
              <a:rPr lang="en-US" dirty="0" smtClean="0"/>
              <a:t>:</a:t>
            </a:r>
          </a:p>
          <a:p>
            <a:pPr lvl="1"/>
            <a:r>
              <a:rPr lang="en-US" dirty="0" smtClean="0"/>
              <a:t>Username and Password</a:t>
            </a:r>
          </a:p>
          <a:p>
            <a:pPr lvl="1"/>
            <a:r>
              <a:rPr lang="en-US" dirty="0" smtClean="0"/>
              <a:t>Pre-PIF Tracking Tool</a:t>
            </a:r>
          </a:p>
          <a:p>
            <a:pPr lvl="1"/>
            <a:r>
              <a:rPr lang="en-US" dirty="0" smtClean="0"/>
              <a:t>Project Information:</a:t>
            </a:r>
          </a:p>
          <a:p>
            <a:pPr lvl="2"/>
            <a:r>
              <a:rPr lang="en-US" dirty="0" smtClean="0"/>
              <a:t>Where to find PIFs, PFD, PIRs</a:t>
            </a:r>
          </a:p>
        </p:txBody>
      </p:sp>
      <p:sp>
        <p:nvSpPr>
          <p:cNvPr id="7" name="Title 6"/>
          <p:cNvSpPr>
            <a:spLocks noGrp="1"/>
          </p:cNvSpPr>
          <p:nvPr>
            <p:ph type="title"/>
          </p:nvPr>
        </p:nvSpPr>
        <p:spPr>
          <a:xfrm>
            <a:off x="0" y="0"/>
            <a:ext cx="9144000" cy="1417638"/>
          </a:xfrm>
          <a:solidFill>
            <a:schemeClr val="accent1"/>
          </a:solidFill>
        </p:spPr>
        <p:txBody>
          <a:bodyPr/>
          <a:lstStyle/>
          <a:p>
            <a:r>
              <a:rPr lang="en-US" sz="5400" dirty="0" smtClean="0">
                <a:solidFill>
                  <a:schemeClr val="bg1"/>
                </a:solidFill>
              </a:rPr>
              <a:t>PMIS</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Project Implementation Steps</a:t>
            </a:r>
            <a:endParaRPr lang="en-US" dirty="0">
              <a:solidFill>
                <a:schemeClr val="tx1"/>
              </a:solidFill>
            </a:endParaRPr>
          </a:p>
        </p:txBody>
      </p:sp>
      <p:sp>
        <p:nvSpPr>
          <p:cNvPr id="3" name="Content Placeholder 2"/>
          <p:cNvSpPr>
            <a:spLocks noGrp="1"/>
          </p:cNvSpPr>
          <p:nvPr>
            <p:ph idx="1"/>
          </p:nvPr>
        </p:nvSpPr>
        <p:spPr/>
        <p:txBody>
          <a:bodyPr/>
          <a:lstStyle/>
          <a:p>
            <a:r>
              <a:rPr lang="en-US" sz="2800" dirty="0" smtClean="0"/>
              <a:t>Agency approval of project according to own rules and procedures</a:t>
            </a:r>
          </a:p>
          <a:p>
            <a:r>
              <a:rPr lang="en-US" sz="2800" dirty="0" smtClean="0"/>
              <a:t>Implementation start, including inception phase</a:t>
            </a:r>
          </a:p>
          <a:p>
            <a:r>
              <a:rPr lang="en-US" sz="2800" dirty="0" smtClean="0"/>
              <a:t>Ongoing implementation, monitoring and evaluation as per GEF and Agency M&amp;E Policies</a:t>
            </a:r>
          </a:p>
          <a:p>
            <a:r>
              <a:rPr lang="en-US" sz="2800" dirty="0" smtClean="0"/>
              <a:t>Project completion, terminal evaluation, financial closure, including audits and other reports</a:t>
            </a:r>
          </a:p>
        </p:txBody>
      </p:sp>
    </p:spTree>
    <p:extLst>
      <p:ext uri="{BB962C8B-B14F-4D97-AF65-F5344CB8AC3E}">
        <p14:creationId xmlns:p14="http://schemas.microsoft.com/office/powerpoint/2010/main" val="414424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chemeClr val="tx1"/>
                </a:solidFill>
              </a:rPr>
              <a:t>Responsibilities of Agencies</a:t>
            </a:r>
            <a:endParaRPr lang="en-US" dirty="0">
              <a:solidFill>
                <a:schemeClr val="tx1"/>
              </a:solidFill>
            </a:endParaRPr>
          </a:p>
        </p:txBody>
      </p:sp>
      <p:sp>
        <p:nvSpPr>
          <p:cNvPr id="3" name="Content Placeholder 2"/>
          <p:cNvSpPr>
            <a:spLocks noGrp="1"/>
          </p:cNvSpPr>
          <p:nvPr>
            <p:ph idx="1"/>
          </p:nvPr>
        </p:nvSpPr>
        <p:spPr>
          <a:xfrm>
            <a:off x="457200" y="838200"/>
            <a:ext cx="8229600" cy="4876800"/>
          </a:xfrm>
        </p:spPr>
        <p:txBody>
          <a:bodyPr/>
          <a:lstStyle/>
          <a:p>
            <a:pPr marL="0" indent="0">
              <a:buNone/>
            </a:pPr>
            <a:r>
              <a:rPr lang="en-US" sz="2400" b="1" dirty="0" smtClean="0"/>
              <a:t>Project Implementation oversight functions are provided by GEF Agencies :</a:t>
            </a:r>
          </a:p>
          <a:p>
            <a:pPr lvl="1"/>
            <a:r>
              <a:rPr lang="en-US" sz="2000" dirty="0" smtClean="0"/>
              <a:t>Ensure quality of project preparation, meet GEF standards and policies</a:t>
            </a:r>
          </a:p>
          <a:p>
            <a:pPr lvl="1"/>
            <a:r>
              <a:rPr lang="en-US" sz="2000" dirty="0" smtClean="0"/>
              <a:t>Disburse funds to executing agency and supervise project implementation</a:t>
            </a:r>
          </a:p>
          <a:p>
            <a:pPr lvl="1"/>
            <a:r>
              <a:rPr lang="en-US" sz="2000" dirty="0" smtClean="0"/>
              <a:t>Be accountable to GEF Council for project delivery and impacts</a:t>
            </a:r>
          </a:p>
          <a:p>
            <a:pPr lvl="1"/>
            <a:r>
              <a:rPr lang="en-US" sz="2000" dirty="0" smtClean="0"/>
              <a:t>Keep national GEF Operational Focal Point informed, seek his/her endorsement</a:t>
            </a:r>
          </a:p>
          <a:p>
            <a:pPr lvl="1"/>
            <a:r>
              <a:rPr lang="en-US" sz="2000" dirty="0" smtClean="0"/>
              <a:t>Secure committed co-financing</a:t>
            </a:r>
          </a:p>
          <a:p>
            <a:pPr marL="0" indent="0">
              <a:spcBef>
                <a:spcPts val="1800"/>
              </a:spcBef>
              <a:buNone/>
            </a:pPr>
            <a:r>
              <a:rPr lang="en-US" sz="2400" b="1" dirty="0" smtClean="0"/>
              <a:t>Project execution is managed by the Executing Agency : </a:t>
            </a:r>
          </a:p>
          <a:p>
            <a:pPr lvl="1"/>
            <a:r>
              <a:rPr lang="en-US" sz="2000" dirty="0" smtClean="0"/>
              <a:t>Lead and deliver project outcomes</a:t>
            </a:r>
          </a:p>
          <a:p>
            <a:pPr lvl="1"/>
            <a:r>
              <a:rPr lang="en-US" sz="2000" dirty="0" smtClean="0"/>
              <a:t>Day to day management of project funds</a:t>
            </a:r>
          </a:p>
          <a:p>
            <a:pPr lvl="1"/>
            <a:r>
              <a:rPr lang="en-US" sz="2000" dirty="0" smtClean="0"/>
              <a:t>Report as required to Agency on project results and funds managed</a:t>
            </a:r>
          </a:p>
          <a:p>
            <a:pPr lvl="1"/>
            <a:endParaRPr lang="en-US" dirty="0"/>
          </a:p>
        </p:txBody>
      </p:sp>
    </p:spTree>
    <p:extLst>
      <p:ext uri="{BB962C8B-B14F-4D97-AF65-F5344CB8AC3E}">
        <p14:creationId xmlns:p14="http://schemas.microsoft.com/office/powerpoint/2010/main" val="293448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ontent Placeholder 5"/>
          <p:cNvSpPr>
            <a:spLocks noGrp="1"/>
          </p:cNvSpPr>
          <p:nvPr>
            <p:ph sz="quarter" idx="4"/>
          </p:nvPr>
        </p:nvSpPr>
        <p:spPr>
          <a:xfrm>
            <a:off x="762000" y="2057400"/>
            <a:ext cx="7696200" cy="3352800"/>
          </a:xfrm>
          <a:noFill/>
        </p:spPr>
        <p:txBody>
          <a:bodyPr>
            <a:normAutofit/>
          </a:bodyPr>
          <a:lstStyle/>
          <a:p>
            <a:pPr>
              <a:lnSpc>
                <a:spcPct val="150000"/>
              </a:lnSpc>
              <a:spcBef>
                <a:spcPts val="0"/>
              </a:spcBef>
              <a:buFont typeface="Wingdings" pitchFamily="2" charset="2"/>
              <a:buChar char="ü"/>
              <a:defRPr/>
            </a:pPr>
            <a:r>
              <a:rPr lang="en-US" dirty="0" smtClean="0">
                <a:latin typeface="Calibri" pitchFamily="34" charset="0"/>
              </a:rPr>
              <a:t>Biodiversity, Climate Change, and Land Degradation</a:t>
            </a:r>
          </a:p>
          <a:p>
            <a:pPr>
              <a:lnSpc>
                <a:spcPct val="150000"/>
              </a:lnSpc>
              <a:spcBef>
                <a:spcPts val="0"/>
              </a:spcBef>
              <a:buFont typeface="Wingdings" pitchFamily="2" charset="2"/>
              <a:buChar char="ü"/>
              <a:defRPr/>
            </a:pPr>
            <a:r>
              <a:rPr lang="en-US" dirty="0" smtClean="0">
                <a:latin typeface="Calibri" pitchFamily="34" charset="0"/>
              </a:rPr>
              <a:t>All countries have individual allocations</a:t>
            </a:r>
          </a:p>
          <a:p>
            <a:pPr marL="342900" lvl="1" indent="-342900">
              <a:lnSpc>
                <a:spcPct val="150000"/>
              </a:lnSpc>
              <a:spcBef>
                <a:spcPts val="0"/>
              </a:spcBef>
              <a:buFont typeface="Wingdings" pitchFamily="2" charset="2"/>
              <a:buChar char="ü"/>
              <a:defRPr/>
            </a:pPr>
            <a:r>
              <a:rPr lang="en-US" sz="2400" dirty="0" smtClean="0">
                <a:latin typeface="Calibri" pitchFamily="34" charset="0"/>
              </a:rPr>
              <a:t>Minimum allocations: $2 M in CC, $1.5 M in BD, </a:t>
            </a:r>
          </a:p>
          <a:p>
            <a:pPr marL="342900" lvl="1" indent="-342900">
              <a:lnSpc>
                <a:spcPct val="150000"/>
              </a:lnSpc>
              <a:spcBef>
                <a:spcPts val="0"/>
              </a:spcBef>
              <a:buNone/>
              <a:defRPr/>
            </a:pPr>
            <a:r>
              <a:rPr lang="en-US" sz="2400" dirty="0" smtClean="0">
                <a:latin typeface="Calibri" pitchFamily="34" charset="0"/>
              </a:rPr>
              <a:t>	and $0.5 M in LD</a:t>
            </a:r>
            <a:endParaRPr lang="en-US" dirty="0" smtClean="0">
              <a:latin typeface="Calibri" pitchFamily="34" charset="0"/>
            </a:endParaRPr>
          </a:p>
          <a:p>
            <a:pPr>
              <a:lnSpc>
                <a:spcPct val="150000"/>
              </a:lnSpc>
              <a:spcBef>
                <a:spcPts val="0"/>
              </a:spcBef>
              <a:buFont typeface="Wingdings" pitchFamily="2" charset="2"/>
              <a:buChar char="ü"/>
              <a:defRPr/>
            </a:pPr>
            <a:r>
              <a:rPr lang="en-US" dirty="0" smtClean="0">
                <a:latin typeface="Calibri" pitchFamily="34" charset="0"/>
              </a:rPr>
              <a:t>Flexibility for smaller overall allocations ($7 M)</a:t>
            </a:r>
            <a:endParaRPr lang="en-US" dirty="0" smtClean="0">
              <a:solidFill>
                <a:schemeClr val="tx1"/>
              </a:solidFill>
              <a:latin typeface="Calibri" pitchFamily="34" charset="0"/>
            </a:endParaRPr>
          </a:p>
          <a:p>
            <a:pPr>
              <a:buFont typeface="Wingdings" pitchFamily="2" charset="2"/>
              <a:buChar char="ü"/>
              <a:defRPr/>
            </a:pPr>
            <a:endParaRPr lang="en-US" dirty="0" smtClean="0">
              <a:solidFill>
                <a:schemeClr val="tx1"/>
              </a:solidFill>
              <a:latin typeface="Calibri" pitchFamily="34" charset="0"/>
            </a:endParaRPr>
          </a:p>
        </p:txBody>
      </p:sp>
      <p:sp>
        <p:nvSpPr>
          <p:cNvPr id="14" name="Content Placeholder 5"/>
          <p:cNvSpPr>
            <a:spLocks noGrp="1"/>
          </p:cNvSpPr>
          <p:nvPr>
            <p:ph sz="quarter" idx="4"/>
          </p:nvPr>
        </p:nvSpPr>
        <p:spPr>
          <a:xfrm>
            <a:off x="838200" y="4191000"/>
            <a:ext cx="7772400" cy="1676400"/>
          </a:xfrm>
          <a:noFill/>
        </p:spPr>
        <p:txBody>
          <a:bodyPr/>
          <a:lstStyle/>
          <a:p>
            <a:pPr>
              <a:defRPr/>
            </a:pPr>
            <a:endParaRPr lang="en-US" dirty="0" smtClean="0">
              <a:solidFill>
                <a:schemeClr val="tx1"/>
              </a:solidFill>
              <a:latin typeface="Calibri" pitchFamily="34" charset="0"/>
            </a:endParaRPr>
          </a:p>
          <a:p>
            <a:pPr>
              <a:defRPr/>
            </a:pPr>
            <a:endParaRPr lang="en-US" dirty="0" smtClean="0">
              <a:solidFill>
                <a:schemeClr val="tx1"/>
              </a:solidFill>
              <a:latin typeface="Calibri" pitchFamily="34" charset="0"/>
            </a:endParaRPr>
          </a:p>
        </p:txBody>
      </p:sp>
      <p:sp>
        <p:nvSpPr>
          <p:cNvPr id="6" name="Title 3"/>
          <p:cNvSpPr txBox="1">
            <a:spLocks/>
          </p:cNvSpPr>
          <p:nvPr/>
        </p:nvSpPr>
        <p:spPr bwMode="auto">
          <a:xfrm>
            <a:off x="0" y="0"/>
            <a:ext cx="9144000" cy="12954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System for Transparent Allocation of Resources (STAR)</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0"/>
            <a:ext cx="8229600" cy="838200"/>
          </a:xfrm>
        </p:spPr>
        <p:txBody>
          <a:bodyPr/>
          <a:lstStyle/>
          <a:p>
            <a:pPr>
              <a:defRPr/>
            </a:pPr>
            <a:r>
              <a:rPr lang="en-US" sz="4000" dirty="0" smtClean="0">
                <a:latin typeface="Calibri" pitchFamily="34" charset="0"/>
              </a:rPr>
              <a:t>Programs without Allocations</a:t>
            </a:r>
          </a:p>
        </p:txBody>
      </p:sp>
      <p:sp>
        <p:nvSpPr>
          <p:cNvPr id="34819" name="Content Placeholder 2"/>
          <p:cNvSpPr>
            <a:spLocks noGrp="1"/>
          </p:cNvSpPr>
          <p:nvPr>
            <p:ph idx="1"/>
          </p:nvPr>
        </p:nvSpPr>
        <p:spPr>
          <a:xfrm>
            <a:off x="533400" y="762000"/>
            <a:ext cx="8077200" cy="5105400"/>
          </a:xfrm>
          <a:noFill/>
        </p:spPr>
        <p:txBody>
          <a:bodyPr/>
          <a:lstStyle/>
          <a:p>
            <a:pPr>
              <a:buFont typeface="Wingdings" pitchFamily="2" charset="2"/>
              <a:buChar char="§"/>
              <a:defRPr/>
            </a:pPr>
            <a:r>
              <a:rPr lang="en-US" sz="2800" dirty="0" smtClean="0">
                <a:latin typeface="Calibri" pitchFamily="34" charset="0"/>
              </a:rPr>
              <a:t>International Waters</a:t>
            </a:r>
          </a:p>
          <a:p>
            <a:pPr>
              <a:buFont typeface="Wingdings" pitchFamily="2" charset="2"/>
              <a:buChar char="§"/>
              <a:defRPr/>
            </a:pPr>
            <a:r>
              <a:rPr lang="en-US" sz="2800" dirty="0" smtClean="0">
                <a:latin typeface="Calibri" pitchFamily="34" charset="0"/>
              </a:rPr>
              <a:t>Persistent Organic Pollutants and Sound Chemicals Management</a:t>
            </a:r>
          </a:p>
          <a:p>
            <a:pPr>
              <a:buFont typeface="Wingdings" pitchFamily="2" charset="2"/>
              <a:buChar char="§"/>
              <a:defRPr/>
            </a:pPr>
            <a:r>
              <a:rPr lang="en-US" sz="2800" dirty="0" smtClean="0">
                <a:latin typeface="Calibri" pitchFamily="34" charset="0"/>
              </a:rPr>
              <a:t>Sustainable Forest Management</a:t>
            </a:r>
          </a:p>
          <a:p>
            <a:pPr>
              <a:buFont typeface="Wingdings" pitchFamily="2" charset="2"/>
              <a:buChar char="§"/>
              <a:defRPr/>
            </a:pPr>
            <a:r>
              <a:rPr lang="en-US" sz="2800" dirty="0" smtClean="0">
                <a:latin typeface="Calibri" pitchFamily="34" charset="0"/>
              </a:rPr>
              <a:t>Enabling Activities</a:t>
            </a:r>
          </a:p>
          <a:p>
            <a:pPr>
              <a:buFont typeface="Wingdings" pitchFamily="2" charset="2"/>
              <a:buChar char="§"/>
              <a:defRPr/>
            </a:pPr>
            <a:r>
              <a:rPr lang="lt-LT" sz="2800" dirty="0" smtClean="0">
                <a:latin typeface="Calibri" pitchFamily="34" charset="0"/>
              </a:rPr>
              <a:t>Cross-cutting capacity development</a:t>
            </a:r>
            <a:endParaRPr lang="en-US" sz="2800" dirty="0" smtClean="0">
              <a:latin typeface="Calibri" pitchFamily="34" charset="0"/>
            </a:endParaRPr>
          </a:p>
          <a:p>
            <a:pPr>
              <a:buFont typeface="Wingdings" pitchFamily="2" charset="2"/>
              <a:buChar char="§"/>
              <a:defRPr/>
            </a:pPr>
            <a:r>
              <a:rPr lang="en-US" sz="2800" dirty="0" smtClean="0">
                <a:latin typeface="Calibri" pitchFamily="34" charset="0"/>
              </a:rPr>
              <a:t>Country Support </a:t>
            </a:r>
            <a:r>
              <a:rPr lang="en-US" sz="2800" dirty="0" err="1" smtClean="0">
                <a:latin typeface="Calibri" pitchFamily="34" charset="0"/>
              </a:rPr>
              <a:t>Programme</a:t>
            </a:r>
            <a:endParaRPr lang="en-US" sz="2800" dirty="0" smtClean="0">
              <a:latin typeface="Calibri" pitchFamily="34" charset="0"/>
            </a:endParaRPr>
          </a:p>
          <a:p>
            <a:pPr>
              <a:buFont typeface="Wingdings" pitchFamily="2" charset="2"/>
              <a:buChar char="§"/>
              <a:defRPr/>
            </a:pPr>
            <a:r>
              <a:rPr lang="en-US" sz="2800" dirty="0" smtClean="0">
                <a:latin typeface="Calibri" pitchFamily="34" charset="0"/>
              </a:rPr>
              <a:t>Regional and global projects/programs</a:t>
            </a:r>
          </a:p>
          <a:p>
            <a:pPr>
              <a:buFont typeface="Wingdings" pitchFamily="2" charset="2"/>
              <a:buChar char="§"/>
              <a:defRPr/>
            </a:pPr>
            <a:r>
              <a:rPr lang="en-US" sz="2800" dirty="0" smtClean="0">
                <a:latin typeface="Calibri" pitchFamily="34" charset="0"/>
              </a:rPr>
              <a:t>Small Grants </a:t>
            </a:r>
            <a:r>
              <a:rPr lang="en-US" sz="2800" dirty="0" err="1" smtClean="0">
                <a:latin typeface="Calibri" pitchFamily="34" charset="0"/>
              </a:rPr>
              <a:t>Programme</a:t>
            </a:r>
            <a:endParaRPr lang="en-US" sz="2800" dirty="0" smtClean="0">
              <a:latin typeface="Calibri" pitchFamily="34" charset="0"/>
            </a:endParaRPr>
          </a:p>
          <a:p>
            <a:pPr>
              <a:buFont typeface="Wingdings" pitchFamily="2" charset="2"/>
              <a:buChar char="§"/>
              <a:defRPr/>
            </a:pPr>
            <a:r>
              <a:rPr lang="en-US" sz="2800" dirty="0" smtClean="0">
                <a:latin typeface="Calibri" pitchFamily="34" charset="0"/>
              </a:rPr>
              <a:t>Private Sector Engagement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98666474"/>
              </p:ext>
            </p:extLst>
          </p:nvPr>
        </p:nvGraphicFramePr>
        <p:xfrm>
          <a:off x="304800" y="152400"/>
          <a:ext cx="8458200" cy="5651264"/>
        </p:xfrm>
        <a:graphic>
          <a:graphicData uri="http://schemas.openxmlformats.org/drawingml/2006/table">
            <a:tbl>
              <a:tblPr/>
              <a:tblGrid>
                <a:gridCol w="2797853"/>
                <a:gridCol w="851521"/>
                <a:gridCol w="638755"/>
                <a:gridCol w="802862"/>
                <a:gridCol w="685479"/>
                <a:gridCol w="929130"/>
                <a:gridCol w="939954"/>
                <a:gridCol w="812646"/>
              </a:tblGrid>
              <a:tr h="463549">
                <a:tc rowSpan="3">
                  <a:txBody>
                    <a:bodyPr/>
                    <a:lstStyle/>
                    <a:p>
                      <a:pPr marL="0" marR="0" algn="ctr">
                        <a:lnSpc>
                          <a:spcPct val="115000"/>
                        </a:lnSpc>
                        <a:spcBef>
                          <a:spcPts val="0"/>
                        </a:spcBef>
                        <a:spcAft>
                          <a:spcPts val="0"/>
                        </a:spcAft>
                      </a:pPr>
                      <a:r>
                        <a:rPr lang="fr-FR" sz="1600" dirty="0">
                          <a:latin typeface="+mn-lt"/>
                          <a:ea typeface="Times New Roman"/>
                          <a:cs typeface="Times New Roman"/>
                        </a:rPr>
                        <a:t> </a:t>
                      </a:r>
                      <a:endParaRPr lang="fr-FR" sz="160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0" marR="0" algn="ctr">
                        <a:lnSpc>
                          <a:spcPct val="115000"/>
                        </a:lnSpc>
                        <a:spcBef>
                          <a:spcPts val="0"/>
                        </a:spcBef>
                        <a:spcAft>
                          <a:spcPts val="0"/>
                        </a:spcAft>
                      </a:pPr>
                      <a:r>
                        <a:rPr lang="en-US" sz="1600" b="1" dirty="0">
                          <a:latin typeface="+mn-lt"/>
                          <a:ea typeface="Times New Roman"/>
                          <a:cs typeface="Times New Roman"/>
                        </a:rPr>
                        <a:t>GEF-5</a:t>
                      </a:r>
                      <a:endParaRPr lang="fr-FR" sz="1600" b="1"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i="0" kern="1200" dirty="0" smtClean="0">
                          <a:solidFill>
                            <a:schemeClr val="tx1"/>
                          </a:solidFill>
                          <a:effectLst/>
                          <a:latin typeface="+mn-lt"/>
                          <a:ea typeface="+mn-ea"/>
                          <a:cs typeface="+mn-cs"/>
                        </a:rPr>
                        <a:t>PIFs cleared by CEO awaiting approval </a:t>
                      </a:r>
                      <a:r>
                        <a:rPr lang="en-US" sz="1400" b="1" dirty="0" smtClean="0">
                          <a:latin typeface="+mn-lt"/>
                          <a:ea typeface="Times New Roman"/>
                          <a:cs typeface="Times New Roman"/>
                        </a:rPr>
                        <a:t>(M US$)</a:t>
                      </a:r>
                      <a:endParaRPr lang="fr-FR" sz="1400" b="1" dirty="0" smtClean="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600" b="1" dirty="0" smtClean="0">
                          <a:latin typeface="+mn-lt"/>
                          <a:ea typeface="Calibri"/>
                          <a:cs typeface="Times New Roman"/>
                        </a:rPr>
                        <a:t>Allocation</a:t>
                      </a:r>
                      <a:r>
                        <a:rPr lang="fr-FR" sz="1600" b="1" baseline="0" dirty="0" smtClean="0">
                          <a:latin typeface="+mn-lt"/>
                          <a:ea typeface="Calibri"/>
                          <a:cs typeface="Times New Roman"/>
                        </a:rPr>
                        <a:t> </a:t>
                      </a:r>
                      <a:r>
                        <a:rPr lang="fr-FR" sz="1600" b="1" baseline="0" dirty="0" err="1" smtClean="0">
                          <a:latin typeface="+mn-lt"/>
                          <a:ea typeface="Calibri"/>
                          <a:cs typeface="Times New Roman"/>
                        </a:rPr>
                        <a:t>Utilized</a:t>
                      </a:r>
                      <a:endParaRPr lang="fr-FR" sz="1600" b="1" baseline="0" dirty="0" smtClean="0">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latin typeface="+mn-lt"/>
                          <a:ea typeface="Times New Roman"/>
                          <a:cs typeface="Times New Roman"/>
                        </a:rPr>
                        <a:t>(M US$)</a:t>
                      </a:r>
                      <a:endParaRPr lang="fr-FR" sz="1600" b="1" dirty="0" smtClean="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0" marR="0" algn="ctr">
                        <a:lnSpc>
                          <a:spcPct val="115000"/>
                        </a:lnSpc>
                        <a:spcBef>
                          <a:spcPts val="0"/>
                        </a:spcBef>
                        <a:spcAft>
                          <a:spcPts val="0"/>
                        </a:spcAft>
                      </a:pPr>
                      <a:r>
                        <a:rPr lang="en-US" sz="1600" dirty="0">
                          <a:latin typeface="+mn-lt"/>
                          <a:ea typeface="Times New Roman"/>
                          <a:cs typeface="Times New Roman"/>
                        </a:rPr>
                        <a:t> </a:t>
                      </a:r>
                      <a:endParaRPr lang="fr-FR" sz="160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35">
                <a:tc vMerge="1">
                  <a:txBody>
                    <a:bodyPr/>
                    <a:lstStyle/>
                    <a:p>
                      <a:endParaRPr lang="en-US"/>
                    </a:p>
                  </a:txBody>
                  <a:tcPr/>
                </a:tc>
                <a:tc gridSpan="2">
                  <a:txBody>
                    <a:bodyPr/>
                    <a:lstStyle/>
                    <a:p>
                      <a:pPr marL="0" marR="0" algn="ctr">
                        <a:lnSpc>
                          <a:spcPct val="115000"/>
                        </a:lnSpc>
                        <a:spcBef>
                          <a:spcPts val="0"/>
                        </a:spcBef>
                        <a:spcAft>
                          <a:spcPts val="0"/>
                        </a:spcAft>
                      </a:pPr>
                      <a:r>
                        <a:rPr lang="en-US" sz="1600" b="1" dirty="0">
                          <a:latin typeface="+mn-lt"/>
                          <a:ea typeface="Times New Roman"/>
                          <a:cs typeface="Times New Roman"/>
                        </a:rPr>
                        <a:t>Replenishment</a:t>
                      </a:r>
                      <a:endParaRPr lang="fr-FR" sz="1600" b="1"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smtClean="0">
                          <a:latin typeface="+mn-lt"/>
                          <a:ea typeface="Times New Roman"/>
                          <a:cs typeface="Times New Roman"/>
                        </a:rPr>
                        <a:t>US$4.25Bn</a:t>
                      </a:r>
                      <a:endParaRPr lang="fr-FR" sz="1600" b="1"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vMerge="1">
                  <a:txBody>
                    <a:bodyPr/>
                    <a:lstStyle/>
                    <a:p>
                      <a:endParaRPr lang="en-US"/>
                    </a:p>
                  </a:txBody>
                  <a:tcPr/>
                </a:tc>
                <a:tc vMerge="1">
                  <a:txBody>
                    <a:bodyPr/>
                    <a:lstStyle/>
                    <a:p>
                      <a:endParaRPr lang="en-US" dirty="0"/>
                    </a:p>
                  </a:txBody>
                  <a:tcPr/>
                </a:tc>
                <a:tc vMerge="1">
                  <a:txBody>
                    <a:bodyPr/>
                    <a:lstStyle/>
                    <a:p>
                      <a:endParaRPr lang="en-US"/>
                    </a:p>
                  </a:txBody>
                  <a:tcPr/>
                </a:tc>
              </a:tr>
              <a:tr h="357883">
                <a:tc vMerge="1">
                  <a:txBody>
                    <a:bodyPr/>
                    <a:lstStyle/>
                    <a:p>
                      <a:endParaRPr lang="en-US"/>
                    </a:p>
                  </a:txBody>
                  <a:tcPr/>
                </a:tc>
                <a:tc gridSpan="4">
                  <a:txBody>
                    <a:bodyPr/>
                    <a:lstStyle/>
                    <a:p>
                      <a:pPr marL="0" marR="0" algn="ctr">
                        <a:lnSpc>
                          <a:spcPct val="115000"/>
                        </a:lnSpc>
                        <a:spcBef>
                          <a:spcPts val="0"/>
                        </a:spcBef>
                        <a:spcAft>
                          <a:spcPts val="0"/>
                        </a:spcAft>
                      </a:pPr>
                      <a:r>
                        <a:rPr lang="en-US" sz="1600" b="1" dirty="0">
                          <a:latin typeface="+mn-lt"/>
                          <a:ea typeface="Times New Roman"/>
                          <a:cs typeface="Times New Roman"/>
                        </a:rPr>
                        <a:t>STAR Envelopes (</a:t>
                      </a:r>
                      <a:r>
                        <a:rPr lang="en-US" sz="1600" b="1" dirty="0" smtClean="0">
                          <a:latin typeface="+mn-lt"/>
                          <a:ea typeface="Times New Roman"/>
                          <a:cs typeface="Times New Roman"/>
                        </a:rPr>
                        <a:t>M US$)</a:t>
                      </a:r>
                      <a:endParaRPr lang="fr-FR" sz="1600" b="1"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2835">
                <a:tc>
                  <a:txBody>
                    <a:bodyPr/>
                    <a:lstStyle/>
                    <a:p>
                      <a:pPr marL="0" marR="0" algn="ctr">
                        <a:lnSpc>
                          <a:spcPct val="115000"/>
                        </a:lnSpc>
                        <a:spcBef>
                          <a:spcPts val="0"/>
                        </a:spcBef>
                        <a:spcAft>
                          <a:spcPts val="0"/>
                        </a:spcAft>
                      </a:pPr>
                      <a:r>
                        <a:rPr lang="en-US" sz="1600" b="1" dirty="0" smtClean="0">
                          <a:latin typeface="+mn-lt"/>
                          <a:ea typeface="Times New Roman"/>
                          <a:cs typeface="Times New Roman"/>
                        </a:rPr>
                        <a:t>Country</a:t>
                      </a:r>
                      <a:endParaRPr lang="fr-FR" sz="160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latin typeface="+mn-lt"/>
                          <a:ea typeface="Times New Roman"/>
                          <a:cs typeface="Times New Roman"/>
                        </a:rPr>
                        <a:t>CC</a:t>
                      </a:r>
                      <a:endParaRPr lang="fr-FR" sz="160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latin typeface="+mn-lt"/>
                          <a:ea typeface="Times New Roman"/>
                          <a:cs typeface="Times New Roman"/>
                        </a:rPr>
                        <a:t>BD</a:t>
                      </a:r>
                      <a:endParaRPr lang="fr-FR" sz="160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LD</a:t>
                      </a:r>
                      <a:endParaRPr lang="fr-FR" sz="160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Total</a:t>
                      </a:r>
                      <a:endParaRPr lang="fr-FR" sz="160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600" b="1" dirty="0" smtClean="0">
                          <a:latin typeface="+mn-lt"/>
                          <a:ea typeface="Calibri"/>
                          <a:cs typeface="Times New Roman"/>
                        </a:rPr>
                        <a:t>Total</a:t>
                      </a:r>
                      <a:endParaRPr lang="fr-FR" sz="1600" b="1"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600" b="1" dirty="0" smtClean="0">
                          <a:latin typeface="+mn-lt"/>
                          <a:ea typeface="Calibri"/>
                          <a:cs typeface="Times New Roman"/>
                        </a:rPr>
                        <a:t>Total</a:t>
                      </a:r>
                      <a:endParaRPr lang="fr-FR" sz="160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dirty="0">
                          <a:latin typeface="+mn-lt"/>
                          <a:ea typeface="Times New Roman"/>
                          <a:cs typeface="Times New Roman"/>
                        </a:rPr>
                        <a:t>Flexible</a:t>
                      </a:r>
                      <a:endParaRPr lang="fr-FR" sz="160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35">
                <a:tc>
                  <a:txBody>
                    <a:bodyPr/>
                    <a:lstStyle/>
                    <a:p>
                      <a:pPr marL="0" marR="0">
                        <a:lnSpc>
                          <a:spcPct val="115000"/>
                        </a:lnSpc>
                        <a:spcBef>
                          <a:spcPts val="0"/>
                        </a:spcBef>
                        <a:spcAft>
                          <a:spcPts val="0"/>
                        </a:spcAft>
                      </a:pPr>
                      <a:r>
                        <a:rPr lang="en-US" sz="1400" b="1" noProof="0" dirty="0" smtClean="0">
                          <a:latin typeface="+mn-lt"/>
                          <a:ea typeface="+mn-ea"/>
                          <a:cs typeface="+mn-cs"/>
                        </a:rPr>
                        <a:t>Bangladesh</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9.65</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1.88</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1.12</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12.65</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0" i="1" dirty="0" smtClean="0">
                          <a:solidFill>
                            <a:schemeClr val="tx1"/>
                          </a:solidFill>
                          <a:effectLst/>
                        </a:rPr>
                        <a:t>.275</a:t>
                      </a:r>
                      <a:endParaRPr lang="en-US" sz="1600" b="0" i="1" dirty="0">
                        <a:solidFill>
                          <a:schemeClr val="tx1"/>
                        </a:solidFill>
                        <a:effectLst/>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noProof="0" dirty="0" smtClean="0">
                          <a:solidFill>
                            <a:schemeClr val="tx1"/>
                          </a:solidFill>
                          <a:latin typeface="+mn-lt"/>
                          <a:ea typeface="Calibri"/>
                          <a:cs typeface="Times New Roman"/>
                        </a:rPr>
                        <a:t>9.65</a:t>
                      </a: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noProof="0" dirty="0" smtClean="0">
                          <a:solidFill>
                            <a:srgbClr val="FF0000"/>
                          </a:solidFill>
                          <a:latin typeface="+mn-lt"/>
                          <a:ea typeface="Calibri"/>
                          <a:cs typeface="Times New Roman"/>
                        </a:rPr>
                        <a:t>No</a:t>
                      </a:r>
                      <a:endParaRPr lang="en-US" sz="1600" b="1" noProof="0" dirty="0" smtClean="0">
                        <a:solidFill>
                          <a:srgbClr val="00B050"/>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t>Bhutan</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2.00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1.96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0.53</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4.50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dirty="0" smtClean="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chemeClr val="tx1"/>
                          </a:solidFill>
                          <a:latin typeface="+mn-lt"/>
                          <a:ea typeface="Calibri"/>
                          <a:cs typeface="Times New Roman"/>
                        </a:rPr>
                        <a:t>3.7</a:t>
                      </a:r>
                      <a:endParaRPr lang="en-US" sz="1600" b="1" noProof="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00B050"/>
                          </a:solidFill>
                          <a:latin typeface="+mn-lt"/>
                          <a:ea typeface="Calibri"/>
                          <a:cs typeface="Times New Roman"/>
                        </a:rPr>
                        <a:t>Yes</a:t>
                      </a:r>
                      <a:endParaRPr lang="en-US" sz="1600" b="1" noProof="0" dirty="0">
                        <a:solidFill>
                          <a:srgbClr val="FF0000"/>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Calibri"/>
                          <a:cs typeface="Times New Roman"/>
                        </a:rPr>
                        <a:t>Cambodia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2.21</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3.85</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1.22</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7.28</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0" i="1" dirty="0" smtClean="0">
                          <a:solidFill>
                            <a:schemeClr val="tx1"/>
                          </a:solidFill>
                          <a:effectLst/>
                        </a:rPr>
                        <a:t>4.262</a:t>
                      </a:r>
                      <a:endParaRPr lang="en-US" sz="1600" b="0" i="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i="0" kern="1200" dirty="0" smtClean="0">
                          <a:solidFill>
                            <a:schemeClr val="tx1"/>
                          </a:solidFill>
                          <a:effectLst/>
                          <a:latin typeface="+mn-lt"/>
                          <a:ea typeface="+mn-ea"/>
                          <a:cs typeface="+mn-cs"/>
                        </a:rPr>
                        <a:t>1.288</a:t>
                      </a:r>
                      <a:endParaRPr lang="en-US" sz="1600" b="1" noProof="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t>China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149.60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52.67</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9.42</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211.69</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fr-FR" sz="1600" b="0" i="1" dirty="0" smtClean="0">
                          <a:solidFill>
                            <a:schemeClr val="tx1"/>
                          </a:solidFill>
                          <a:latin typeface="+mn-lt"/>
                          <a:ea typeface="Calibri"/>
                          <a:cs typeface="Times New Roman"/>
                        </a:rPr>
                        <a:t>8.15</a:t>
                      </a: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i="0" kern="1200" dirty="0" smtClean="0">
                          <a:solidFill>
                            <a:schemeClr val="tx1"/>
                          </a:solidFill>
                          <a:effectLst/>
                          <a:latin typeface="+mn-lt"/>
                          <a:ea typeface="+mn-ea"/>
                          <a:cs typeface="+mn-cs"/>
                        </a:rPr>
                        <a:t>146.6</a:t>
                      </a:r>
                      <a:endParaRPr lang="en-US" sz="1600" b="1" noProof="0" dirty="0" smtClean="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noProof="0" dirty="0" smtClean="0">
                          <a:solidFill>
                            <a:srgbClr val="FF0000"/>
                          </a:solidFill>
                          <a:latin typeface="+mn-lt"/>
                          <a:ea typeface="Calibri"/>
                          <a:cs typeface="Times New Roman"/>
                        </a:rPr>
                        <a:t>No</a:t>
                      </a:r>
                      <a:endParaRPr lang="en-US" sz="1600" b="1" noProof="0" dirty="0" smtClean="0">
                        <a:solidFill>
                          <a:srgbClr val="00B050"/>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Calibri"/>
                          <a:cs typeface="Times New Roman"/>
                        </a:rPr>
                        <a:t>India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93.75</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30.58</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5.10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129.43</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i="0" kern="1200" dirty="0" smtClean="0">
                          <a:solidFill>
                            <a:schemeClr val="tx1"/>
                          </a:solidFill>
                          <a:effectLst/>
                          <a:latin typeface="+mn-lt"/>
                          <a:ea typeface="+mn-ea"/>
                          <a:cs typeface="+mn-cs"/>
                        </a:rPr>
                        <a:t>89.10</a:t>
                      </a:r>
                      <a:endParaRPr lang="en-US" sz="1600" b="1" noProof="0" dirty="0" smtClean="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noProof="0" dirty="0" smtClean="0">
                          <a:solidFill>
                            <a:srgbClr val="FF0000"/>
                          </a:solidFill>
                          <a:latin typeface="+mn-lt"/>
                          <a:ea typeface="Calibri"/>
                          <a:cs typeface="Times New Roman"/>
                        </a:rPr>
                        <a:t>No</a:t>
                      </a:r>
                      <a:endParaRPr lang="en-US" sz="1600" b="1" noProof="0" dirty="0" smtClean="0">
                        <a:solidFill>
                          <a:srgbClr val="00B050"/>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mn-ea"/>
                          <a:cs typeface="+mn-cs"/>
                        </a:rPr>
                        <a:t>Lao</a:t>
                      </a:r>
                      <a:r>
                        <a:rPr lang="en-US" sz="1400" b="1" baseline="0" noProof="0" dirty="0" smtClean="0">
                          <a:latin typeface="+mn-lt"/>
                          <a:ea typeface="+mn-ea"/>
                          <a:cs typeface="+mn-cs"/>
                        </a:rPr>
                        <a:t> PDR</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3.26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6.11</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1.49</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10.86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i="0" kern="1200" dirty="0" smtClean="0">
                          <a:solidFill>
                            <a:schemeClr val="tx1"/>
                          </a:solidFill>
                          <a:effectLst/>
                          <a:latin typeface="+mn-lt"/>
                          <a:ea typeface="+mn-ea"/>
                          <a:cs typeface="+mn-cs"/>
                        </a:rPr>
                        <a:t>5.58</a:t>
                      </a:r>
                      <a:endParaRPr lang="en-US" sz="1600" b="1" noProof="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t>Malaysia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14.24</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14.66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1.41</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30.31</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i="0" kern="1200" dirty="0" smtClean="0">
                          <a:solidFill>
                            <a:schemeClr val="tx1"/>
                          </a:solidFill>
                          <a:effectLst/>
                          <a:latin typeface="+mn-lt"/>
                          <a:ea typeface="+mn-ea"/>
                          <a:cs typeface="+mn-cs"/>
                        </a:rPr>
                        <a:t>17.24</a:t>
                      </a:r>
                      <a:endParaRPr lang="en-US" sz="1600" b="1" noProof="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Calibri"/>
                          <a:cs typeface="Times New Roman"/>
                        </a:rPr>
                        <a:t>Mongolia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3.19</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4.33</a:t>
                      </a: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3.34</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10.86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kern="120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1" dirty="0" smtClean="0">
                          <a:solidFill>
                            <a:schemeClr val="tx1"/>
                          </a:solidFill>
                          <a:effectLst/>
                        </a:rPr>
                        <a:t>7.5</a:t>
                      </a:r>
                      <a:endParaRPr lang="en-US" sz="1600" b="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rgbClr val="FF0000"/>
                          </a:solidFill>
                          <a:latin typeface="+mn-lt"/>
                          <a:ea typeface="Calibri"/>
                          <a:cs typeface="Times New Roman"/>
                        </a:rPr>
                        <a:t>No</a:t>
                      </a:r>
                      <a:endParaRPr lang="en-US" sz="1600" b="1" noProof="0" dirty="0" smtClean="0">
                        <a:solidFill>
                          <a:srgbClr val="00B050"/>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Calibri"/>
                          <a:cs typeface="Times New Roman"/>
                        </a:rPr>
                        <a:t>Myanmar</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noProof="0" dirty="0" smtClean="0">
                          <a:latin typeface="+mn-lt"/>
                          <a:ea typeface="Calibri"/>
                          <a:cs typeface="Times New Roman"/>
                        </a:rPr>
                        <a:t>7.12</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400" b="1" noProof="0" dirty="0" smtClean="0">
                          <a:latin typeface="+mn-lt"/>
                          <a:ea typeface="Calibri"/>
                          <a:cs typeface="Times New Roman"/>
                        </a:rPr>
                        <a:t>6.72</a:t>
                      </a: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400" b="1" noProof="0" dirty="0" smtClean="0">
                          <a:latin typeface="+mn-lt"/>
                          <a:ea typeface="Calibri"/>
                          <a:cs typeface="Times New Roman"/>
                        </a:rPr>
                        <a:t>1.51</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400" b="1" noProof="0" dirty="0" smtClean="0">
                          <a:latin typeface="+mn-lt"/>
                          <a:ea typeface="Calibri"/>
                          <a:cs typeface="Times New Roman"/>
                        </a:rPr>
                        <a:t>15.35</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fr-FR" sz="1600" b="0" i="1" dirty="0" smtClean="0">
                          <a:solidFill>
                            <a:schemeClr val="tx1"/>
                          </a:solidFill>
                          <a:latin typeface="+mn-lt"/>
                          <a:ea typeface="Calibri"/>
                          <a:cs typeface="Times New Roman"/>
                        </a:rPr>
                        <a:t> </a:t>
                      </a: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i="0" kern="1200" dirty="0" smtClean="0">
                          <a:solidFill>
                            <a:schemeClr val="tx1"/>
                          </a:solidFill>
                          <a:effectLst/>
                          <a:latin typeface="+mn-lt"/>
                          <a:ea typeface="+mn-ea"/>
                          <a:cs typeface="+mn-cs"/>
                        </a:rPr>
                        <a:t>0</a:t>
                      </a:r>
                      <a:endParaRPr lang="en-US" sz="1600" b="1" noProof="0"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t>Sri Lanka</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2.67</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7.84</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2.16</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12.68</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endParaRPr lang="fr-FR" sz="1600" b="0" i="1" dirty="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1" dirty="0" smtClean="0">
                          <a:solidFill>
                            <a:schemeClr val="tx1"/>
                          </a:solidFill>
                          <a:effectLst/>
                        </a:rPr>
                        <a:t>.95</a:t>
                      </a:r>
                      <a:endParaRPr lang="en-US" sz="1600" b="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a:lnSpc>
                          <a:spcPct val="115000"/>
                        </a:lnSpc>
                        <a:spcBef>
                          <a:spcPts val="0"/>
                        </a:spcBef>
                        <a:spcAft>
                          <a:spcPts val="0"/>
                        </a:spcAft>
                      </a:pPr>
                      <a:r>
                        <a:rPr lang="en-US" sz="1400" b="1" noProof="0" dirty="0" smtClean="0">
                          <a:latin typeface="+mn-lt"/>
                          <a:ea typeface="+mn-ea"/>
                          <a:cs typeface="+mn-cs"/>
                        </a:rPr>
                        <a:t>Thailand</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20.10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9.05</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2.48</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31.63</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r>
                        <a:rPr lang="en-US" sz="1600" b="0" i="1" dirty="0" smtClean="0">
                          <a:solidFill>
                            <a:schemeClr val="tx1"/>
                          </a:solidFill>
                          <a:effectLst/>
                        </a:rPr>
                        <a:t>1.46</a:t>
                      </a:r>
                      <a:endParaRPr lang="en-US" sz="1600" b="0" i="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1" dirty="0" smtClean="0">
                          <a:solidFill>
                            <a:schemeClr val="tx1"/>
                          </a:solidFill>
                          <a:effectLst/>
                        </a:rPr>
                        <a:t>7.4</a:t>
                      </a:r>
                      <a:endParaRPr lang="en-US" sz="1600" b="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smtClean="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1283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kern="1200" noProof="0" dirty="0" smtClean="0">
                          <a:solidFill>
                            <a:schemeClr val="tx1"/>
                          </a:solidFill>
                          <a:latin typeface="+mn-lt"/>
                          <a:ea typeface="+mn-ea"/>
                          <a:cs typeface="+mn-cs"/>
                        </a:rPr>
                        <a:t>Viet Nam </a:t>
                      </a:r>
                      <a:endParaRPr lang="en-US" sz="1400" b="1" noProof="0"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13.89</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12.12</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1.50</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r-FR" sz="1400" b="1" dirty="0" smtClean="0">
                          <a:latin typeface="+mn-lt"/>
                          <a:ea typeface="Calibri"/>
                          <a:cs typeface="Times New Roman"/>
                        </a:rPr>
                        <a:t>27.52</a:t>
                      </a:r>
                      <a:endParaRPr lang="fr-FR" sz="1400" b="1" dirty="0">
                        <a:latin typeface="+mn-lt"/>
                        <a:ea typeface="Calibri"/>
                        <a:cs typeface="Times New Roman"/>
                      </a:endParaRPr>
                    </a:p>
                  </a:txBody>
                  <a:tcPr marL="42333" marR="423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t"/>
                      <a:endParaRPr lang="en-US" sz="1600" b="0" i="1" dirty="0">
                        <a:solidFill>
                          <a:schemeClr val="tx1"/>
                        </a:solidFill>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i="0" kern="1200" dirty="0" smtClean="0">
                          <a:solidFill>
                            <a:schemeClr val="tx1"/>
                          </a:solidFill>
                          <a:effectLst/>
                          <a:latin typeface="+mn-lt"/>
                          <a:ea typeface="+mn-ea"/>
                          <a:cs typeface="+mn-cs"/>
                        </a:rPr>
                        <a:t>15.95</a:t>
                      </a:r>
                      <a:endParaRPr lang="en-US" sz="1600" b="1" noProof="0" dirty="0" smtClean="0">
                        <a:solidFill>
                          <a:schemeClr val="tx1"/>
                        </a:solidFill>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noProof="0" dirty="0" smtClean="0">
                          <a:solidFill>
                            <a:srgbClr val="FF0000"/>
                          </a:solidFill>
                          <a:latin typeface="+mn-lt"/>
                          <a:ea typeface="Calibri"/>
                          <a:cs typeface="Times New Roman"/>
                        </a:rPr>
                        <a:t>No</a:t>
                      </a:r>
                      <a:endParaRPr lang="en-US" sz="1600" b="1" noProof="0" dirty="0" smtClean="0">
                        <a:latin typeface="+mn-lt"/>
                        <a:ea typeface="Calibri"/>
                        <a:cs typeface="Times New Roman"/>
                      </a:endParaRPr>
                    </a:p>
                  </a:txBody>
                  <a:tcPr marL="42333" marR="42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38914" name="Title 1"/>
          <p:cNvSpPr>
            <a:spLocks noGrp="1"/>
          </p:cNvSpPr>
          <p:nvPr>
            <p:ph type="title"/>
          </p:nvPr>
        </p:nvSpPr>
        <p:spPr>
          <a:xfrm>
            <a:off x="-7088" y="457200"/>
            <a:ext cx="3505200" cy="685800"/>
          </a:xfrm>
        </p:spPr>
        <p:txBody>
          <a:bodyPr>
            <a:noAutofit/>
          </a:bodyPr>
          <a:lstStyle/>
          <a:p>
            <a:pPr>
              <a:lnSpc>
                <a:spcPct val="115000"/>
              </a:lnSpc>
              <a:defRPr/>
            </a:pPr>
            <a:r>
              <a:rPr lang="fr-FR" sz="2800" dirty="0" smtClean="0">
                <a:latin typeface="Calibri" pitchFamily="34" charset="0"/>
              </a:rPr>
              <a:t>GEF-5</a:t>
            </a:r>
            <a:br>
              <a:rPr lang="fr-FR" sz="2800" dirty="0" smtClean="0">
                <a:latin typeface="Calibri" pitchFamily="34" charset="0"/>
              </a:rPr>
            </a:br>
            <a:r>
              <a:rPr lang="fr-FR" sz="2800" dirty="0" smtClean="0">
                <a:latin typeface="Calibri" pitchFamily="34" charset="0"/>
              </a:rPr>
              <a:t>STAR </a:t>
            </a:r>
            <a:r>
              <a:rPr lang="fr-FR" sz="2800" dirty="0">
                <a:latin typeface="Calibri" pitchFamily="34" charset="0"/>
              </a:rPr>
              <a:t>Allocations  </a:t>
            </a:r>
          </a:p>
        </p:txBody>
      </p:sp>
    </p:spTree>
    <p:extLst>
      <p:ext uri="{BB962C8B-B14F-4D97-AF65-F5344CB8AC3E}">
        <p14:creationId xmlns:p14="http://schemas.microsoft.com/office/powerpoint/2010/main" val="229564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524000"/>
          </a:xfrm>
          <a:solidFill>
            <a:schemeClr val="accent1"/>
          </a:solidFill>
        </p:spPr>
        <p:txBody>
          <a:bodyPr/>
          <a:lstStyle/>
          <a:p>
            <a:r>
              <a:rPr lang="en-US" dirty="0" smtClean="0">
                <a:solidFill>
                  <a:schemeClr val="bg1"/>
                </a:solidFill>
              </a:rPr>
              <a:t>How to access other funds</a:t>
            </a:r>
            <a:br>
              <a:rPr lang="en-US" dirty="0" smtClean="0">
                <a:solidFill>
                  <a:schemeClr val="bg1"/>
                </a:solidFill>
              </a:rPr>
            </a:br>
            <a:r>
              <a:rPr lang="en-US" dirty="0" smtClean="0">
                <a:solidFill>
                  <a:schemeClr val="bg1"/>
                </a:solidFill>
              </a:rPr>
              <a:t>– LDCF, SCCF, NPIF, AF </a:t>
            </a:r>
            <a:endParaRPr lang="en-US" dirty="0">
              <a:solidFill>
                <a:schemeClr val="bg1"/>
              </a:solidFill>
            </a:endParaRPr>
          </a:p>
        </p:txBody>
      </p:sp>
      <p:sp>
        <p:nvSpPr>
          <p:cNvPr id="5" name="Content Placeholder 4"/>
          <p:cNvSpPr>
            <a:spLocks noGrp="1"/>
          </p:cNvSpPr>
          <p:nvPr>
            <p:ph idx="1"/>
          </p:nvPr>
        </p:nvSpPr>
        <p:spPr/>
        <p:txBody>
          <a:bodyPr/>
          <a:lstStyle/>
          <a:p>
            <a:r>
              <a:rPr lang="en-US" dirty="0" smtClean="0"/>
              <a:t>The GEF also manages 3 additional trust funds:</a:t>
            </a:r>
          </a:p>
          <a:p>
            <a:pPr lvl="1"/>
            <a:r>
              <a:rPr lang="en-US" dirty="0" smtClean="0">
                <a:cs typeface="Arial" charset="0"/>
              </a:rPr>
              <a:t>Least Developed Countries Fund (LDCF)</a:t>
            </a:r>
          </a:p>
          <a:p>
            <a:pPr lvl="1"/>
            <a:r>
              <a:rPr lang="en-US" dirty="0" smtClean="0">
                <a:cs typeface="Arial" charset="0"/>
              </a:rPr>
              <a:t>Special Climate Change Fund (SCCF)</a:t>
            </a:r>
          </a:p>
          <a:p>
            <a:pPr lvl="1"/>
            <a:r>
              <a:rPr lang="en-US" dirty="0" smtClean="0"/>
              <a:t>Nagoya Protocol Implementation Fund (NPIF)</a:t>
            </a:r>
          </a:p>
          <a:p>
            <a:r>
              <a:rPr lang="en-US" dirty="0" smtClean="0"/>
              <a:t>And provides Secretariat services to the Adaptation Fund (AF)</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4041</TotalTime>
  <Words>2709</Words>
  <Application>Microsoft Office PowerPoint</Application>
  <PresentationFormat>On-screen Show (4:3)</PresentationFormat>
  <Paragraphs>460</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Accessing The GEF GEF Trust Fund, STAR  LDCF, SCCF, NPIF, AF  Broadening the GEF Partnership Public Private Partnership PMIS and GEF Website</vt:lpstr>
      <vt:lpstr>GEF Institutional Framework</vt:lpstr>
      <vt:lpstr>Project Development Steps</vt:lpstr>
      <vt:lpstr>Project Implementation Steps</vt:lpstr>
      <vt:lpstr>Responsibilities of Agencies</vt:lpstr>
      <vt:lpstr>PowerPoint Presentation</vt:lpstr>
      <vt:lpstr>Programs without Allocations</vt:lpstr>
      <vt:lpstr>GEF-5 STAR Allocations  </vt:lpstr>
      <vt:lpstr>How to access other funds – LDCF, SCCF, NPIF, AF </vt:lpstr>
      <vt:lpstr>PowerPoint Presentation</vt:lpstr>
      <vt:lpstr> Innovative Features of LDCF/SCCF </vt:lpstr>
      <vt:lpstr>Features of LDCF/SCCF</vt:lpstr>
      <vt:lpstr>How to access LDCF and SCCF funds? </vt:lpstr>
      <vt:lpstr>PowerPoint Presentation</vt:lpstr>
      <vt:lpstr>Timeline </vt:lpstr>
      <vt:lpstr>NPIF: What does it fund?</vt:lpstr>
      <vt:lpstr>Accessing the NPIF</vt:lpstr>
      <vt:lpstr>NPIF: Where are we now?</vt:lpstr>
      <vt:lpstr>PowerPoint Presentation</vt:lpstr>
      <vt:lpstr>Access to Funding</vt:lpstr>
      <vt:lpstr>     Accreditation and Responsibilities for IEs</vt:lpstr>
      <vt:lpstr>Project Proposals</vt:lpstr>
      <vt:lpstr>PowerPoint Presentation</vt:lpstr>
      <vt:lpstr>Financing Criteria</vt:lpstr>
      <vt:lpstr>Project Review Criteria</vt:lpstr>
      <vt:lpstr>PowerPoint Presentation</vt:lpstr>
      <vt:lpstr>Eligibility</vt:lpstr>
      <vt:lpstr>Review of Applications</vt:lpstr>
      <vt:lpstr>Application Process</vt:lpstr>
      <vt:lpstr>Stage I Review Criteria</vt:lpstr>
      <vt:lpstr>Stage I Applications received (16)</vt:lpstr>
      <vt:lpstr>Eleven applicants have received Council approval  in June 2012 to move on to Stage II</vt:lpstr>
      <vt:lpstr>Current Status</vt:lpstr>
      <vt:lpstr>PowerPoint Presentation</vt:lpstr>
      <vt:lpstr>Approved Private Sector Strategy for GEF-5 Three Modalities</vt:lpstr>
      <vt:lpstr>What is a Non-Grant Instrument?</vt:lpstr>
      <vt:lpstr>Current Status</vt:lpstr>
      <vt:lpstr>GEF Website</vt:lpstr>
      <vt:lpstr>PMIS</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Robert T. Schreiber</cp:lastModifiedBy>
  <cp:revision>416</cp:revision>
  <cp:lastPrinted>2012-10-23T23:39:19Z</cp:lastPrinted>
  <dcterms:created xsi:type="dcterms:W3CDTF">2011-03-08T15:42:01Z</dcterms:created>
  <dcterms:modified xsi:type="dcterms:W3CDTF">2012-10-24T19:27:15Z</dcterms:modified>
</cp:coreProperties>
</file>