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674" r:id="rId3"/>
  </p:sldMasterIdLst>
  <p:notesMasterIdLst>
    <p:notesMasterId r:id="rId27"/>
  </p:notesMasterIdLst>
  <p:handoutMasterIdLst>
    <p:handoutMasterId r:id="rId28"/>
  </p:handoutMasterIdLst>
  <p:sldIdLst>
    <p:sldId id="430" r:id="rId4"/>
    <p:sldId id="396" r:id="rId5"/>
    <p:sldId id="419" r:id="rId6"/>
    <p:sldId id="390" r:id="rId7"/>
    <p:sldId id="428" r:id="rId8"/>
    <p:sldId id="431" r:id="rId9"/>
    <p:sldId id="432" r:id="rId10"/>
    <p:sldId id="433" r:id="rId11"/>
    <p:sldId id="445" r:id="rId12"/>
    <p:sldId id="378" r:id="rId13"/>
    <p:sldId id="420" r:id="rId14"/>
    <p:sldId id="448" r:id="rId15"/>
    <p:sldId id="424" r:id="rId16"/>
    <p:sldId id="435" r:id="rId17"/>
    <p:sldId id="436" r:id="rId18"/>
    <p:sldId id="442" r:id="rId19"/>
    <p:sldId id="441" r:id="rId20"/>
    <p:sldId id="437" r:id="rId21"/>
    <p:sldId id="438" r:id="rId22"/>
    <p:sldId id="446" r:id="rId23"/>
    <p:sldId id="439" r:id="rId24"/>
    <p:sldId id="440" r:id="rId25"/>
    <p:sldId id="444" r:id="rId26"/>
  </p:sldIdLst>
  <p:sldSz cx="9144000" cy="6858000" type="screen4x3"/>
  <p:notesSz cx="6881813"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9966"/>
    <a:srgbClr val="00642D"/>
    <a:srgbClr val="4D4D4D"/>
    <a:srgbClr val="CCFFCC"/>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2571" autoAdjust="0"/>
  </p:normalViewPr>
  <p:slideViewPr>
    <p:cSldViewPr>
      <p:cViewPr varScale="1">
        <p:scale>
          <a:sx n="85" d="100"/>
          <a:sy n="85" d="100"/>
        </p:scale>
        <p:origin x="1584" y="90"/>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235" y="-7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052689218043507E-2"/>
          <c:y val="2.4228080256009799E-2"/>
          <c:w val="0.61414667572147896"/>
          <c:h val="0.80771218686080004"/>
        </c:manualLayout>
      </c:layout>
      <c:barChart>
        <c:barDir val="col"/>
        <c:grouping val="stacked"/>
        <c:varyColors val="0"/>
        <c:ser>
          <c:idx val="0"/>
          <c:order val="0"/>
          <c:tx>
            <c:strRef>
              <c:f>Sheet1!$A$3</c:f>
              <c:strCache>
                <c:ptCount val="1"/>
                <c:pt idx="0">
                  <c:v>New Contributions </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Sheet1!$B$3:$H$3</c:f>
              <c:numCache>
                <c:formatCode>General</c:formatCode>
                <c:ptCount val="7"/>
                <c:pt idx="0">
                  <c:v>871.82999999999993</c:v>
                </c:pt>
                <c:pt idx="1">
                  <c:v>2010</c:v>
                </c:pt>
                <c:pt idx="2">
                  <c:v>1983.08</c:v>
                </c:pt>
                <c:pt idx="3">
                  <c:v>2224.3000000000002</c:v>
                </c:pt>
                <c:pt idx="4">
                  <c:v>2298.54</c:v>
                </c:pt>
                <c:pt idx="5">
                  <c:v>3541.15</c:v>
                </c:pt>
                <c:pt idx="6">
                  <c:v>3715.85</c:v>
                </c:pt>
              </c:numCache>
            </c:numRef>
          </c:val>
        </c:ser>
        <c:ser>
          <c:idx val="1"/>
          <c:order val="1"/>
          <c:tx>
            <c:strRef>
              <c:f>Sheet1!$A$4</c:f>
              <c:strCache>
                <c:ptCount val="1"/>
                <c:pt idx="0">
                  <c:v>Carry over from earlier replenishment period</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Sheet1!$B$4:$H$4</c:f>
              <c:numCache>
                <c:formatCode>General</c:formatCode>
                <c:ptCount val="7"/>
                <c:pt idx="2">
                  <c:v>686.91</c:v>
                </c:pt>
                <c:pt idx="3">
                  <c:v>570.55999999999983</c:v>
                </c:pt>
                <c:pt idx="4">
                  <c:v>477.55</c:v>
                </c:pt>
                <c:pt idx="5">
                  <c:v>686.8</c:v>
                </c:pt>
                <c:pt idx="6">
                  <c:v>583.29</c:v>
                </c:pt>
              </c:numCache>
            </c:numRef>
          </c:val>
        </c:ser>
        <c:ser>
          <c:idx val="2"/>
          <c:order val="2"/>
          <c:tx>
            <c:strRef>
              <c:f>Sheet1!$A$5</c:f>
              <c:strCache>
                <c:ptCount val="1"/>
                <c:pt idx="0">
                  <c:v>Investment income earned (Note: GEF-5&amp;6 - Projected amount)</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Sheet1!$B$5:$H$5</c:f>
              <c:numCache>
                <c:formatCode>General</c:formatCode>
                <c:ptCount val="7"/>
                <c:pt idx="3">
                  <c:v>132.46</c:v>
                </c:pt>
                <c:pt idx="4">
                  <c:v>569.30999999999983</c:v>
                </c:pt>
                <c:pt idx="5">
                  <c:v>112.04</c:v>
                </c:pt>
                <c:pt idx="6">
                  <c:v>134</c:v>
                </c:pt>
              </c:numCache>
            </c:numRef>
          </c:val>
        </c:ser>
        <c:dLbls>
          <c:showLegendKey val="0"/>
          <c:showVal val="0"/>
          <c:showCatName val="0"/>
          <c:showSerName val="0"/>
          <c:showPercent val="0"/>
          <c:showBubbleSize val="0"/>
        </c:dLbls>
        <c:gapWidth val="150"/>
        <c:overlap val="100"/>
        <c:axId val="6912840"/>
        <c:axId val="192679728"/>
      </c:barChart>
      <c:catAx>
        <c:axId val="6912840"/>
        <c:scaling>
          <c:orientation val="minMax"/>
        </c:scaling>
        <c:delete val="0"/>
        <c:axPos val="b"/>
        <c:title>
          <c:tx>
            <c:rich>
              <a:bodyPr/>
              <a:lstStyle/>
              <a:p>
                <a:pPr>
                  <a:defRPr/>
                </a:pPr>
                <a:r>
                  <a:rPr lang="en-US"/>
                  <a:t>GEF Replenishment Cycle</a:t>
                </a:r>
              </a:p>
            </c:rich>
          </c:tx>
          <c:layout>
            <c:manualLayout>
              <c:xMode val="edge"/>
              <c:yMode val="edge"/>
              <c:x val="0.35251020625714902"/>
              <c:y val="0.95590826863439404"/>
            </c:manualLayout>
          </c:layout>
          <c:overlay val="0"/>
        </c:title>
        <c:numFmt formatCode="General" sourceLinked="0"/>
        <c:majorTickMark val="out"/>
        <c:minorTickMark val="none"/>
        <c:tickLblPos val="nextTo"/>
        <c:crossAx val="192679728"/>
        <c:crosses val="autoZero"/>
        <c:auto val="1"/>
        <c:lblAlgn val="ctr"/>
        <c:lblOffset val="100"/>
        <c:noMultiLvlLbl val="0"/>
      </c:catAx>
      <c:valAx>
        <c:axId val="192679728"/>
        <c:scaling>
          <c:orientation val="minMax"/>
        </c:scaling>
        <c:delete val="0"/>
        <c:axPos val="l"/>
        <c:majorGridlines/>
        <c:title>
          <c:tx>
            <c:rich>
              <a:bodyPr rot="-5400000" vert="horz"/>
              <a:lstStyle/>
              <a:p>
                <a:pPr>
                  <a:defRPr/>
                </a:pPr>
                <a:r>
                  <a:rPr lang="en-US"/>
                  <a:t>US Dollars in Billion</a:t>
                </a:r>
              </a:p>
            </c:rich>
          </c:tx>
          <c:layout>
            <c:manualLayout>
              <c:xMode val="edge"/>
              <c:yMode val="edge"/>
              <c:x val="9.9079971691436591E-3"/>
              <c:y val="0.36523936041737098"/>
            </c:manualLayout>
          </c:layout>
          <c:overlay val="0"/>
        </c:title>
        <c:numFmt formatCode="_(&quot;$&quot;* #.0,_);_(&quot;$&quot;* \(#,##0.\5\);_(&quot;$&quot;* 0?_);_(@_)" sourceLinked="0"/>
        <c:majorTickMark val="out"/>
        <c:minorTickMark val="none"/>
        <c:tickLblPos val="nextTo"/>
        <c:crossAx val="6912840"/>
        <c:crosses val="autoZero"/>
        <c:crossBetween val="between"/>
      </c:valAx>
      <c:spPr>
        <a:noFill/>
        <a:ln w="25400">
          <a:noFill/>
        </a:ln>
      </c:spPr>
    </c:plotArea>
    <c:legend>
      <c:legendPos val="r"/>
      <c:layout>
        <c:manualLayout>
          <c:xMode val="edge"/>
          <c:yMode val="edge"/>
          <c:x val="0.73328316477922695"/>
          <c:y val="0.29633285205903298"/>
          <c:w val="0.25255633255633297"/>
          <c:h val="0.42401402676160399"/>
        </c:manualLayout>
      </c:layout>
      <c:overlay val="0"/>
      <c:txPr>
        <a:bodyPr/>
        <a:lstStyle/>
        <a:p>
          <a:pPr>
            <a:defRPr sz="14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A2FE8-6E80-43E4-8528-4AFDA627AD4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66A6CF91-960A-4BD5-AE38-FB0D96B3DC00}">
      <dgm:prSet custT="1"/>
      <dgm:spPr/>
      <dgm:t>
        <a:bodyPr/>
        <a:lstStyle/>
        <a:p>
          <a:pPr rtl="0"/>
          <a:r>
            <a:rPr lang="en-US" sz="2000" dirty="0" smtClean="0"/>
            <a:t>Mobilize local and global stakeholders (national and local governments, private sectors, civil society)</a:t>
          </a:r>
          <a:endParaRPr lang="en-US" sz="2000" dirty="0"/>
        </a:p>
      </dgm:t>
    </dgm:pt>
    <dgm:pt modelId="{9A49FD56-8071-48DD-8608-A5C55F42BC72}" type="parTrans" cxnId="{48D733D5-2B91-49BA-AD96-B0D7F867AD34}">
      <dgm:prSet/>
      <dgm:spPr/>
      <dgm:t>
        <a:bodyPr/>
        <a:lstStyle/>
        <a:p>
          <a:endParaRPr lang="en-US"/>
        </a:p>
      </dgm:t>
    </dgm:pt>
    <dgm:pt modelId="{980C45BF-A7B1-4C40-91F0-D29D0D167CA1}" type="sibTrans" cxnId="{48D733D5-2B91-49BA-AD96-B0D7F867AD34}">
      <dgm:prSet/>
      <dgm:spPr/>
      <dgm:t>
        <a:bodyPr/>
        <a:lstStyle/>
        <a:p>
          <a:endParaRPr lang="en-US"/>
        </a:p>
      </dgm:t>
    </dgm:pt>
    <dgm:pt modelId="{C88A24EE-2B03-416F-A5AE-83260CDBEF48}">
      <dgm:prSet/>
      <dgm:spPr/>
      <dgm:t>
        <a:bodyPr/>
        <a:lstStyle/>
        <a:p>
          <a:pPr rtl="0"/>
          <a:r>
            <a:rPr lang="en-US" dirty="0" smtClean="0"/>
            <a:t>Improve GEF operational efficiencies</a:t>
          </a:r>
          <a:endParaRPr lang="en-US" dirty="0"/>
        </a:p>
      </dgm:t>
    </dgm:pt>
    <dgm:pt modelId="{FF8A3BFF-D159-4933-B46A-9AEAA9B8839C}" type="parTrans" cxnId="{EC6484F9-329D-4F3A-8649-6715411FF3E6}">
      <dgm:prSet/>
      <dgm:spPr/>
      <dgm:t>
        <a:bodyPr/>
        <a:lstStyle/>
        <a:p>
          <a:endParaRPr lang="en-US"/>
        </a:p>
      </dgm:t>
    </dgm:pt>
    <dgm:pt modelId="{AA30A538-1346-407C-B337-0F86022118F8}" type="sibTrans" cxnId="{EC6484F9-329D-4F3A-8649-6715411FF3E6}">
      <dgm:prSet/>
      <dgm:spPr/>
      <dgm:t>
        <a:bodyPr/>
        <a:lstStyle/>
        <a:p>
          <a:endParaRPr lang="en-US"/>
        </a:p>
      </dgm:t>
    </dgm:pt>
    <dgm:pt modelId="{F609B007-E87C-4475-8672-32A21724F8D9}">
      <dgm:prSet/>
      <dgm:spPr/>
      <dgm:t>
        <a:bodyPr/>
        <a:lstStyle/>
        <a:p>
          <a:pPr rtl="0"/>
          <a:r>
            <a:rPr lang="en-US" smtClean="0"/>
            <a:t>Strengthen Results Management</a:t>
          </a:r>
          <a:endParaRPr lang="en-US"/>
        </a:p>
      </dgm:t>
    </dgm:pt>
    <dgm:pt modelId="{A5B8A2D5-6D49-4767-8069-CA881EE55496}" type="parTrans" cxnId="{2315ED35-4FCA-41D5-B4DF-405BB0134210}">
      <dgm:prSet/>
      <dgm:spPr/>
      <dgm:t>
        <a:bodyPr/>
        <a:lstStyle/>
        <a:p>
          <a:endParaRPr lang="en-US"/>
        </a:p>
      </dgm:t>
    </dgm:pt>
    <dgm:pt modelId="{DE4D3715-C28A-45FB-B43C-494506950908}" type="sibTrans" cxnId="{2315ED35-4FCA-41D5-B4DF-405BB0134210}">
      <dgm:prSet/>
      <dgm:spPr/>
      <dgm:t>
        <a:bodyPr/>
        <a:lstStyle/>
        <a:p>
          <a:endParaRPr lang="en-US"/>
        </a:p>
      </dgm:t>
    </dgm:pt>
    <dgm:pt modelId="{11CAD879-9650-4D1F-992B-CB38FBD768BA}" type="pres">
      <dgm:prSet presAssocID="{B72A2FE8-6E80-43E4-8528-4AFDA627AD44}" presName="linearFlow" presStyleCnt="0">
        <dgm:presLayoutVars>
          <dgm:dir/>
          <dgm:resizeHandles val="exact"/>
        </dgm:presLayoutVars>
      </dgm:prSet>
      <dgm:spPr/>
      <dgm:t>
        <a:bodyPr/>
        <a:lstStyle/>
        <a:p>
          <a:endParaRPr lang="en-US"/>
        </a:p>
      </dgm:t>
    </dgm:pt>
    <dgm:pt modelId="{4E33A547-5225-4F59-B143-9091904DE096}" type="pres">
      <dgm:prSet presAssocID="{66A6CF91-960A-4BD5-AE38-FB0D96B3DC00}" presName="composite" presStyleCnt="0"/>
      <dgm:spPr/>
    </dgm:pt>
    <dgm:pt modelId="{43D4E4ED-3D06-4C63-B718-315C6F4B2743}" type="pres">
      <dgm:prSet presAssocID="{66A6CF91-960A-4BD5-AE38-FB0D96B3DC00}" presName="imgShp" presStyleLbl="fgImgPlace1" presStyleIdx="0" presStyleCnt="3"/>
      <dgm:spPr/>
    </dgm:pt>
    <dgm:pt modelId="{E13C4311-D198-4DF2-9096-044F0A25B9E5}" type="pres">
      <dgm:prSet presAssocID="{66A6CF91-960A-4BD5-AE38-FB0D96B3DC00}" presName="txShp" presStyleLbl="node1" presStyleIdx="0" presStyleCnt="3">
        <dgm:presLayoutVars>
          <dgm:bulletEnabled val="1"/>
        </dgm:presLayoutVars>
      </dgm:prSet>
      <dgm:spPr/>
      <dgm:t>
        <a:bodyPr/>
        <a:lstStyle/>
        <a:p>
          <a:endParaRPr lang="en-US"/>
        </a:p>
      </dgm:t>
    </dgm:pt>
    <dgm:pt modelId="{0318F59B-F55C-40C3-9028-3FD61C35CC08}" type="pres">
      <dgm:prSet presAssocID="{980C45BF-A7B1-4C40-91F0-D29D0D167CA1}" presName="spacing" presStyleCnt="0"/>
      <dgm:spPr/>
    </dgm:pt>
    <dgm:pt modelId="{484C861A-1B66-4FAB-8BF3-B99BCA72A77B}" type="pres">
      <dgm:prSet presAssocID="{C88A24EE-2B03-416F-A5AE-83260CDBEF48}" presName="composite" presStyleCnt="0"/>
      <dgm:spPr/>
    </dgm:pt>
    <dgm:pt modelId="{39ACE578-3913-49CD-9DEA-042F12B166A6}" type="pres">
      <dgm:prSet presAssocID="{C88A24EE-2B03-416F-A5AE-83260CDBEF48}" presName="imgShp" presStyleLbl="fgImgPlace1" presStyleIdx="1" presStyleCnt="3"/>
      <dgm:spPr/>
    </dgm:pt>
    <dgm:pt modelId="{6C908358-1386-440F-BF7D-855624C4AD45}" type="pres">
      <dgm:prSet presAssocID="{C88A24EE-2B03-416F-A5AE-83260CDBEF48}" presName="txShp" presStyleLbl="node1" presStyleIdx="1" presStyleCnt="3">
        <dgm:presLayoutVars>
          <dgm:bulletEnabled val="1"/>
        </dgm:presLayoutVars>
      </dgm:prSet>
      <dgm:spPr/>
      <dgm:t>
        <a:bodyPr/>
        <a:lstStyle/>
        <a:p>
          <a:endParaRPr lang="en-US"/>
        </a:p>
      </dgm:t>
    </dgm:pt>
    <dgm:pt modelId="{CC3D7FF7-C937-4EDD-8646-E51F20134DAB}" type="pres">
      <dgm:prSet presAssocID="{AA30A538-1346-407C-B337-0F86022118F8}" presName="spacing" presStyleCnt="0"/>
      <dgm:spPr/>
    </dgm:pt>
    <dgm:pt modelId="{783FD35E-3007-4AB5-92EE-BC386A3D9222}" type="pres">
      <dgm:prSet presAssocID="{F609B007-E87C-4475-8672-32A21724F8D9}" presName="composite" presStyleCnt="0"/>
      <dgm:spPr/>
    </dgm:pt>
    <dgm:pt modelId="{A4C43BFB-8AD7-4AFC-ACF9-FD9FD61D7F78}" type="pres">
      <dgm:prSet presAssocID="{F609B007-E87C-4475-8672-32A21724F8D9}" presName="imgShp" presStyleLbl="fgImgPlace1" presStyleIdx="2" presStyleCnt="3"/>
      <dgm:spPr/>
    </dgm:pt>
    <dgm:pt modelId="{7A71C6CE-DAA4-466A-8988-1BDE61174D61}" type="pres">
      <dgm:prSet presAssocID="{F609B007-E87C-4475-8672-32A21724F8D9}" presName="txShp" presStyleLbl="node1" presStyleIdx="2" presStyleCnt="3">
        <dgm:presLayoutVars>
          <dgm:bulletEnabled val="1"/>
        </dgm:presLayoutVars>
      </dgm:prSet>
      <dgm:spPr/>
      <dgm:t>
        <a:bodyPr/>
        <a:lstStyle/>
        <a:p>
          <a:endParaRPr lang="en-US"/>
        </a:p>
      </dgm:t>
    </dgm:pt>
  </dgm:ptLst>
  <dgm:cxnLst>
    <dgm:cxn modelId="{39699AE5-CAA9-4A08-AC59-D7D3F9C007F8}" type="presOf" srcId="{B72A2FE8-6E80-43E4-8528-4AFDA627AD44}" destId="{11CAD879-9650-4D1F-992B-CB38FBD768BA}" srcOrd="0" destOrd="0" presId="urn:microsoft.com/office/officeart/2005/8/layout/vList3"/>
    <dgm:cxn modelId="{2315ED35-4FCA-41D5-B4DF-405BB0134210}" srcId="{B72A2FE8-6E80-43E4-8528-4AFDA627AD44}" destId="{F609B007-E87C-4475-8672-32A21724F8D9}" srcOrd="2" destOrd="0" parTransId="{A5B8A2D5-6D49-4767-8069-CA881EE55496}" sibTransId="{DE4D3715-C28A-45FB-B43C-494506950908}"/>
    <dgm:cxn modelId="{8EA1CBDB-9756-4D52-A9A9-7A4839928152}" type="presOf" srcId="{C88A24EE-2B03-416F-A5AE-83260CDBEF48}" destId="{6C908358-1386-440F-BF7D-855624C4AD45}" srcOrd="0" destOrd="0" presId="urn:microsoft.com/office/officeart/2005/8/layout/vList3"/>
    <dgm:cxn modelId="{48D733D5-2B91-49BA-AD96-B0D7F867AD34}" srcId="{B72A2FE8-6E80-43E4-8528-4AFDA627AD44}" destId="{66A6CF91-960A-4BD5-AE38-FB0D96B3DC00}" srcOrd="0" destOrd="0" parTransId="{9A49FD56-8071-48DD-8608-A5C55F42BC72}" sibTransId="{980C45BF-A7B1-4C40-91F0-D29D0D167CA1}"/>
    <dgm:cxn modelId="{EC6484F9-329D-4F3A-8649-6715411FF3E6}" srcId="{B72A2FE8-6E80-43E4-8528-4AFDA627AD44}" destId="{C88A24EE-2B03-416F-A5AE-83260CDBEF48}" srcOrd="1" destOrd="0" parTransId="{FF8A3BFF-D159-4933-B46A-9AEAA9B8839C}" sibTransId="{AA30A538-1346-407C-B337-0F86022118F8}"/>
    <dgm:cxn modelId="{30511A62-9F51-4BF5-99C4-EF46142547BB}" type="presOf" srcId="{F609B007-E87C-4475-8672-32A21724F8D9}" destId="{7A71C6CE-DAA4-466A-8988-1BDE61174D61}" srcOrd="0" destOrd="0" presId="urn:microsoft.com/office/officeart/2005/8/layout/vList3"/>
    <dgm:cxn modelId="{1B0E74EE-11F6-4FF6-8455-9891FC8C3A07}" type="presOf" srcId="{66A6CF91-960A-4BD5-AE38-FB0D96B3DC00}" destId="{E13C4311-D198-4DF2-9096-044F0A25B9E5}" srcOrd="0" destOrd="0" presId="urn:microsoft.com/office/officeart/2005/8/layout/vList3"/>
    <dgm:cxn modelId="{93FAEDCE-5350-4740-9D07-09179834F200}" type="presParOf" srcId="{11CAD879-9650-4D1F-992B-CB38FBD768BA}" destId="{4E33A547-5225-4F59-B143-9091904DE096}" srcOrd="0" destOrd="0" presId="urn:microsoft.com/office/officeart/2005/8/layout/vList3"/>
    <dgm:cxn modelId="{AB57B380-FD09-4CCF-93E4-2BA0E64A3421}" type="presParOf" srcId="{4E33A547-5225-4F59-B143-9091904DE096}" destId="{43D4E4ED-3D06-4C63-B718-315C6F4B2743}" srcOrd="0" destOrd="0" presId="urn:microsoft.com/office/officeart/2005/8/layout/vList3"/>
    <dgm:cxn modelId="{A25649B2-9BAF-4B84-B0E3-A3D807E9DE9C}" type="presParOf" srcId="{4E33A547-5225-4F59-B143-9091904DE096}" destId="{E13C4311-D198-4DF2-9096-044F0A25B9E5}" srcOrd="1" destOrd="0" presId="urn:microsoft.com/office/officeart/2005/8/layout/vList3"/>
    <dgm:cxn modelId="{8B48F91F-5E70-4431-84F1-B1FCDB5A073B}" type="presParOf" srcId="{11CAD879-9650-4D1F-992B-CB38FBD768BA}" destId="{0318F59B-F55C-40C3-9028-3FD61C35CC08}" srcOrd="1" destOrd="0" presId="urn:microsoft.com/office/officeart/2005/8/layout/vList3"/>
    <dgm:cxn modelId="{8EC8873B-F07D-4F42-8C0C-B9D1ABBC82C8}" type="presParOf" srcId="{11CAD879-9650-4D1F-992B-CB38FBD768BA}" destId="{484C861A-1B66-4FAB-8BF3-B99BCA72A77B}" srcOrd="2" destOrd="0" presId="urn:microsoft.com/office/officeart/2005/8/layout/vList3"/>
    <dgm:cxn modelId="{541A46CD-361C-4941-A429-E6D719C8796B}" type="presParOf" srcId="{484C861A-1B66-4FAB-8BF3-B99BCA72A77B}" destId="{39ACE578-3913-49CD-9DEA-042F12B166A6}" srcOrd="0" destOrd="0" presId="urn:microsoft.com/office/officeart/2005/8/layout/vList3"/>
    <dgm:cxn modelId="{7AD74DD9-46C4-483A-A66D-4464097D6814}" type="presParOf" srcId="{484C861A-1B66-4FAB-8BF3-B99BCA72A77B}" destId="{6C908358-1386-440F-BF7D-855624C4AD45}" srcOrd="1" destOrd="0" presId="urn:microsoft.com/office/officeart/2005/8/layout/vList3"/>
    <dgm:cxn modelId="{67A7AE48-0822-4CF8-B549-622658717CDF}" type="presParOf" srcId="{11CAD879-9650-4D1F-992B-CB38FBD768BA}" destId="{CC3D7FF7-C937-4EDD-8646-E51F20134DAB}" srcOrd="3" destOrd="0" presId="urn:microsoft.com/office/officeart/2005/8/layout/vList3"/>
    <dgm:cxn modelId="{5D92D30D-8776-4CDF-93F1-1C41A837B64F}" type="presParOf" srcId="{11CAD879-9650-4D1F-992B-CB38FBD768BA}" destId="{783FD35E-3007-4AB5-92EE-BC386A3D9222}" srcOrd="4" destOrd="0" presId="urn:microsoft.com/office/officeart/2005/8/layout/vList3"/>
    <dgm:cxn modelId="{1FB23E19-8A91-4855-9ACB-E07677856951}" type="presParOf" srcId="{783FD35E-3007-4AB5-92EE-BC386A3D9222}" destId="{A4C43BFB-8AD7-4AFC-ACF9-FD9FD61D7F78}" srcOrd="0" destOrd="0" presId="urn:microsoft.com/office/officeart/2005/8/layout/vList3"/>
    <dgm:cxn modelId="{86AAE00C-E8E9-436B-A699-79A938940B75}" type="presParOf" srcId="{783FD35E-3007-4AB5-92EE-BC386A3D9222}" destId="{7A71C6CE-DAA4-466A-8988-1BDE61174D6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82913" cy="465138"/>
          </a:xfrm>
          <a:prstGeom prst="rect">
            <a:avLst/>
          </a:prstGeom>
        </p:spPr>
        <p:txBody>
          <a:bodyPr vert="horz" lIns="92407" tIns="46204" rIns="92407" bIns="46204" rtlCol="0"/>
          <a:lstStyle>
            <a:lvl1pPr algn="l">
              <a:defRPr sz="1200"/>
            </a:lvl1pPr>
          </a:lstStyle>
          <a:p>
            <a:pPr>
              <a:defRPr/>
            </a:pPr>
            <a:endParaRPr lang="en-US"/>
          </a:p>
        </p:txBody>
      </p:sp>
      <p:sp>
        <p:nvSpPr>
          <p:cNvPr id="3" name="Date Placeholder 2"/>
          <p:cNvSpPr>
            <a:spLocks noGrp="1"/>
          </p:cNvSpPr>
          <p:nvPr>
            <p:ph type="dt" sz="quarter" idx="1"/>
          </p:nvPr>
        </p:nvSpPr>
        <p:spPr>
          <a:xfrm>
            <a:off x="3897313" y="1"/>
            <a:ext cx="2982912" cy="465138"/>
          </a:xfrm>
          <a:prstGeom prst="rect">
            <a:avLst/>
          </a:prstGeom>
        </p:spPr>
        <p:txBody>
          <a:bodyPr vert="horz" lIns="92407" tIns="46204" rIns="92407" bIns="46204" rtlCol="0"/>
          <a:lstStyle>
            <a:lvl1pPr algn="r">
              <a:defRPr sz="1200"/>
            </a:lvl1pPr>
          </a:lstStyle>
          <a:p>
            <a:pPr>
              <a:defRPr/>
            </a:pPr>
            <a:endParaRPr lang="en-US"/>
          </a:p>
        </p:txBody>
      </p:sp>
      <p:sp>
        <p:nvSpPr>
          <p:cNvPr id="4" name="Footer Placeholder 3"/>
          <p:cNvSpPr>
            <a:spLocks noGrp="1"/>
          </p:cNvSpPr>
          <p:nvPr>
            <p:ph type="ftr" sz="quarter" idx="2"/>
          </p:nvPr>
        </p:nvSpPr>
        <p:spPr>
          <a:xfrm>
            <a:off x="2" y="8829676"/>
            <a:ext cx="2982913" cy="465138"/>
          </a:xfrm>
          <a:prstGeom prst="rect">
            <a:avLst/>
          </a:prstGeom>
        </p:spPr>
        <p:txBody>
          <a:bodyPr vert="horz" lIns="92407" tIns="46204" rIns="92407" bIns="4620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313" y="8829676"/>
            <a:ext cx="2982912" cy="465138"/>
          </a:xfrm>
          <a:prstGeom prst="rect">
            <a:avLst/>
          </a:prstGeom>
        </p:spPr>
        <p:txBody>
          <a:bodyPr vert="horz" lIns="92407" tIns="46204" rIns="92407" bIns="46204" rtlCol="0" anchor="b"/>
          <a:lstStyle>
            <a:lvl1pPr algn="r">
              <a:defRPr sz="1200" smtClean="0"/>
            </a:lvl1pPr>
          </a:lstStyle>
          <a:p>
            <a:pPr>
              <a:defRPr/>
            </a:pPr>
            <a:fld id="{76359646-84FF-4FF2-90B1-DCE606405D97}" type="slidenum">
              <a:rPr lang="en-US"/>
              <a:pPr>
                <a:defRPr/>
              </a:pPr>
              <a:t>‹#›</a:t>
            </a:fld>
            <a:endParaRPr lang="en-US"/>
          </a:p>
        </p:txBody>
      </p:sp>
    </p:spTree>
    <p:extLst>
      <p:ext uri="{BB962C8B-B14F-4D97-AF65-F5344CB8AC3E}">
        <p14:creationId xmlns:p14="http://schemas.microsoft.com/office/powerpoint/2010/main" val="35712149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913" cy="463550"/>
          </a:xfrm>
          <a:prstGeom prst="rect">
            <a:avLst/>
          </a:prstGeom>
        </p:spPr>
        <p:txBody>
          <a:bodyPr vert="horz" lIns="87416" tIns="43708" rIns="87416" bIns="43708" rtlCol="0"/>
          <a:lstStyle>
            <a:lvl1pPr algn="l">
              <a:defRPr sz="1100"/>
            </a:lvl1pPr>
          </a:lstStyle>
          <a:p>
            <a:pPr>
              <a:defRPr/>
            </a:pPr>
            <a:endParaRPr lang="en-US"/>
          </a:p>
        </p:txBody>
      </p:sp>
      <p:sp>
        <p:nvSpPr>
          <p:cNvPr id="3" name="Date Placeholder 2"/>
          <p:cNvSpPr>
            <a:spLocks noGrp="1"/>
          </p:cNvSpPr>
          <p:nvPr>
            <p:ph type="dt" idx="1"/>
          </p:nvPr>
        </p:nvSpPr>
        <p:spPr>
          <a:xfrm>
            <a:off x="3897313" y="0"/>
            <a:ext cx="2982912" cy="463550"/>
          </a:xfrm>
          <a:prstGeom prst="rect">
            <a:avLst/>
          </a:prstGeom>
        </p:spPr>
        <p:txBody>
          <a:bodyPr vert="horz" lIns="87416" tIns="43708" rIns="87416" bIns="43708" rtlCol="0"/>
          <a:lstStyle>
            <a:lvl1pPr algn="r">
              <a:defRPr sz="1100"/>
            </a:lvl1pPr>
          </a:lstStyle>
          <a:p>
            <a:pPr>
              <a:defRPr/>
            </a:pPr>
            <a:endParaRPr lang="en-US"/>
          </a:p>
        </p:txBody>
      </p:sp>
      <p:sp>
        <p:nvSpPr>
          <p:cNvPr id="4" name="Slide Image Placeholder 3"/>
          <p:cNvSpPr>
            <a:spLocks noGrp="1" noRot="1" noChangeAspect="1"/>
          </p:cNvSpPr>
          <p:nvPr>
            <p:ph type="sldImg" idx="2"/>
          </p:nvPr>
        </p:nvSpPr>
        <p:spPr>
          <a:xfrm>
            <a:off x="1117600" y="698500"/>
            <a:ext cx="4648200" cy="3486150"/>
          </a:xfrm>
          <a:prstGeom prst="rect">
            <a:avLst/>
          </a:prstGeom>
          <a:noFill/>
          <a:ln w="12700">
            <a:solidFill>
              <a:prstClr val="black"/>
            </a:solidFill>
          </a:ln>
        </p:spPr>
        <p:txBody>
          <a:bodyPr vert="horz" lIns="87416" tIns="43708" rIns="87416" bIns="43708" rtlCol="0" anchor="ctr"/>
          <a:lstStyle/>
          <a:p>
            <a:pPr lvl="0"/>
            <a:endParaRPr lang="en-US" noProof="0"/>
          </a:p>
        </p:txBody>
      </p:sp>
      <p:sp>
        <p:nvSpPr>
          <p:cNvPr id="5" name="Notes Placeholder 4"/>
          <p:cNvSpPr>
            <a:spLocks noGrp="1"/>
          </p:cNvSpPr>
          <p:nvPr>
            <p:ph type="body" sz="quarter" idx="3"/>
          </p:nvPr>
        </p:nvSpPr>
        <p:spPr>
          <a:xfrm>
            <a:off x="688977" y="4416428"/>
            <a:ext cx="5503863" cy="4181475"/>
          </a:xfrm>
          <a:prstGeom prst="rect">
            <a:avLst/>
          </a:prstGeom>
        </p:spPr>
        <p:txBody>
          <a:bodyPr vert="horz" lIns="87416" tIns="43708" rIns="87416" bIns="437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31263"/>
            <a:ext cx="2982913" cy="463550"/>
          </a:xfrm>
          <a:prstGeom prst="rect">
            <a:avLst/>
          </a:prstGeom>
        </p:spPr>
        <p:txBody>
          <a:bodyPr vert="horz" lIns="87416" tIns="43708" rIns="87416" bIns="43708"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897313" y="8831263"/>
            <a:ext cx="2982912" cy="463550"/>
          </a:xfrm>
          <a:prstGeom prst="rect">
            <a:avLst/>
          </a:prstGeom>
        </p:spPr>
        <p:txBody>
          <a:bodyPr vert="horz" lIns="87416" tIns="43708" rIns="87416" bIns="43708" rtlCol="0" anchor="b"/>
          <a:lstStyle>
            <a:lvl1pPr algn="r">
              <a:defRPr sz="1100" smtClean="0"/>
            </a:lvl1pPr>
          </a:lstStyle>
          <a:p>
            <a:pPr>
              <a:defRPr/>
            </a:pPr>
            <a:fld id="{8A57EA69-8F50-4190-A70F-0DA046C10CE6}" type="slidenum">
              <a:rPr lang="en-US"/>
              <a:pPr>
                <a:defRPr/>
              </a:pPr>
              <a:t>‹#›</a:t>
            </a:fld>
            <a:endParaRPr lang="en-US"/>
          </a:p>
        </p:txBody>
      </p:sp>
    </p:spTree>
    <p:extLst>
      <p:ext uri="{BB962C8B-B14F-4D97-AF65-F5344CB8AC3E}">
        <p14:creationId xmlns:p14="http://schemas.microsoft.com/office/powerpoint/2010/main" val="206184076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4049910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Taking Deforestation out of the Commodities Supply Chain </a:t>
            </a:r>
          </a:p>
          <a:p>
            <a:pPr lvl="1"/>
            <a:r>
              <a:rPr lang="en-US" dirty="0" smtClean="0"/>
              <a:t>Avoiding deforestation in supply chains of critical commodities by supporting action with financial institutions, and producers</a:t>
            </a:r>
          </a:p>
          <a:p>
            <a:r>
              <a:rPr lang="en-US" i="1" dirty="0" smtClean="0"/>
              <a:t>A New Development Path for the Amazon Basin </a:t>
            </a:r>
          </a:p>
          <a:p>
            <a:pPr lvl="1"/>
            <a:r>
              <a:rPr lang="en-US" dirty="0" smtClean="0"/>
              <a:t>Enhance the development options available for the region, that are more reliant on a strong forest-related sector ,can reduce poverty and stabilize the agriculture frontier </a:t>
            </a:r>
          </a:p>
          <a:p>
            <a:endParaRPr lang="en-US" dirty="0"/>
          </a:p>
        </p:txBody>
      </p:sp>
      <p:sp>
        <p:nvSpPr>
          <p:cNvPr id="4" name="Slide Number Placeholder 3"/>
          <p:cNvSpPr>
            <a:spLocks noGrp="1"/>
          </p:cNvSpPr>
          <p:nvPr>
            <p:ph type="sldNum" sz="quarter" idx="10"/>
          </p:nvPr>
        </p:nvSpPr>
        <p:spPr/>
        <p:txBody>
          <a:bodyPr/>
          <a:lstStyle/>
          <a:p>
            <a:fld id="{0087241D-FC74-4E30-9F37-A81AA9063518}" type="slidenum">
              <a:rPr lang="en-US" smtClean="0"/>
              <a:t>20</a:t>
            </a:fld>
            <a:endParaRPr lang="en-US"/>
          </a:p>
        </p:txBody>
      </p:sp>
    </p:spTree>
    <p:extLst>
      <p:ext uri="{BB962C8B-B14F-4D97-AF65-F5344CB8AC3E}">
        <p14:creationId xmlns:p14="http://schemas.microsoft.com/office/powerpoint/2010/main" val="176584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a:ln/>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700" b="1" i="1" dirty="0" smtClean="0">
                <a:solidFill>
                  <a:srgbClr val="00642D"/>
                </a:solidFill>
              </a:rPr>
              <a:t>Mission</a:t>
            </a:r>
            <a:r>
              <a:rPr lang="en-US" sz="700" b="1" i="1" dirty="0">
                <a:solidFill>
                  <a:srgbClr val="00642D"/>
                </a:solidFill>
              </a:rPr>
              <a:t>:</a:t>
            </a:r>
            <a:r>
              <a:rPr lang="en-US" sz="700" i="1" dirty="0">
                <a:solidFill>
                  <a:srgbClr val="00642D"/>
                </a:solidFill>
              </a:rPr>
              <a:t> To assist in the protection of the global environment and to promote environmental sustainable development.</a:t>
            </a:r>
            <a:r>
              <a:rPr lang="en-US" sz="700" dirty="0"/>
              <a:t> </a:t>
            </a:r>
          </a:p>
          <a:p>
            <a:r>
              <a:rPr lang="en-US" sz="700" dirty="0"/>
              <a:t>Established in Oct 1991 as a $1 billion pilot program in the WB</a:t>
            </a:r>
          </a:p>
          <a:p>
            <a:r>
              <a:rPr lang="en-US" sz="700" dirty="0"/>
              <a:t>The GEF is the world’s largest public funder of projects and programs to benefit the global environment.</a:t>
            </a:r>
          </a:p>
          <a:p>
            <a:r>
              <a:rPr lang="en-US" sz="700" dirty="0"/>
              <a:t>WB, UNDP, UNEP were the 3 initial implementing partners.</a:t>
            </a:r>
          </a:p>
          <a:p>
            <a:r>
              <a:rPr lang="en-US" sz="700" dirty="0"/>
              <a:t>At the Rio Earth Summit in 1992, the GEF was restructured and moved out of the WB. </a:t>
            </a:r>
          </a:p>
          <a:p>
            <a:r>
              <a:rPr lang="en-US" sz="700" dirty="0"/>
              <a:t>This enhanced the involvement of developing countries in the decision-making process and in implementation of the projects. </a:t>
            </a:r>
          </a:p>
          <a:p>
            <a:r>
              <a:rPr lang="en-US" sz="700" dirty="0"/>
              <a:t>Since 1994, the WB has served as the GEF Trustee and provided administrative services.</a:t>
            </a:r>
          </a:p>
          <a:p>
            <a:r>
              <a:rPr lang="en-US" sz="700" dirty="0"/>
              <a:t>The GEF also serves as financial mechanism for the following UN conventions:</a:t>
            </a:r>
          </a:p>
          <a:p>
            <a:r>
              <a:rPr lang="en-US" sz="700" dirty="0"/>
              <a:t>UN Convention on Biological Diversity (CBD)</a:t>
            </a:r>
          </a:p>
          <a:p>
            <a:r>
              <a:rPr lang="en-US" sz="700" dirty="0"/>
              <a:t>UN Framework Convention on Climate Change (UNFCCC) </a:t>
            </a:r>
          </a:p>
          <a:p>
            <a:r>
              <a:rPr lang="en-US" sz="700" dirty="0"/>
              <a:t>UN Stockholm Convention on Persistent Organic Pollutants (POPs) </a:t>
            </a:r>
          </a:p>
          <a:p>
            <a:r>
              <a:rPr lang="en-US" sz="700" dirty="0"/>
              <a:t>UN Convention to Combat Desertification (UNCCD)</a:t>
            </a:r>
          </a:p>
          <a:p>
            <a:r>
              <a:rPr lang="en-US" sz="700" dirty="0"/>
              <a:t>The GEF, although not linked formally to the Montreal Protocol on Substances That Deplete the Ozone Layer (MP), supports implementation of the MP in transition economies.</a:t>
            </a:r>
            <a:endParaRPr lang="pt-BR" dirty="0" smtClean="0"/>
          </a:p>
        </p:txBody>
      </p:sp>
    </p:spTree>
    <p:extLst>
      <p:ext uri="{BB962C8B-B14F-4D97-AF65-F5344CB8AC3E}">
        <p14:creationId xmlns:p14="http://schemas.microsoft.com/office/powerpoint/2010/main" val="116437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slide is modified depending on the workshop</a:t>
            </a:r>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n-US" smtClean="0"/>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61BBEF-8FD8-4FF3-9C36-CB05F3A3E457}" type="slidenum">
              <a:rPr lang="en-US"/>
              <a:pPr/>
              <a:t>10</a:t>
            </a:fld>
            <a:endParaRPr lang="en-US"/>
          </a:p>
        </p:txBody>
      </p:sp>
    </p:spTree>
    <p:extLst>
      <p:ext uri="{BB962C8B-B14F-4D97-AF65-F5344CB8AC3E}">
        <p14:creationId xmlns:p14="http://schemas.microsoft.com/office/powerpoint/2010/main" val="529928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 the first point this forms the basis</a:t>
            </a:r>
            <a:r>
              <a:rPr lang="en-US" baseline="0" dirty="0" smtClean="0"/>
              <a:t> of a Secretariat report to the COP on the operations of the MOU between the GEF </a:t>
            </a:r>
            <a:r>
              <a:rPr lang="en-US" baseline="0" smtClean="0"/>
              <a:t>and the COP.</a:t>
            </a:r>
            <a:endParaRPr lang="en-US" dirty="0"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n-US" smtClean="0"/>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61BBEF-8FD8-4FF3-9C36-CB05F3A3E457}" type="slidenum">
              <a:rPr lang="en-US"/>
              <a:pPr/>
              <a:t>11</a:t>
            </a:fld>
            <a:endParaRPr lang="en-US"/>
          </a:p>
        </p:txBody>
      </p:sp>
    </p:spTree>
    <p:extLst>
      <p:ext uri="{BB962C8B-B14F-4D97-AF65-F5344CB8AC3E}">
        <p14:creationId xmlns:p14="http://schemas.microsoft.com/office/powerpoint/2010/main" val="181466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z="1500" smtClean="0">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0438">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0438">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0438">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0438">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5A6512-1757-497D-B59E-27CBF4025D15}" type="slidenum">
              <a:rPr lang="en-US" altLang="en-US" sz="1300">
                <a:solidFill>
                  <a:srgbClr val="000000"/>
                </a:solidFill>
              </a:rPr>
              <a:pPr>
                <a:spcBef>
                  <a:spcPct val="0"/>
                </a:spcBef>
              </a:pPr>
              <a:t>12</a:t>
            </a:fld>
            <a:endParaRPr lang="en-US" altLang="en-US" sz="1300">
              <a:solidFill>
                <a:srgbClr val="000000"/>
              </a:solidFill>
            </a:endParaRPr>
          </a:p>
        </p:txBody>
      </p:sp>
      <p:sp>
        <p:nvSpPr>
          <p:cNvPr id="819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0438">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0438">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0438">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0438">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04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1300" smtClean="0">
                <a:solidFill>
                  <a:srgbClr val="000000"/>
                </a:solidFill>
              </a:rPr>
              <a:t>GEF Expanded Constituency Workshop</a:t>
            </a:r>
          </a:p>
        </p:txBody>
      </p:sp>
    </p:spTree>
    <p:extLst>
      <p:ext uri="{BB962C8B-B14F-4D97-AF65-F5344CB8AC3E}">
        <p14:creationId xmlns:p14="http://schemas.microsoft.com/office/powerpoint/2010/main" val="2143047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14</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1386311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7907" y="4995327"/>
            <a:ext cx="5932485" cy="3939540"/>
          </a:xfrm>
        </p:spPr>
        <p:txBody>
          <a:bodyPr/>
          <a:lstStyle/>
          <a:p>
            <a:pPr defTabSz="919738">
              <a:defRPr/>
            </a:pPr>
            <a:endParaRPr lang="en-US" dirty="0"/>
          </a:p>
          <a:p>
            <a:pPr defTabSz="919738">
              <a:defRPr/>
            </a:pPr>
            <a:endParaRPr lang="en-US" dirty="0"/>
          </a:p>
          <a:p>
            <a:pPr defTabSz="919738">
              <a:defRPr/>
            </a:pPr>
            <a:r>
              <a:rPr lang="en-US" dirty="0"/>
              <a:t>I want to emphasize three points here. First, </a:t>
            </a:r>
            <a:r>
              <a:rPr lang="en-US" dirty="0" smtClean="0"/>
              <a:t>some of key earth </a:t>
            </a:r>
            <a:r>
              <a:rPr lang="en-US" dirty="0"/>
              <a:t>ecosystems are near or beyond tipping points.</a:t>
            </a:r>
          </a:p>
          <a:p>
            <a:pPr defTabSz="919738">
              <a:defRPr/>
            </a:pPr>
            <a:endParaRPr lang="en-US" dirty="0"/>
          </a:p>
          <a:p>
            <a:pPr defTabSz="919738">
              <a:defRPr/>
            </a:pPr>
            <a:r>
              <a:rPr lang="en-US" dirty="0"/>
              <a:t>Second, the GEF is operating in almost all of identified ecosystems </a:t>
            </a:r>
            <a:r>
              <a:rPr lang="en-US" dirty="0" smtClean="0"/>
              <a:t>and have mandate from </a:t>
            </a:r>
            <a:r>
              <a:rPr lang="en-US" dirty="0" err="1" smtClean="0"/>
              <a:t>MEAs.</a:t>
            </a:r>
            <a:r>
              <a:rPr lang="en-US" dirty="0" smtClean="0"/>
              <a:t> </a:t>
            </a:r>
            <a:endParaRPr lang="en-US" dirty="0"/>
          </a:p>
          <a:p>
            <a:pPr defTabSz="919738">
              <a:defRPr/>
            </a:pPr>
            <a:endParaRPr lang="en-US" dirty="0"/>
          </a:p>
          <a:p>
            <a:pPr defTabSz="919738">
              <a:defRPr/>
            </a:pPr>
            <a:r>
              <a:rPr lang="en-US" dirty="0"/>
              <a:t>Third, </a:t>
            </a:r>
            <a:r>
              <a:rPr lang="en-US" dirty="0" smtClean="0"/>
              <a:t>the GEF </a:t>
            </a:r>
            <a:r>
              <a:rPr lang="en-US" dirty="0"/>
              <a:t>is in a prime position to tackle those tipping points </a:t>
            </a:r>
            <a:r>
              <a:rPr lang="en-US" dirty="0" smtClean="0"/>
              <a:t>most effectively by adopting an integrated approach.  </a:t>
            </a:r>
          </a:p>
          <a:p>
            <a:pPr defTabSz="919738">
              <a:defRPr/>
            </a:pPr>
            <a:endParaRPr lang="en-US" dirty="0" smtClean="0"/>
          </a:p>
          <a:p>
            <a:pPr defTabSz="919738">
              <a:defRPr/>
            </a:pPr>
            <a:r>
              <a:rPr lang="en-US" dirty="0" smtClean="0"/>
              <a:t>WE</a:t>
            </a:r>
            <a:r>
              <a:rPr lang="en-US" baseline="0" dirty="0" smtClean="0"/>
              <a:t> ARE THE ONLY INSTITUTION TO BE ABLE TO ADDRESS THESE CHALLENGES IN AN INTEGRATED AND HOLISTIC APPROACH</a:t>
            </a:r>
            <a:endParaRPr lang="en-US" dirty="0"/>
          </a:p>
        </p:txBody>
      </p:sp>
      <p:sp>
        <p:nvSpPr>
          <p:cNvPr id="4" name="Slide Number Placeholder 3"/>
          <p:cNvSpPr>
            <a:spLocks noGrp="1"/>
          </p:cNvSpPr>
          <p:nvPr>
            <p:ph type="sldNum" sz="quarter" idx="10"/>
          </p:nvPr>
        </p:nvSpPr>
        <p:spPr>
          <a:xfrm>
            <a:off x="6325138" y="8928489"/>
            <a:ext cx="85255" cy="184666"/>
          </a:xfrm>
        </p:spPr>
        <p:txBody>
          <a:bodyPr/>
          <a:lstStyle/>
          <a:p>
            <a:pPr>
              <a:defRPr/>
            </a:pPr>
            <a:fld id="{3C3A632B-FBDE-46D4-BF6F-6D14421E6342}" type="slidenum">
              <a:rPr lang="en-US" smtClean="0"/>
              <a:pPr>
                <a:defRPr/>
              </a:pPr>
              <a:t>15</a:t>
            </a:fld>
            <a:endParaRPr lang="en-US" dirty="0"/>
          </a:p>
        </p:txBody>
      </p:sp>
    </p:spTree>
    <p:extLst>
      <p:ext uri="{BB962C8B-B14F-4D97-AF65-F5344CB8AC3E}">
        <p14:creationId xmlns:p14="http://schemas.microsoft.com/office/powerpoint/2010/main" val="219697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8725" y="78105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BC24D0-9478-42D9-AE09-7E8D998C1D6D}" type="slidenum">
              <a:rPr lang="en-US" smtClean="0"/>
              <a:pPr/>
              <a:t>16</a:t>
            </a:fld>
            <a:endParaRPr lang="en-US" dirty="0"/>
          </a:p>
        </p:txBody>
      </p:sp>
    </p:spTree>
    <p:extLst>
      <p:ext uri="{BB962C8B-B14F-4D97-AF65-F5344CB8AC3E}">
        <p14:creationId xmlns:p14="http://schemas.microsoft.com/office/powerpoint/2010/main" val="378822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280988"/>
            <a:ext cx="3987800" cy="2990850"/>
          </a:xfrm>
        </p:spPr>
      </p:sp>
      <p:sp>
        <p:nvSpPr>
          <p:cNvPr id="3" name="Notes Placeholder 2"/>
          <p:cNvSpPr>
            <a:spLocks noGrp="1"/>
          </p:cNvSpPr>
          <p:nvPr>
            <p:ph type="body" idx="1"/>
          </p:nvPr>
        </p:nvSpPr>
        <p:spPr>
          <a:xfrm>
            <a:off x="93607" y="2987491"/>
            <a:ext cx="6649555" cy="5539978"/>
          </a:xfrm>
        </p:spPr>
        <p:txBody>
          <a:bodyPr>
            <a:normAutofit fontScale="92500"/>
          </a:bodyPr>
          <a:lstStyle/>
          <a:p>
            <a:r>
              <a:rPr lang="en-US" sz="800" b="1" i="1" dirty="0"/>
              <a:t>**This slide is animated**</a:t>
            </a:r>
          </a:p>
          <a:p>
            <a:endParaRPr lang="en-US" sz="800" i="1" dirty="0"/>
          </a:p>
          <a:p>
            <a:r>
              <a:rPr lang="en-US" sz="800" b="1" i="1" u="sng" dirty="0"/>
              <a:t>Animation 1  </a:t>
            </a:r>
          </a:p>
          <a:p>
            <a:r>
              <a:rPr lang="en-US" sz="800" dirty="0"/>
              <a:t>How we can most effectively address degradation of global environment?  Let us start with our immediate concerns; degradation of global environment. </a:t>
            </a:r>
          </a:p>
          <a:p>
            <a:endParaRPr lang="en-US" sz="800" dirty="0"/>
          </a:p>
          <a:p>
            <a:r>
              <a:rPr lang="en-US" sz="800" b="1" i="1" u="sng" dirty="0"/>
              <a:t>Animation 2</a:t>
            </a:r>
          </a:p>
          <a:p>
            <a:r>
              <a:rPr lang="en-US" sz="800" dirty="0"/>
              <a:t>In order to explore the most </a:t>
            </a:r>
            <a:r>
              <a:rPr lang="en-US" sz="800" dirty="0" err="1"/>
              <a:t>impactive</a:t>
            </a:r>
            <a:r>
              <a:rPr lang="en-US" sz="800" dirty="0"/>
              <a:t> way to address degradation, let us look at the trends behind these tipping points. </a:t>
            </a:r>
          </a:p>
          <a:p>
            <a:endParaRPr lang="en-US" sz="800" dirty="0"/>
          </a:p>
          <a:p>
            <a:r>
              <a:rPr lang="en-US" sz="800" dirty="0"/>
              <a:t>There are three mega-trends; Population growth, rising middle class, and urbanization. This will have incredible implications on global consumption and production patterns, which will go on the collision course with nature if BAU continues. </a:t>
            </a:r>
          </a:p>
          <a:p>
            <a:endParaRPr lang="en-US" sz="800" dirty="0"/>
          </a:p>
          <a:p>
            <a:r>
              <a:rPr lang="en-US" sz="800" dirty="0"/>
              <a:t>At the end of this causal chain, we know that these underlying trends result in degradation of the global environment. The question is– what happens in between?</a:t>
            </a:r>
          </a:p>
          <a:p>
            <a:pPr marL="0" lvl="1" defTabSz="920638">
              <a:defRPr/>
            </a:pPr>
            <a:endParaRPr lang="en-US" sz="800" dirty="0"/>
          </a:p>
          <a:p>
            <a:pPr marL="0" lvl="1" defTabSz="920638">
              <a:defRPr/>
            </a:pPr>
            <a:r>
              <a:rPr lang="en-US" sz="800" b="1" i="1" u="sng" dirty="0"/>
              <a:t>Animation 3</a:t>
            </a:r>
          </a:p>
          <a:p>
            <a:pPr marL="0" lvl="1" defTabSz="920638">
              <a:defRPr/>
            </a:pPr>
            <a:r>
              <a:rPr lang="en-US" sz="800" dirty="0"/>
              <a:t>First you have the drivers of environmental degradation– deriving from 3 mega-trends. How to meet doubling demand for food, transport and energy?  Specifically, agriculture, buildings, power, transportation and other sectors like oil &amp; gas contribute to unsustainable production and consumption. </a:t>
            </a:r>
          </a:p>
          <a:p>
            <a:pPr marL="0" lvl="1" defTabSz="920638">
              <a:defRPr/>
            </a:pPr>
            <a:endParaRPr lang="en-US" sz="800" dirty="0"/>
          </a:p>
          <a:p>
            <a:pPr marL="0" lvl="1" defTabSz="920638">
              <a:defRPr/>
            </a:pPr>
            <a:r>
              <a:rPr lang="en-US" sz="800" b="1" i="1" u="sng" dirty="0"/>
              <a:t>Animation 4</a:t>
            </a:r>
          </a:p>
          <a:p>
            <a:pPr marL="0" lvl="1" defTabSz="920638">
              <a:defRPr/>
            </a:pPr>
            <a:r>
              <a:rPr lang="en-US" sz="800" dirty="0"/>
              <a:t>These drivers result in direct pressures on the environment. These we are all familiar with: the </a:t>
            </a:r>
            <a:r>
              <a:rPr lang="en-US" sz="800" dirty="0" err="1"/>
              <a:t>GHG</a:t>
            </a:r>
            <a:r>
              <a:rPr lang="en-US" sz="800" dirty="0"/>
              <a:t> emissions that lead to climate change; the deforestation that leads to biodiversity loss, etc.</a:t>
            </a:r>
          </a:p>
          <a:p>
            <a:pPr marL="0" lvl="1" defTabSz="920638">
              <a:defRPr/>
            </a:pPr>
            <a:endParaRPr lang="en-US" sz="800" dirty="0"/>
          </a:p>
          <a:p>
            <a:pPr marL="0" lvl="1" defTabSz="920638">
              <a:defRPr/>
            </a:pPr>
            <a:r>
              <a:rPr lang="en-US" sz="800" dirty="0"/>
              <a:t>So as you look at the whole chain, you can see how this story plays out.  </a:t>
            </a:r>
          </a:p>
          <a:p>
            <a:pPr marL="0" lvl="1" defTabSz="920638">
              <a:defRPr/>
            </a:pPr>
            <a:endParaRPr lang="en-US" sz="800" dirty="0"/>
          </a:p>
          <a:p>
            <a:pPr marL="0" lvl="1" defTabSz="920638">
              <a:defRPr/>
            </a:pPr>
            <a:r>
              <a:rPr lang="en-US" sz="800" dirty="0"/>
              <a:t>For example, the rise of an urban, middle class is leading to higher demand for and production of beef and palm oil. This has led to loss of natural forests and draining of peat lands, more usage of chemical fertilizer and water, which affects several aspects of the global environment.</a:t>
            </a:r>
          </a:p>
          <a:p>
            <a:pPr marL="0" lvl="1" defTabSz="920638">
              <a:defRPr/>
            </a:pPr>
            <a:endParaRPr lang="en-US" sz="800" b="1" dirty="0"/>
          </a:p>
          <a:p>
            <a:pPr marL="0" lvl="1" defTabSz="920638">
              <a:defRPr/>
            </a:pPr>
            <a:r>
              <a:rPr lang="en-US" sz="800" b="1" i="1" u="sng" dirty="0"/>
              <a:t>Animation 5</a:t>
            </a:r>
          </a:p>
          <a:p>
            <a:r>
              <a:rPr lang="en-US" sz="800" dirty="0"/>
              <a:t>This science helps us narrow our focus on what is most important. I believe the </a:t>
            </a:r>
            <a:r>
              <a:rPr lang="en-US" sz="800" dirty="0" err="1"/>
              <a:t>GEF</a:t>
            </a:r>
            <a:r>
              <a:rPr lang="en-US" sz="800" dirty="0"/>
              <a:t> needs to focus on tackling drivers, not just the direct environmental pressures of degradation. There are 3 reasons. </a:t>
            </a:r>
          </a:p>
          <a:p>
            <a:endParaRPr lang="en-US" sz="800" dirty="0"/>
          </a:p>
          <a:p>
            <a:pPr defTabSz="920638">
              <a:defRPr/>
            </a:pPr>
            <a:r>
              <a:rPr lang="en-US" sz="800" b="1" dirty="0"/>
              <a:t>First of all, drivers will have more systemic impact than addressing direct environmental pressures will.</a:t>
            </a:r>
            <a:r>
              <a:rPr lang="en-US" sz="800" i="1" dirty="0"/>
              <a:t> </a:t>
            </a:r>
            <a:r>
              <a:rPr lang="en-US" sz="800" dirty="0"/>
              <a:t>“An ounce of prevention is worth a pound of cure.”  The same can be said for addressing global environmental issues. </a:t>
            </a:r>
          </a:p>
          <a:p>
            <a:pPr defTabSz="920638">
              <a:defRPr/>
            </a:pPr>
            <a:endParaRPr lang="en-US" sz="800" dirty="0"/>
          </a:p>
          <a:p>
            <a:pPr lvl="0"/>
            <a:r>
              <a:rPr lang="en-US" sz="800" b="1" dirty="0"/>
              <a:t>Secondly, drivers deliver multiple global environmental benefits at scale.</a:t>
            </a:r>
            <a:r>
              <a:rPr lang="en-US" sz="800" dirty="0"/>
              <a:t> Food production, for example, contributes to significant greenhouse gas emissions, uses large amounts of freshwater, is a major contributor to water pollution, and introduces many toxic chemicals into the environment through use of pesticides and herbicides. </a:t>
            </a:r>
          </a:p>
          <a:p>
            <a:pPr lvl="0"/>
            <a:endParaRPr lang="en-US" sz="800" b="1" dirty="0"/>
          </a:p>
          <a:p>
            <a:pPr lvl="0"/>
            <a:r>
              <a:rPr lang="en-US" sz="800" b="1" dirty="0"/>
              <a:t>Finally, drivers better position the </a:t>
            </a:r>
            <a:r>
              <a:rPr lang="en-US" sz="800" b="1" dirty="0" err="1"/>
              <a:t>GEF</a:t>
            </a:r>
            <a:r>
              <a:rPr lang="en-US" sz="800" b="1" dirty="0"/>
              <a:t> to articulate how global environmental goals contribute to broader socio-economic development goals.</a:t>
            </a:r>
            <a:r>
              <a:rPr lang="en-US" sz="800" dirty="0"/>
              <a:t> This approach is supportive of the global community’s efforts to eradicate poverty and transform economies through sustainable development as part of the Post-2015 Development Agenda. </a:t>
            </a:r>
          </a:p>
          <a:p>
            <a:pPr lvl="0"/>
            <a:endParaRPr lang="en-US" sz="800" b="1" dirty="0"/>
          </a:p>
          <a:p>
            <a:pPr lvl="0"/>
            <a:r>
              <a:rPr lang="en-US" sz="800" dirty="0"/>
              <a:t>SO YOU CAN SEE HOW IMPORTANT IT IS FOR US TO FOCUS ON THE DRIVERS IF WE HOPE TO HAVE THE IMPACT WE NEED</a:t>
            </a:r>
          </a:p>
        </p:txBody>
      </p:sp>
      <p:sp>
        <p:nvSpPr>
          <p:cNvPr id="4" name="Slide Number Placeholder 3"/>
          <p:cNvSpPr>
            <a:spLocks noGrp="1"/>
          </p:cNvSpPr>
          <p:nvPr>
            <p:ph type="sldNum" sz="quarter" idx="10"/>
          </p:nvPr>
        </p:nvSpPr>
        <p:spPr>
          <a:xfrm>
            <a:off x="6325139" y="8928491"/>
            <a:ext cx="85255" cy="184667"/>
          </a:xfrm>
        </p:spPr>
        <p:txBody>
          <a:bodyPr/>
          <a:lstStyle/>
          <a:p>
            <a:pPr>
              <a:defRPr/>
            </a:pPr>
            <a:fld id="{3C3A632B-FBDE-46D4-BF6F-6D14421E6342}"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116120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428922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202928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3895327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52050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2112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56213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80860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le Only Without Number">
    <p:spTree>
      <p:nvGrpSpPr>
        <p:cNvPr id="1" name=""/>
        <p:cNvGrpSpPr/>
        <p:nvPr/>
      </p:nvGrpSpPr>
      <p:grpSpPr>
        <a:xfrm>
          <a:off x="0" y="0"/>
          <a:ext cx="0" cy="0"/>
          <a:chOff x="0" y="0"/>
          <a:chExt cx="0" cy="0"/>
        </a:xfrm>
      </p:grpSpPr>
      <p:graphicFrame>
        <p:nvGraphicFramePr>
          <p:cNvPr id="4" name="Object 3" hidden="1"/>
          <p:cNvGraphicFramePr>
            <a:graphicFrameLocks/>
          </p:cNvGraphicFramePr>
          <p:nvPr userDrawn="1">
            <p:custDataLst>
              <p:tags r:id="rId2"/>
            </p:custDataLst>
            <p:extLst>
              <p:ext uri="{D42A27DB-BD31-4B8C-83A1-F6EECF244321}">
                <p14:modId xmlns:p14="http://schemas.microsoft.com/office/powerpoint/2010/main" val="6143084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6" name="think-cell Slide" r:id="rId4" imgW="360" imgH="360" progId="">
                  <p:embed/>
                </p:oleObj>
              </mc:Choice>
              <mc:Fallback>
                <p:oleObj name="think-cell Slide" r:id="rId4" imgW="360" imgH="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a:xfrm>
            <a:off x="121489" y="234863"/>
            <a:ext cx="8794113" cy="298327"/>
          </a:xfrm>
        </p:spPr>
        <p:txBody>
          <a:bodyPr/>
          <a:lstStyle/>
          <a:p>
            <a:r>
              <a:rPr lang="en-US" smtClean="0"/>
              <a:t>Click to edit Master title style</a:t>
            </a:r>
            <a:endParaRPr lang="en-US"/>
          </a:p>
        </p:txBody>
      </p:sp>
    </p:spTree>
    <p:extLst>
      <p:ext uri="{BB962C8B-B14F-4D97-AF65-F5344CB8AC3E}">
        <p14:creationId xmlns:p14="http://schemas.microsoft.com/office/powerpoint/2010/main" val="184752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278572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6051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8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p:nvPicPr>
        <p:blipFill>
          <a:blip r:embed="rId8"/>
          <a:srcRect/>
          <a:stretch>
            <a:fillRect/>
          </a:stretch>
        </p:blipFill>
        <p:spPr bwMode="auto">
          <a:xfrm>
            <a:off x="0" y="5610225"/>
            <a:ext cx="9144000" cy="1247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80" r:id="rId6"/>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userDrawn="1"/>
        </p:nvPicPr>
        <p:blipFill>
          <a:blip r:embed="rId7"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4604021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7"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3545256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image" Target="../media/image3.em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54" Type="http://schemas.openxmlformats.org/officeDocument/2006/relationships/tags" Target="../tags/tag54.xml"/><Relationship Id="rId1" Type="http://schemas.openxmlformats.org/officeDocument/2006/relationships/vmlDrawing" Target="../drawings/vmlDrawing2.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oleObject" Target="../embeddings/oleObject2.bin"/><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notesSlide" Target="../notesSlides/notesSlide7.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image" Target="../media/image5.e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slideLayout" Target="../slideLayouts/slideLayout6.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9" Type="http://schemas.openxmlformats.org/officeDocument/2006/relationships/tags" Target="../tags/tag93.xml"/><Relationship Id="rId21" Type="http://schemas.openxmlformats.org/officeDocument/2006/relationships/tags" Target="../tags/tag75.xml"/><Relationship Id="rId34" Type="http://schemas.openxmlformats.org/officeDocument/2006/relationships/tags" Target="../tags/tag88.xml"/><Relationship Id="rId42" Type="http://schemas.openxmlformats.org/officeDocument/2006/relationships/tags" Target="../tags/tag96.xml"/><Relationship Id="rId47" Type="http://schemas.openxmlformats.org/officeDocument/2006/relationships/tags" Target="../tags/tag101.xml"/><Relationship Id="rId50" Type="http://schemas.openxmlformats.org/officeDocument/2006/relationships/tags" Target="../tags/tag104.xml"/><Relationship Id="rId55" Type="http://schemas.openxmlformats.org/officeDocument/2006/relationships/tags" Target="../tags/tag109.xml"/><Relationship Id="rId63" Type="http://schemas.openxmlformats.org/officeDocument/2006/relationships/tags" Target="../tags/tag117.xml"/><Relationship Id="rId68" Type="http://schemas.openxmlformats.org/officeDocument/2006/relationships/tags" Target="../tags/tag122.xml"/><Relationship Id="rId76" Type="http://schemas.openxmlformats.org/officeDocument/2006/relationships/slideLayout" Target="../slideLayouts/slideLayout4.xml"/><Relationship Id="rId7" Type="http://schemas.openxmlformats.org/officeDocument/2006/relationships/tags" Target="../tags/tag61.xml"/><Relationship Id="rId71" Type="http://schemas.openxmlformats.org/officeDocument/2006/relationships/tags" Target="../tags/tag125.xml"/><Relationship Id="rId2" Type="http://schemas.openxmlformats.org/officeDocument/2006/relationships/tags" Target="../tags/tag56.xml"/><Relationship Id="rId16" Type="http://schemas.openxmlformats.org/officeDocument/2006/relationships/tags" Target="../tags/tag70.xml"/><Relationship Id="rId29" Type="http://schemas.openxmlformats.org/officeDocument/2006/relationships/tags" Target="../tags/tag83.xml"/><Relationship Id="rId11" Type="http://schemas.openxmlformats.org/officeDocument/2006/relationships/tags" Target="../tags/tag65.xml"/><Relationship Id="rId24" Type="http://schemas.openxmlformats.org/officeDocument/2006/relationships/tags" Target="../tags/tag78.xml"/><Relationship Id="rId32" Type="http://schemas.openxmlformats.org/officeDocument/2006/relationships/tags" Target="../tags/tag86.xml"/><Relationship Id="rId37" Type="http://schemas.openxmlformats.org/officeDocument/2006/relationships/tags" Target="../tags/tag91.xml"/><Relationship Id="rId40" Type="http://schemas.openxmlformats.org/officeDocument/2006/relationships/tags" Target="../tags/tag94.xml"/><Relationship Id="rId45" Type="http://schemas.openxmlformats.org/officeDocument/2006/relationships/tags" Target="../tags/tag99.xml"/><Relationship Id="rId53" Type="http://schemas.openxmlformats.org/officeDocument/2006/relationships/tags" Target="../tags/tag107.xml"/><Relationship Id="rId58" Type="http://schemas.openxmlformats.org/officeDocument/2006/relationships/tags" Target="../tags/tag112.xml"/><Relationship Id="rId66" Type="http://schemas.openxmlformats.org/officeDocument/2006/relationships/tags" Target="../tags/tag120.xml"/><Relationship Id="rId74" Type="http://schemas.openxmlformats.org/officeDocument/2006/relationships/tags" Target="../tags/tag128.xml"/><Relationship Id="rId79" Type="http://schemas.openxmlformats.org/officeDocument/2006/relationships/image" Target="../media/image6.emf"/><Relationship Id="rId5" Type="http://schemas.openxmlformats.org/officeDocument/2006/relationships/tags" Target="../tags/tag59.xml"/><Relationship Id="rId61" Type="http://schemas.openxmlformats.org/officeDocument/2006/relationships/tags" Target="../tags/tag115.xml"/><Relationship Id="rId10" Type="http://schemas.openxmlformats.org/officeDocument/2006/relationships/tags" Target="../tags/tag64.xml"/><Relationship Id="rId19" Type="http://schemas.openxmlformats.org/officeDocument/2006/relationships/tags" Target="../tags/tag73.xml"/><Relationship Id="rId31" Type="http://schemas.openxmlformats.org/officeDocument/2006/relationships/tags" Target="../tags/tag85.xml"/><Relationship Id="rId44" Type="http://schemas.openxmlformats.org/officeDocument/2006/relationships/tags" Target="../tags/tag98.xml"/><Relationship Id="rId52" Type="http://schemas.openxmlformats.org/officeDocument/2006/relationships/tags" Target="../tags/tag106.xml"/><Relationship Id="rId60" Type="http://schemas.openxmlformats.org/officeDocument/2006/relationships/tags" Target="../tags/tag114.xml"/><Relationship Id="rId65" Type="http://schemas.openxmlformats.org/officeDocument/2006/relationships/tags" Target="../tags/tag119.xml"/><Relationship Id="rId73" Type="http://schemas.openxmlformats.org/officeDocument/2006/relationships/tags" Target="../tags/tag127.xml"/><Relationship Id="rId78" Type="http://schemas.openxmlformats.org/officeDocument/2006/relationships/oleObject" Target="../embeddings/oleObject3.bin"/><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 Id="rId30" Type="http://schemas.openxmlformats.org/officeDocument/2006/relationships/tags" Target="../tags/tag84.xml"/><Relationship Id="rId35" Type="http://schemas.openxmlformats.org/officeDocument/2006/relationships/tags" Target="../tags/tag89.xml"/><Relationship Id="rId43" Type="http://schemas.openxmlformats.org/officeDocument/2006/relationships/tags" Target="../tags/tag97.xml"/><Relationship Id="rId48" Type="http://schemas.openxmlformats.org/officeDocument/2006/relationships/tags" Target="../tags/tag102.xml"/><Relationship Id="rId56" Type="http://schemas.openxmlformats.org/officeDocument/2006/relationships/tags" Target="../tags/tag110.xml"/><Relationship Id="rId64" Type="http://schemas.openxmlformats.org/officeDocument/2006/relationships/tags" Target="../tags/tag118.xml"/><Relationship Id="rId69" Type="http://schemas.openxmlformats.org/officeDocument/2006/relationships/tags" Target="../tags/tag123.xml"/><Relationship Id="rId77" Type="http://schemas.openxmlformats.org/officeDocument/2006/relationships/notesSlide" Target="../notesSlides/notesSlide9.xml"/><Relationship Id="rId8" Type="http://schemas.openxmlformats.org/officeDocument/2006/relationships/tags" Target="../tags/tag62.xml"/><Relationship Id="rId51" Type="http://schemas.openxmlformats.org/officeDocument/2006/relationships/tags" Target="../tags/tag105.xml"/><Relationship Id="rId72" Type="http://schemas.openxmlformats.org/officeDocument/2006/relationships/tags" Target="../tags/tag126.xml"/><Relationship Id="rId80" Type="http://schemas.openxmlformats.org/officeDocument/2006/relationships/image" Target="../media/image7.png"/><Relationship Id="rId3" Type="http://schemas.openxmlformats.org/officeDocument/2006/relationships/tags" Target="../tags/tag57.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33" Type="http://schemas.openxmlformats.org/officeDocument/2006/relationships/tags" Target="../tags/tag87.xml"/><Relationship Id="rId38" Type="http://schemas.openxmlformats.org/officeDocument/2006/relationships/tags" Target="../tags/tag92.xml"/><Relationship Id="rId46" Type="http://schemas.openxmlformats.org/officeDocument/2006/relationships/tags" Target="../tags/tag100.xml"/><Relationship Id="rId59" Type="http://schemas.openxmlformats.org/officeDocument/2006/relationships/tags" Target="../tags/tag113.xml"/><Relationship Id="rId67" Type="http://schemas.openxmlformats.org/officeDocument/2006/relationships/tags" Target="../tags/tag121.xml"/><Relationship Id="rId20" Type="http://schemas.openxmlformats.org/officeDocument/2006/relationships/tags" Target="../tags/tag74.xml"/><Relationship Id="rId41" Type="http://schemas.openxmlformats.org/officeDocument/2006/relationships/tags" Target="../tags/tag95.xml"/><Relationship Id="rId54" Type="http://schemas.openxmlformats.org/officeDocument/2006/relationships/tags" Target="../tags/tag108.xml"/><Relationship Id="rId62" Type="http://schemas.openxmlformats.org/officeDocument/2006/relationships/tags" Target="../tags/tag116.xml"/><Relationship Id="rId70" Type="http://schemas.openxmlformats.org/officeDocument/2006/relationships/tags" Target="../tags/tag124.xml"/><Relationship Id="rId75" Type="http://schemas.openxmlformats.org/officeDocument/2006/relationships/tags" Target="../tags/tag129.xml"/><Relationship Id="rId1" Type="http://schemas.openxmlformats.org/officeDocument/2006/relationships/vmlDrawing" Target="../drawings/vmlDrawing3.vml"/><Relationship Id="rId6" Type="http://schemas.openxmlformats.org/officeDocument/2006/relationships/tags" Target="../tags/tag60.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tags" Target="../tags/tag82.xml"/><Relationship Id="rId36" Type="http://schemas.openxmlformats.org/officeDocument/2006/relationships/tags" Target="../tags/tag90.xml"/><Relationship Id="rId49" Type="http://schemas.openxmlformats.org/officeDocument/2006/relationships/tags" Target="../tags/tag103.xml"/><Relationship Id="rId57" Type="http://schemas.openxmlformats.org/officeDocument/2006/relationships/tags" Target="../tags/tag11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8840"/>
            <a:ext cx="8229600" cy="1143000"/>
          </a:xfrm>
        </p:spPr>
        <p:txBody>
          <a:bodyPr/>
          <a:lstStyle/>
          <a:p>
            <a:r>
              <a:rPr lang="en-US" sz="4800" dirty="0" smtClean="0">
                <a:solidFill>
                  <a:srgbClr val="00642D"/>
                </a:solidFill>
                <a:latin typeface="+mn-lt"/>
              </a:rPr>
              <a:t>What is the GEF?</a:t>
            </a:r>
            <a:r>
              <a:rPr lang="en-US" dirty="0" smtClean="0">
                <a:solidFill>
                  <a:srgbClr val="00642D"/>
                </a:solidFill>
                <a:latin typeface="+mn-lt"/>
              </a:rPr>
              <a:t/>
            </a:r>
            <a:br>
              <a:rPr lang="en-US" dirty="0" smtClean="0">
                <a:solidFill>
                  <a:srgbClr val="00642D"/>
                </a:solidFill>
                <a:latin typeface="+mn-lt"/>
              </a:rPr>
            </a:br>
            <a:r>
              <a:rPr lang="en-US" sz="4000" dirty="0" smtClean="0">
                <a:solidFill>
                  <a:srgbClr val="00642D"/>
                </a:solidFill>
                <a:latin typeface="+mn-lt"/>
              </a:rPr>
              <a:t>History and Structure</a:t>
            </a:r>
            <a:endParaRPr lang="en-US" sz="4000" dirty="0">
              <a:latin typeface="+mn-lt"/>
            </a:endParaRPr>
          </a:p>
        </p:txBody>
      </p:sp>
      <p:sp>
        <p:nvSpPr>
          <p:cNvPr id="3" name="Subtitle 2"/>
          <p:cNvSpPr>
            <a:spLocks noGrp="1"/>
          </p:cNvSpPr>
          <p:nvPr>
            <p:ph type="subTitle" idx="1"/>
          </p:nvPr>
        </p:nvSpPr>
        <p:spPr>
          <a:xfrm>
            <a:off x="1447800" y="3861048"/>
            <a:ext cx="6400800" cy="2819400"/>
          </a:xfrm>
        </p:spPr>
        <p:txBody>
          <a:bodyPr/>
          <a:lstStyle/>
          <a:p>
            <a:pPr>
              <a:lnSpc>
                <a:spcPct val="80000"/>
              </a:lnSpc>
              <a:spcBef>
                <a:spcPct val="0"/>
              </a:spcBef>
              <a:defRPr/>
            </a:pPr>
            <a:r>
              <a:rPr lang="en-US" sz="3200" b="1" dirty="0">
                <a:solidFill>
                  <a:schemeClr val="tx1"/>
                </a:solidFill>
                <a:ea typeface="+mj-ea"/>
                <a:cs typeface="+mj-cs"/>
              </a:rPr>
              <a:t>GEF Expanded Constituency Workshop</a:t>
            </a:r>
          </a:p>
          <a:p>
            <a:pPr>
              <a:lnSpc>
                <a:spcPct val="80000"/>
              </a:lnSpc>
              <a:spcBef>
                <a:spcPct val="0"/>
              </a:spcBef>
              <a:defRPr/>
            </a:pPr>
            <a:endParaRPr lang="en-US" sz="3200" b="1" dirty="0">
              <a:solidFill>
                <a:schemeClr val="tx1"/>
              </a:solidFill>
              <a:ea typeface="+mj-ea"/>
              <a:cs typeface="+mj-cs"/>
            </a:endParaRPr>
          </a:p>
          <a:p>
            <a:pPr>
              <a:lnSpc>
                <a:spcPct val="80000"/>
              </a:lnSpc>
              <a:spcBef>
                <a:spcPct val="0"/>
              </a:spcBef>
              <a:defRPr/>
            </a:pPr>
            <a:r>
              <a:rPr lang="en-US" sz="3200" b="1" dirty="0">
                <a:solidFill>
                  <a:schemeClr val="tx1"/>
                </a:solidFill>
                <a:ea typeface="+mj-ea"/>
                <a:cs typeface="+mj-cs"/>
              </a:rPr>
              <a:t>Colombo, </a:t>
            </a:r>
            <a:r>
              <a:rPr lang="en-US" sz="3200" b="1" dirty="0" smtClean="0">
                <a:solidFill>
                  <a:schemeClr val="tx1"/>
                </a:solidFill>
                <a:ea typeface="+mj-ea"/>
                <a:cs typeface="+mj-cs"/>
              </a:rPr>
              <a:t>Sri Lanka</a:t>
            </a:r>
            <a:endParaRPr lang="en-US" sz="3200" b="1" dirty="0">
              <a:solidFill>
                <a:schemeClr val="tx1"/>
              </a:solidFill>
              <a:ea typeface="+mj-ea"/>
              <a:cs typeface="+mj-cs"/>
            </a:endParaRPr>
          </a:p>
          <a:p>
            <a:pPr>
              <a:lnSpc>
                <a:spcPct val="80000"/>
              </a:lnSpc>
              <a:spcBef>
                <a:spcPct val="0"/>
              </a:spcBef>
              <a:defRPr/>
            </a:pPr>
            <a:r>
              <a:rPr lang="en-US" sz="3200" b="1" dirty="0">
                <a:solidFill>
                  <a:schemeClr val="tx1"/>
                </a:solidFill>
                <a:ea typeface="+mj-ea"/>
                <a:cs typeface="+mj-cs"/>
              </a:rPr>
              <a:t>March 17-19, 2015</a:t>
            </a:r>
          </a:p>
          <a:p>
            <a:pPr>
              <a:lnSpc>
                <a:spcPct val="80000"/>
              </a:lnSpc>
              <a:defRPr/>
            </a:pPr>
            <a:endParaRPr lang="en-US" sz="2400" dirty="0">
              <a:solidFill>
                <a:schemeClr val="tx1"/>
              </a:solidFill>
              <a:latin typeface="Andes" panose="02000000000000000000" pitchFamily="50" charset="0"/>
              <a:cs typeface="Times New Roman" pitchFamily="18" charset="0"/>
            </a:endParaRPr>
          </a:p>
          <a:p>
            <a:endParaRPr lang="en-US" sz="2400" dirty="0">
              <a:latin typeface="Andes" panose="02000000000000000000" pitchFamily="50" charset="0"/>
            </a:endParaRPr>
          </a:p>
        </p:txBody>
      </p:sp>
    </p:spTree>
    <p:extLst>
      <p:ext uri="{BB962C8B-B14F-4D97-AF65-F5344CB8AC3E}">
        <p14:creationId xmlns:p14="http://schemas.microsoft.com/office/powerpoint/2010/main" val="304098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0" y="0"/>
            <a:ext cx="9144000" cy="685800"/>
          </a:xfrm>
          <a:prstGeom prst="rect">
            <a:avLst/>
          </a:prstGeom>
          <a:solidFill>
            <a:schemeClr val="bg1">
              <a:lumMod val="85000"/>
            </a:schemeClr>
          </a:solidFill>
          <a:ln w="9525">
            <a:noFill/>
            <a:miter lim="800000"/>
            <a:headEnd/>
            <a:tailEnd/>
          </a:ln>
        </p:spPr>
        <p:txBody>
          <a:bodyPr anchor="ctr"/>
          <a:lstStyle/>
          <a:p>
            <a:pPr algn="ctr"/>
            <a:r>
              <a:rPr lang="en-US" sz="3200" b="1" dirty="0" smtClean="0">
                <a:solidFill>
                  <a:srgbClr val="00642D"/>
                </a:solidFill>
                <a:latin typeface="Calibri" pitchFamily="34" charset="0"/>
              </a:rPr>
              <a:t>Relations with the Conventions</a:t>
            </a:r>
            <a:endParaRPr lang="en-US" sz="3200" b="1" dirty="0">
              <a:solidFill>
                <a:srgbClr val="00642D"/>
              </a:solidFill>
              <a:latin typeface="Calibri" pitchFamily="34" charset="0"/>
            </a:endParaRPr>
          </a:p>
        </p:txBody>
      </p:sp>
      <p:sp>
        <p:nvSpPr>
          <p:cNvPr id="2" name="TextBox 1"/>
          <p:cNvSpPr txBox="1"/>
          <p:nvPr/>
        </p:nvSpPr>
        <p:spPr>
          <a:xfrm>
            <a:off x="228600" y="1331416"/>
            <a:ext cx="8686800" cy="3816429"/>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mn-lt"/>
              </a:rPr>
              <a:t>The GEF serves as "financial mechanism" to five conventions. </a:t>
            </a:r>
            <a:endParaRPr lang="en-US" sz="2200" dirty="0" smtClean="0">
              <a:latin typeface="+mn-lt"/>
            </a:endParaRPr>
          </a:p>
          <a:p>
            <a:pPr marL="285750" indent="-285750">
              <a:buFont typeface="Arial" panose="020B0604020202020204" pitchFamily="34" charset="0"/>
              <a:buChar char="•"/>
            </a:pPr>
            <a:endParaRPr lang="en-US" sz="2200" dirty="0" smtClean="0">
              <a:latin typeface="+mn-lt"/>
            </a:endParaRPr>
          </a:p>
          <a:p>
            <a:pPr marL="285750" indent="-285750">
              <a:buFont typeface="Arial" panose="020B0604020202020204" pitchFamily="34" charset="0"/>
              <a:buChar char="•"/>
            </a:pPr>
            <a:r>
              <a:rPr lang="en-US" sz="2200" dirty="0" smtClean="0">
                <a:latin typeface="+mn-lt"/>
              </a:rPr>
              <a:t>The Memorandum of Understanding is the  means through which the Conventions and the GEF cooperate.</a:t>
            </a:r>
          </a:p>
          <a:p>
            <a:pPr marL="285750" indent="-285750">
              <a:buFont typeface="Arial" panose="020B0604020202020204" pitchFamily="34" charset="0"/>
              <a:buChar char="•"/>
            </a:pPr>
            <a:endParaRPr lang="en-US" sz="2200" dirty="0">
              <a:latin typeface="+mn-lt"/>
            </a:endParaRPr>
          </a:p>
          <a:p>
            <a:pPr marL="285750" indent="-285750">
              <a:buFont typeface="Arial" panose="020B0604020202020204" pitchFamily="34" charset="0"/>
              <a:buChar char="•"/>
            </a:pPr>
            <a:r>
              <a:rPr lang="en-US" sz="2200" dirty="0" smtClean="0">
                <a:latin typeface="+mn-lt"/>
              </a:rPr>
              <a:t>The </a:t>
            </a:r>
            <a:r>
              <a:rPr lang="en-US" sz="2200" dirty="0">
                <a:latin typeface="+mn-lt"/>
              </a:rPr>
              <a:t>conventions, for which the GEF serve as financial mechanism, provide broad strategic guidance to the </a:t>
            </a:r>
            <a:r>
              <a:rPr lang="en-US" sz="2200" dirty="0" smtClean="0">
                <a:latin typeface="+mn-lt"/>
              </a:rPr>
              <a:t>GEF</a:t>
            </a:r>
          </a:p>
          <a:p>
            <a:pPr marL="285750" indent="-285750">
              <a:buFont typeface="Arial" panose="020B0604020202020204" pitchFamily="34" charset="0"/>
              <a:buChar char="•"/>
            </a:pPr>
            <a:endParaRPr lang="en-US" sz="2200" dirty="0">
              <a:latin typeface="+mn-lt"/>
            </a:endParaRPr>
          </a:p>
          <a:p>
            <a:pPr marL="285750" indent="-285750">
              <a:buFont typeface="Arial" panose="020B0604020202020204" pitchFamily="34" charset="0"/>
              <a:buChar char="•"/>
            </a:pPr>
            <a:r>
              <a:rPr lang="en-US" sz="2200" dirty="0" smtClean="0">
                <a:latin typeface="+mn-lt"/>
              </a:rPr>
              <a:t>The GEF Council responds to this broad guidance by developing operational criteria for GEF projects</a:t>
            </a:r>
          </a:p>
          <a:p>
            <a:pPr marL="285750" indent="-285750">
              <a:buFont typeface="Arial" panose="020B0604020202020204" pitchFamily="34" charset="0"/>
              <a:buChar char="•"/>
            </a:pPr>
            <a:endParaRPr lang="en-US" sz="22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0" y="0"/>
            <a:ext cx="9144000" cy="685800"/>
          </a:xfrm>
          <a:prstGeom prst="rect">
            <a:avLst/>
          </a:prstGeom>
          <a:solidFill>
            <a:schemeClr val="bg1">
              <a:lumMod val="85000"/>
            </a:schemeClr>
          </a:solidFill>
          <a:ln w="9525">
            <a:noFill/>
            <a:miter lim="800000"/>
            <a:headEnd/>
            <a:tailEnd/>
          </a:ln>
        </p:spPr>
        <p:txBody>
          <a:bodyPr anchor="ctr"/>
          <a:lstStyle/>
          <a:p>
            <a:pPr algn="ctr"/>
            <a:r>
              <a:rPr lang="en-US" sz="3200" b="1" dirty="0" smtClean="0">
                <a:solidFill>
                  <a:srgbClr val="00642D"/>
                </a:solidFill>
                <a:latin typeface="Calibri" pitchFamily="34" charset="0"/>
              </a:rPr>
              <a:t>Relations with Convention Secretariats</a:t>
            </a:r>
            <a:endParaRPr lang="en-US" sz="3200" b="1" dirty="0">
              <a:solidFill>
                <a:srgbClr val="00642D"/>
              </a:solidFill>
              <a:latin typeface="Calibri" pitchFamily="34" charset="0"/>
            </a:endParaRPr>
          </a:p>
        </p:txBody>
      </p:sp>
      <p:sp>
        <p:nvSpPr>
          <p:cNvPr id="2" name="TextBox 1"/>
          <p:cNvSpPr txBox="1"/>
          <p:nvPr/>
        </p:nvSpPr>
        <p:spPr>
          <a:xfrm>
            <a:off x="228600" y="1255216"/>
            <a:ext cx="8610600" cy="4154984"/>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mj-lt"/>
              </a:rPr>
              <a:t>The Secretariat of the Conventions and the GEF Secretariat consult as necessary in the guidance that the COPs provide</a:t>
            </a:r>
          </a:p>
          <a:p>
            <a:pPr marL="285750" indent="-285750">
              <a:buFont typeface="Arial" panose="020B0604020202020204" pitchFamily="34" charset="0"/>
              <a:buChar char="•"/>
            </a:pPr>
            <a:endParaRPr lang="en-GB" sz="2200" dirty="0" smtClean="0">
              <a:latin typeface="+mn-lt"/>
            </a:endParaRPr>
          </a:p>
          <a:p>
            <a:pPr marL="285750" indent="-285750">
              <a:buFont typeface="Arial" panose="020B0604020202020204" pitchFamily="34" charset="0"/>
              <a:buChar char="•"/>
            </a:pPr>
            <a:r>
              <a:rPr lang="en-GB" sz="2200" dirty="0" smtClean="0">
                <a:latin typeface="+mn-lt"/>
              </a:rPr>
              <a:t>In </a:t>
            </a:r>
            <a:r>
              <a:rPr lang="en-GB" sz="2200" dirty="0">
                <a:latin typeface="+mn-lt"/>
              </a:rPr>
              <a:t>particular, in accordance with the GEF project </a:t>
            </a:r>
            <a:r>
              <a:rPr lang="en-GB" sz="2200" dirty="0" smtClean="0">
                <a:latin typeface="+mn-lt"/>
              </a:rPr>
              <a:t>cycle, </a:t>
            </a:r>
            <a:r>
              <a:rPr lang="en-GB" sz="2200" dirty="0">
                <a:latin typeface="+mn-lt"/>
              </a:rPr>
              <a:t>the </a:t>
            </a:r>
            <a:r>
              <a:rPr lang="en-GB" sz="2200" dirty="0" smtClean="0">
                <a:latin typeface="+mn-lt"/>
              </a:rPr>
              <a:t>Secretariat </a:t>
            </a:r>
            <a:r>
              <a:rPr lang="en-GB" sz="2200" dirty="0">
                <a:latin typeface="+mn-lt"/>
              </a:rPr>
              <a:t>of the </a:t>
            </a:r>
            <a:r>
              <a:rPr lang="en-GB" sz="2200" dirty="0" smtClean="0">
                <a:latin typeface="+mn-lt"/>
              </a:rPr>
              <a:t>Conventions are </a:t>
            </a:r>
            <a:r>
              <a:rPr lang="en-GB" sz="2200" dirty="0">
                <a:latin typeface="+mn-lt"/>
              </a:rPr>
              <a:t>invited to comment on the project proposals </a:t>
            </a:r>
            <a:r>
              <a:rPr lang="en-GB" sz="2200" dirty="0" smtClean="0">
                <a:latin typeface="+mn-lt"/>
              </a:rPr>
              <a:t>under </a:t>
            </a:r>
            <a:r>
              <a:rPr lang="en-GB" sz="2200" dirty="0">
                <a:latin typeface="+mn-lt"/>
              </a:rPr>
              <a:t>consideration for inclusion in a proposed work </a:t>
            </a:r>
            <a:r>
              <a:rPr lang="en-GB" sz="2200" dirty="0" smtClean="0">
                <a:latin typeface="+mn-lt"/>
              </a:rPr>
              <a:t>programme.</a:t>
            </a:r>
          </a:p>
          <a:p>
            <a:r>
              <a:rPr lang="en-GB" sz="2200" dirty="0" smtClean="0">
                <a:latin typeface="+mn-lt"/>
              </a:rPr>
              <a:t> </a:t>
            </a:r>
            <a:endParaRPr lang="en-US" sz="2200" dirty="0">
              <a:latin typeface="+mn-lt"/>
            </a:endParaRPr>
          </a:p>
          <a:p>
            <a:pPr marL="285750" indent="-285750">
              <a:buFont typeface="Arial" panose="020B0604020202020204" pitchFamily="34" charset="0"/>
              <a:buChar char="•"/>
            </a:pPr>
            <a:r>
              <a:rPr lang="en-GB" sz="2200" dirty="0" smtClean="0">
                <a:latin typeface="+mn-lt"/>
              </a:rPr>
              <a:t>The GEF Secretariat prepares a report on GEF activities to be presented on each COP on a regular basis. This report is previously reviewed and approved by the Council</a:t>
            </a:r>
            <a:endParaRPr lang="en-US" sz="2200" dirty="0">
              <a:latin typeface="+mn-lt"/>
            </a:endParaRPr>
          </a:p>
          <a:p>
            <a:r>
              <a:rPr lang="en-GB" sz="2200" dirty="0">
                <a:latin typeface="+mn-lt"/>
              </a:rPr>
              <a:t> </a:t>
            </a:r>
            <a:endParaRPr lang="en-US" sz="2200" dirty="0">
              <a:latin typeface="+mn-lt"/>
            </a:endParaRPr>
          </a:p>
          <a:p>
            <a:pPr marL="285750" indent="-285750">
              <a:buFont typeface="Arial" panose="020B0604020202020204" pitchFamily="34" charset="0"/>
              <a:buChar char="•"/>
            </a:pPr>
            <a:endParaRPr lang="en-US" sz="2200" dirty="0">
              <a:latin typeface="+mn-lt"/>
            </a:endParaRPr>
          </a:p>
        </p:txBody>
      </p:sp>
    </p:spTree>
    <p:extLst>
      <p:ext uri="{BB962C8B-B14F-4D97-AF65-F5344CB8AC3E}">
        <p14:creationId xmlns:p14="http://schemas.microsoft.com/office/powerpoint/2010/main" val="328160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6"/>
          <p:cNvSpPr>
            <a:spLocks noGrp="1"/>
          </p:cNvSpPr>
          <p:nvPr>
            <p:ph idx="1"/>
          </p:nvPr>
        </p:nvSpPr>
        <p:spPr>
          <a:xfrm>
            <a:off x="342900" y="1250950"/>
            <a:ext cx="8458200" cy="5105400"/>
          </a:xfrm>
        </p:spPr>
        <p:txBody>
          <a:bodyPr/>
          <a:lstStyle/>
          <a:p>
            <a:pPr marL="457200" lvl="1" indent="-220663" eaLnBrk="1" hangingPunct="1">
              <a:lnSpc>
                <a:spcPct val="110000"/>
              </a:lnSpc>
              <a:buFont typeface="Arial" panose="020B0604020202020204" pitchFamily="34" charset="0"/>
              <a:buChar char="•"/>
            </a:pPr>
            <a:r>
              <a:rPr lang="en-US" altLang="en-US" dirty="0" smtClean="0">
                <a:cs typeface="Arial" panose="020B0604020202020204" pitchFamily="34" charset="0"/>
              </a:rPr>
              <a:t>Least Developed Countries Fund (LDCF)and Special Climate Change Fund (SCCF) -&gt; established in 2001 under UNFCCC COP</a:t>
            </a:r>
          </a:p>
          <a:p>
            <a:pPr marL="457200" lvl="1" indent="-220663" eaLnBrk="1" hangingPunct="1">
              <a:lnSpc>
                <a:spcPct val="110000"/>
              </a:lnSpc>
              <a:buFont typeface="Arial" panose="020B0604020202020204" pitchFamily="34" charset="0"/>
              <a:buChar char="•"/>
            </a:pPr>
            <a:r>
              <a:rPr lang="en-US" altLang="en-US" dirty="0" smtClean="0">
                <a:cs typeface="Arial" panose="020B0604020202020204" pitchFamily="34" charset="0"/>
              </a:rPr>
              <a:t>First multilateral funds to implement concrete adaptation actions on developing countries </a:t>
            </a:r>
          </a:p>
          <a:p>
            <a:pPr marL="457200" lvl="1" indent="-220663" eaLnBrk="1" hangingPunct="1">
              <a:lnSpc>
                <a:spcPct val="110000"/>
              </a:lnSpc>
              <a:buFont typeface="Arial" panose="020B0604020202020204" pitchFamily="34" charset="0"/>
              <a:buChar char="•"/>
            </a:pPr>
            <a:r>
              <a:rPr lang="en-US" altLang="en-US" dirty="0" smtClean="0">
                <a:cs typeface="Arial" panose="020B0604020202020204" pitchFamily="34" charset="0"/>
              </a:rPr>
              <a:t>LDCF and SCCF provided vulnerable countries and communities, as well as the GEF Implementing Agencies, initial resources to finance a pioneering adaptation portfolio</a:t>
            </a:r>
            <a:r>
              <a:rPr lang="en-US" altLang="en-US" dirty="0">
                <a:cs typeface="Arial" panose="020B0604020202020204" pitchFamily="34" charset="0"/>
              </a:rPr>
              <a:t>.</a:t>
            </a:r>
            <a:r>
              <a:rPr lang="en-US" altLang="en-US" dirty="0" smtClean="0">
                <a:cs typeface="Arial" panose="020B0604020202020204" pitchFamily="34" charset="0"/>
              </a:rPr>
              <a:t> </a:t>
            </a:r>
          </a:p>
          <a:p>
            <a:pPr marL="457200" lvl="1" indent="-220663" eaLnBrk="1" hangingPunct="1">
              <a:buFont typeface="Arial" panose="020B0604020202020204" pitchFamily="34" charset="0"/>
              <a:buChar char="•"/>
            </a:pPr>
            <a:r>
              <a:rPr lang="en-US" altLang="en-US" dirty="0" smtClean="0">
                <a:cs typeface="Arial" panose="020B0604020202020204" pitchFamily="34" charset="0"/>
              </a:rPr>
              <a:t>Managed and administered independently from the GEF Trust Fund</a:t>
            </a:r>
          </a:p>
        </p:txBody>
      </p:sp>
      <p:sp>
        <p:nvSpPr>
          <p:cNvPr id="7172"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FB15F7-EEBA-4004-8E09-5EDE1BF66390}"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5" name="Title 3"/>
          <p:cNvSpPr txBox="1">
            <a:spLocks/>
          </p:cNvSpPr>
          <p:nvPr/>
        </p:nvSpPr>
        <p:spPr bwMode="auto">
          <a:xfrm>
            <a:off x="0" y="0"/>
            <a:ext cx="9144000" cy="764704"/>
          </a:xfrm>
          <a:prstGeom prst="rect">
            <a:avLst/>
          </a:prstGeom>
          <a:solidFill>
            <a:schemeClr val="bg1">
              <a:lumMod val="85000"/>
            </a:schemeClr>
          </a:solidFill>
          <a:ln w="9525">
            <a:noFill/>
            <a:miter lim="800000"/>
            <a:headEnd/>
            <a:tailEnd/>
          </a:ln>
        </p:spPr>
        <p:txBody>
          <a:bodyPr anchor="ctr"/>
          <a:lstStyle/>
          <a:p>
            <a:pPr algn="ctr"/>
            <a:r>
              <a:rPr lang="en-US" sz="3200" b="1" dirty="0" smtClean="0">
                <a:solidFill>
                  <a:srgbClr val="00642D"/>
                </a:solidFill>
                <a:latin typeface="Calibri" pitchFamily="34" charset="0"/>
              </a:rPr>
              <a:t>LDCF and SCCF – Climate Change Adaptation </a:t>
            </a:r>
            <a:endParaRPr lang="en-US" sz="3200" b="1" dirty="0">
              <a:solidFill>
                <a:srgbClr val="00642D"/>
              </a:solidFill>
              <a:latin typeface="Calibri" pitchFamily="34" charset="0"/>
            </a:endParaRPr>
          </a:p>
        </p:txBody>
      </p:sp>
    </p:spTree>
    <p:extLst>
      <p:ext uri="{BB962C8B-B14F-4D97-AF65-F5344CB8AC3E}">
        <p14:creationId xmlns:p14="http://schemas.microsoft.com/office/powerpoint/2010/main" val="11744024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914400"/>
            <a:ext cx="8229600" cy="4419600"/>
          </a:xfrm>
        </p:spPr>
        <p:txBody>
          <a:bodyPr/>
          <a:lstStyle/>
          <a:p>
            <a:pPr>
              <a:lnSpc>
                <a:spcPct val="80000"/>
              </a:lnSpc>
            </a:pPr>
            <a:r>
              <a:rPr lang="en-US" sz="2200" dirty="0">
                <a:solidFill>
                  <a:srgbClr val="595959"/>
                </a:solidFill>
              </a:rPr>
              <a:t>GEF actively engages CSOs in its programs, projects and policies </a:t>
            </a:r>
          </a:p>
          <a:p>
            <a:pPr>
              <a:lnSpc>
                <a:spcPct val="80000"/>
              </a:lnSpc>
            </a:pPr>
            <a:endParaRPr lang="en-US" sz="2200" dirty="0">
              <a:solidFill>
                <a:srgbClr val="595959"/>
              </a:solidFill>
            </a:endParaRPr>
          </a:p>
          <a:p>
            <a:pPr>
              <a:lnSpc>
                <a:spcPct val="80000"/>
              </a:lnSpc>
            </a:pPr>
            <a:r>
              <a:rPr lang="en-US" sz="2200" dirty="0">
                <a:solidFill>
                  <a:srgbClr val="595959"/>
                </a:solidFill>
              </a:rPr>
              <a:t>The </a:t>
            </a:r>
            <a:r>
              <a:rPr lang="en-US" sz="2200" dirty="0" smtClean="0">
                <a:solidFill>
                  <a:srgbClr val="595959"/>
                </a:solidFill>
              </a:rPr>
              <a:t>GEF has several policies for civil society participation</a:t>
            </a:r>
          </a:p>
          <a:p>
            <a:pPr>
              <a:lnSpc>
                <a:spcPct val="80000"/>
              </a:lnSpc>
              <a:buFont typeface="Arial" charset="0"/>
              <a:buNone/>
            </a:pPr>
            <a:endParaRPr lang="en-US" sz="1500" dirty="0" smtClean="0">
              <a:solidFill>
                <a:srgbClr val="595959"/>
              </a:solidFill>
            </a:endParaRPr>
          </a:p>
          <a:p>
            <a:pPr>
              <a:lnSpc>
                <a:spcPct val="80000"/>
              </a:lnSpc>
            </a:pPr>
            <a:r>
              <a:rPr lang="en-US" sz="2200" dirty="0" smtClean="0">
                <a:solidFill>
                  <a:srgbClr val="595959"/>
                </a:solidFill>
              </a:rPr>
              <a:t>The GEF provides an opportunity for civil society to participate in many different ways:</a:t>
            </a:r>
          </a:p>
          <a:p>
            <a:pPr lvl="1">
              <a:lnSpc>
                <a:spcPct val="80000"/>
              </a:lnSpc>
            </a:pPr>
            <a:r>
              <a:rPr lang="en-US" sz="2000" dirty="0" smtClean="0">
                <a:solidFill>
                  <a:srgbClr val="595959"/>
                </a:solidFill>
              </a:rPr>
              <a:t>At the operational level - CSOs have participated many projects</a:t>
            </a:r>
          </a:p>
          <a:p>
            <a:pPr lvl="1">
              <a:lnSpc>
                <a:spcPct val="80000"/>
              </a:lnSpc>
            </a:pPr>
            <a:r>
              <a:rPr lang="en-US" sz="2000" dirty="0" smtClean="0">
                <a:solidFill>
                  <a:srgbClr val="595959"/>
                </a:solidFill>
              </a:rPr>
              <a:t>At the political level – CSOs send representatives to Council Meetings and Assembly with the right to speak on all substantive issues</a:t>
            </a:r>
          </a:p>
          <a:p>
            <a:pPr lvl="1">
              <a:lnSpc>
                <a:spcPct val="80000"/>
              </a:lnSpc>
            </a:pPr>
            <a:r>
              <a:rPr lang="en-US" sz="2000" dirty="0" smtClean="0">
                <a:solidFill>
                  <a:srgbClr val="595959"/>
                </a:solidFill>
              </a:rPr>
              <a:t>CSOs have participated at every Expanded Constituency Workshop</a:t>
            </a:r>
          </a:p>
          <a:p>
            <a:pPr lvl="1">
              <a:lnSpc>
                <a:spcPct val="80000"/>
              </a:lnSpc>
            </a:pPr>
            <a:r>
              <a:rPr lang="en-US" sz="2000" dirty="0" smtClean="0">
                <a:solidFill>
                  <a:srgbClr val="595959"/>
                </a:solidFill>
              </a:rPr>
              <a:t>The NPFE process was designed to include CSO consultations</a:t>
            </a:r>
          </a:p>
          <a:p>
            <a:pPr lvl="1">
              <a:lnSpc>
                <a:spcPct val="80000"/>
              </a:lnSpc>
            </a:pPr>
            <a:endParaRPr lang="en-US" sz="1500" dirty="0" smtClean="0">
              <a:solidFill>
                <a:srgbClr val="595959"/>
              </a:solidFill>
            </a:endParaRPr>
          </a:p>
          <a:p>
            <a:pPr>
              <a:lnSpc>
                <a:spcPct val="80000"/>
              </a:lnSpc>
            </a:pPr>
            <a:r>
              <a:rPr lang="en-US" sz="2200" dirty="0" smtClean="0">
                <a:solidFill>
                  <a:srgbClr val="595959"/>
                </a:solidFill>
              </a:rPr>
              <a:t>In addition, GEF Agencies have policies regarding the participation of civil society and the GEF also works to include their participation through those policies</a:t>
            </a:r>
          </a:p>
        </p:txBody>
      </p:sp>
      <p:sp>
        <p:nvSpPr>
          <p:cNvPr id="19459"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and Civil Society</a:t>
            </a:r>
          </a:p>
        </p:txBody>
      </p:sp>
    </p:spTree>
    <p:extLst>
      <p:ext uri="{BB962C8B-B14F-4D97-AF65-F5344CB8AC3E}">
        <p14:creationId xmlns:p14="http://schemas.microsoft.com/office/powerpoint/2010/main" val="872019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96952"/>
            <a:ext cx="8229600" cy="1143000"/>
          </a:xfrm>
        </p:spPr>
        <p:txBody>
          <a:bodyPr/>
          <a:lstStyle/>
          <a:p>
            <a:r>
              <a:rPr lang="en-US" b="1" dirty="0">
                <a:solidFill>
                  <a:srgbClr val="00642D"/>
                </a:solidFill>
                <a:latin typeface="+mn-lt"/>
              </a:rPr>
              <a:t>GEF 2020 – </a:t>
            </a:r>
            <a:r>
              <a:rPr lang="en-US" b="1" dirty="0" smtClean="0">
                <a:solidFill>
                  <a:srgbClr val="00642D"/>
                </a:solidFill>
                <a:latin typeface="+mn-lt"/>
              </a:rPr>
              <a:t>Strategy</a:t>
            </a:r>
            <a:r>
              <a:rPr lang="en-US" b="1" dirty="0">
                <a:solidFill>
                  <a:srgbClr val="00642D"/>
                </a:solidFill>
                <a:latin typeface="+mn-lt"/>
              </a:rPr>
              <a:t/>
            </a:r>
            <a:br>
              <a:rPr lang="en-US" b="1" dirty="0">
                <a:solidFill>
                  <a:srgbClr val="00642D"/>
                </a:solidFill>
                <a:latin typeface="+mn-lt"/>
              </a:rPr>
            </a:br>
            <a:r>
              <a:rPr lang="en-US" b="1" dirty="0" smtClean="0">
                <a:solidFill>
                  <a:srgbClr val="00642D"/>
                </a:solidFill>
                <a:latin typeface="+mn-lt"/>
              </a:rPr>
              <a:t>and GEF 6 </a:t>
            </a:r>
            <a:r>
              <a:rPr lang="en-US" b="1" dirty="0">
                <a:solidFill>
                  <a:srgbClr val="00642D"/>
                </a:solidFill>
                <a:latin typeface="+mn-lt"/>
              </a:rPr>
              <a:t>strategic priorities</a:t>
            </a:r>
            <a:endParaRPr lang="en-US" b="1" dirty="0">
              <a:latin typeface="+mn-lt"/>
            </a:endParaRPr>
          </a:p>
        </p:txBody>
      </p:sp>
    </p:spTree>
    <p:extLst>
      <p:ext uri="{BB962C8B-B14F-4D97-AF65-F5344CB8AC3E}">
        <p14:creationId xmlns:p14="http://schemas.microsoft.com/office/powerpoint/2010/main" val="1287272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8" hidden="1"/>
          <p:cNvGraphicFramePr>
            <a:graphicFrameLocks noChangeAspect="1"/>
          </p:cNvGraphicFramePr>
          <p:nvPr>
            <p:custDataLst>
              <p:tags r:id="rId2"/>
            </p:custDataLst>
            <p:extLst>
              <p:ext uri="{D42A27DB-BD31-4B8C-83A1-F6EECF244321}">
                <p14:modId xmlns:p14="http://schemas.microsoft.com/office/powerpoint/2010/main" val="163014738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61" name="think-cell Slide" r:id="rId58" imgW="270" imgH="270" progId="TCLayout.ActiveDocument.1">
                  <p:embed/>
                </p:oleObj>
              </mc:Choice>
              <mc:Fallback>
                <p:oleObj name="think-cell Slide" r:id="rId58" imgW="270" imgH="270" progId="TCLayout.ActiveDocument.1">
                  <p:embed/>
                  <p:pic>
                    <p:nvPicPr>
                      <p:cNvPr id="0" name=""/>
                      <p:cNvPicPr/>
                      <p:nvPr/>
                    </p:nvPicPr>
                    <p:blipFill>
                      <a:blip r:embed="rId59"/>
                      <a:stretch>
                        <a:fillRect/>
                      </a:stretch>
                    </p:blipFill>
                    <p:spPr>
                      <a:xfrm>
                        <a:off x="0" y="0"/>
                        <a:ext cx="158750" cy="158750"/>
                      </a:xfrm>
                      <a:prstGeom prst="rect">
                        <a:avLst/>
                      </a:prstGeom>
                    </p:spPr>
                  </p:pic>
                </p:oleObj>
              </mc:Fallback>
            </mc:AlternateContent>
          </a:graphicData>
        </a:graphic>
      </p:graphicFrame>
      <p:sp>
        <p:nvSpPr>
          <p:cNvPr id="4" name="Rectangle 3"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lnSpc>
                <a:spcPct val="90000"/>
              </a:lnSpc>
            </a:pPr>
            <a:endParaRPr lang="en-US" sz="800" dirty="0">
              <a:latin typeface="Arial"/>
              <a:ea typeface="ＭＳ Ｐゴシック"/>
              <a:sym typeface="Arial"/>
            </a:endParaRPr>
          </a:p>
        </p:txBody>
      </p:sp>
      <p:sp>
        <p:nvSpPr>
          <p:cNvPr id="59" name="Freeform 58"/>
          <p:cNvSpPr/>
          <p:nvPr>
            <p:custDataLst>
              <p:tags r:id="rId4"/>
            </p:custDataLst>
          </p:nvPr>
        </p:nvSpPr>
        <p:spPr bwMode="gray">
          <a:xfrm rot="4837197">
            <a:off x="1576194" y="1434689"/>
            <a:ext cx="2911887" cy="2281332"/>
          </a:xfrm>
          <a:custGeom>
            <a:avLst/>
            <a:gdLst>
              <a:gd name="connsiteX0" fmla="*/ 857250 w 2486025"/>
              <a:gd name="connsiteY0" fmla="*/ 1962150 h 1962150"/>
              <a:gd name="connsiteX1" fmla="*/ 2486025 w 2486025"/>
              <a:gd name="connsiteY1" fmla="*/ 0 h 1962150"/>
              <a:gd name="connsiteX2" fmla="*/ 0 w 2486025"/>
              <a:gd name="connsiteY2" fmla="*/ 428625 h 1962150"/>
              <a:gd name="connsiteX3" fmla="*/ 66675 w 2486025"/>
              <a:gd name="connsiteY3" fmla="*/ 438150 h 1962150"/>
              <a:gd name="connsiteX0" fmla="*/ 857250 w 2486025"/>
              <a:gd name="connsiteY0" fmla="*/ 1962150 h 1962150"/>
              <a:gd name="connsiteX1" fmla="*/ 2486025 w 2486025"/>
              <a:gd name="connsiteY1" fmla="*/ 0 h 1962150"/>
              <a:gd name="connsiteX2" fmla="*/ 0 w 2486025"/>
              <a:gd name="connsiteY2" fmla="*/ 428625 h 1962150"/>
              <a:gd name="connsiteX0" fmla="*/ 895350 w 2524125"/>
              <a:gd name="connsiteY0" fmla="*/ 1962150 h 1962150"/>
              <a:gd name="connsiteX1" fmla="*/ 2524125 w 2524125"/>
              <a:gd name="connsiteY1" fmla="*/ 0 h 1962150"/>
              <a:gd name="connsiteX2" fmla="*/ 0 w 2524125"/>
              <a:gd name="connsiteY2" fmla="*/ 428625 h 1962150"/>
              <a:gd name="connsiteX0" fmla="*/ 842963 w 2524125"/>
              <a:gd name="connsiteY0" fmla="*/ 1985962 h 1985962"/>
              <a:gd name="connsiteX1" fmla="*/ 2524125 w 2524125"/>
              <a:gd name="connsiteY1" fmla="*/ 0 h 1985962"/>
              <a:gd name="connsiteX2" fmla="*/ 0 w 2524125"/>
              <a:gd name="connsiteY2" fmla="*/ 428625 h 1985962"/>
            </a:gdLst>
            <a:ahLst/>
            <a:cxnLst>
              <a:cxn ang="0">
                <a:pos x="connsiteX0" y="connsiteY0"/>
              </a:cxn>
              <a:cxn ang="0">
                <a:pos x="connsiteX1" y="connsiteY1"/>
              </a:cxn>
              <a:cxn ang="0">
                <a:pos x="connsiteX2" y="connsiteY2"/>
              </a:cxn>
            </a:cxnLst>
            <a:rect l="l" t="t" r="r" b="b"/>
            <a:pathLst>
              <a:path w="2524125" h="1985962">
                <a:moveTo>
                  <a:pt x="842963" y="1985962"/>
                </a:moveTo>
                <a:lnTo>
                  <a:pt x="2524125" y="0"/>
                </a:lnTo>
                <a:lnTo>
                  <a:pt x="0" y="428625"/>
                </a:lnTo>
              </a:path>
            </a:pathLst>
          </a:custGeom>
          <a:gradFill flip="none" rotWithShape="1">
            <a:gsLst>
              <a:gs pos="5000">
                <a:schemeClr val="bg1">
                  <a:lumMod val="75000"/>
                </a:schemeClr>
              </a:gs>
              <a:gs pos="15000">
                <a:schemeClr val="bg1">
                  <a:lumMod val="85000"/>
                </a:schemeClr>
              </a:gs>
            </a:gsLst>
            <a:lin ang="8100000" scaled="1"/>
            <a:tileRect/>
          </a:gradFill>
          <a:ln w="9525" algn="ctr">
            <a:solidFill>
              <a:schemeClr val="accent6"/>
            </a:solidFill>
            <a:miter lim="800000"/>
            <a:headEnd/>
            <a:tailEnd/>
          </a:ln>
          <a:effectLst/>
        </p:spPr>
        <p:txBody>
          <a:bodyPr rtlCol="0" anchor="ctr"/>
          <a:lstStyle/>
          <a:p>
            <a:pPr algn="ctr"/>
            <a:endParaRPr lang="fi-FI" dirty="0"/>
          </a:p>
        </p:txBody>
      </p:sp>
      <p:sp>
        <p:nvSpPr>
          <p:cNvPr id="58" name="Freeform 57"/>
          <p:cNvSpPr/>
          <p:nvPr>
            <p:custDataLst>
              <p:tags r:id="rId5"/>
            </p:custDataLst>
          </p:nvPr>
        </p:nvSpPr>
        <p:spPr bwMode="gray">
          <a:xfrm rot="2444555">
            <a:off x="1068864" y="2579615"/>
            <a:ext cx="2911887" cy="2281332"/>
          </a:xfrm>
          <a:custGeom>
            <a:avLst/>
            <a:gdLst>
              <a:gd name="connsiteX0" fmla="*/ 857250 w 2486025"/>
              <a:gd name="connsiteY0" fmla="*/ 1962150 h 1962150"/>
              <a:gd name="connsiteX1" fmla="*/ 2486025 w 2486025"/>
              <a:gd name="connsiteY1" fmla="*/ 0 h 1962150"/>
              <a:gd name="connsiteX2" fmla="*/ 0 w 2486025"/>
              <a:gd name="connsiteY2" fmla="*/ 428625 h 1962150"/>
              <a:gd name="connsiteX3" fmla="*/ 66675 w 2486025"/>
              <a:gd name="connsiteY3" fmla="*/ 438150 h 1962150"/>
              <a:gd name="connsiteX0" fmla="*/ 857250 w 2486025"/>
              <a:gd name="connsiteY0" fmla="*/ 1962150 h 1962150"/>
              <a:gd name="connsiteX1" fmla="*/ 2486025 w 2486025"/>
              <a:gd name="connsiteY1" fmla="*/ 0 h 1962150"/>
              <a:gd name="connsiteX2" fmla="*/ 0 w 2486025"/>
              <a:gd name="connsiteY2" fmla="*/ 428625 h 1962150"/>
              <a:gd name="connsiteX0" fmla="*/ 895350 w 2524125"/>
              <a:gd name="connsiteY0" fmla="*/ 1962150 h 1962150"/>
              <a:gd name="connsiteX1" fmla="*/ 2524125 w 2524125"/>
              <a:gd name="connsiteY1" fmla="*/ 0 h 1962150"/>
              <a:gd name="connsiteX2" fmla="*/ 0 w 2524125"/>
              <a:gd name="connsiteY2" fmla="*/ 428625 h 1962150"/>
              <a:gd name="connsiteX0" fmla="*/ 842963 w 2524125"/>
              <a:gd name="connsiteY0" fmla="*/ 1985962 h 1985962"/>
              <a:gd name="connsiteX1" fmla="*/ 2524125 w 2524125"/>
              <a:gd name="connsiteY1" fmla="*/ 0 h 1985962"/>
              <a:gd name="connsiteX2" fmla="*/ 0 w 2524125"/>
              <a:gd name="connsiteY2" fmla="*/ 428625 h 1985962"/>
            </a:gdLst>
            <a:ahLst/>
            <a:cxnLst>
              <a:cxn ang="0">
                <a:pos x="connsiteX0" y="connsiteY0"/>
              </a:cxn>
              <a:cxn ang="0">
                <a:pos x="connsiteX1" y="connsiteY1"/>
              </a:cxn>
              <a:cxn ang="0">
                <a:pos x="connsiteX2" y="connsiteY2"/>
              </a:cxn>
            </a:cxnLst>
            <a:rect l="l" t="t" r="r" b="b"/>
            <a:pathLst>
              <a:path w="2524125" h="1985962">
                <a:moveTo>
                  <a:pt x="842963" y="1985962"/>
                </a:moveTo>
                <a:lnTo>
                  <a:pt x="2524125" y="0"/>
                </a:lnTo>
                <a:lnTo>
                  <a:pt x="0" y="428625"/>
                </a:lnTo>
              </a:path>
            </a:pathLst>
          </a:custGeom>
          <a:gradFill flip="none" rotWithShape="1">
            <a:gsLst>
              <a:gs pos="5000">
                <a:schemeClr val="bg1">
                  <a:lumMod val="75000"/>
                </a:schemeClr>
              </a:gs>
              <a:gs pos="15000">
                <a:schemeClr val="bg1">
                  <a:lumMod val="85000"/>
                </a:schemeClr>
              </a:gs>
            </a:gsLst>
            <a:lin ang="8100000" scaled="1"/>
            <a:tileRect/>
          </a:gradFill>
          <a:ln w="9525" algn="ctr">
            <a:solidFill>
              <a:schemeClr val="accent6"/>
            </a:solidFill>
            <a:miter lim="800000"/>
            <a:headEnd/>
            <a:tailEnd/>
          </a:ln>
          <a:effectLst/>
        </p:spPr>
        <p:txBody>
          <a:bodyPr rtlCol="0" anchor="ctr"/>
          <a:lstStyle/>
          <a:p>
            <a:pPr algn="ctr"/>
            <a:endParaRPr lang="fi-FI" dirty="0"/>
          </a:p>
        </p:txBody>
      </p:sp>
      <p:sp>
        <p:nvSpPr>
          <p:cNvPr id="2" name="Oval 1"/>
          <p:cNvSpPr/>
          <p:nvPr>
            <p:custDataLst>
              <p:tags r:id="rId6"/>
            </p:custDataLst>
          </p:nvPr>
        </p:nvSpPr>
        <p:spPr bwMode="gray">
          <a:xfrm>
            <a:off x="2282658" y="1678989"/>
            <a:ext cx="4180974" cy="4180974"/>
          </a:xfrm>
          <a:prstGeom prst="ellipse">
            <a:avLst/>
          </a:prstGeom>
          <a:solidFill>
            <a:schemeClr val="accent1">
              <a:lumMod val="50000"/>
              <a:alpha val="88000"/>
            </a:schemeClr>
          </a:solid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312" name="Oval 311"/>
          <p:cNvSpPr/>
          <p:nvPr>
            <p:custDataLst>
              <p:tags r:id="rId7"/>
            </p:custDataLst>
          </p:nvPr>
        </p:nvSpPr>
        <p:spPr bwMode="gray">
          <a:xfrm>
            <a:off x="2282658" y="1678989"/>
            <a:ext cx="4180974" cy="4180974"/>
          </a:xfrm>
          <a:prstGeom prst="ellipse">
            <a:avLst/>
          </a:prstGeom>
          <a:blipFill>
            <a:blip r:embed="rId60"/>
            <a:stretch>
              <a:fillRect/>
            </a:stretch>
          </a:blip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437" name="McK 5. Source"/>
          <p:cNvSpPr>
            <a:spLocks noChangeArrowheads="1"/>
          </p:cNvSpPr>
          <p:nvPr>
            <p:custDataLst>
              <p:tags r:id="rId8"/>
            </p:custDataLst>
          </p:nvPr>
        </p:nvSpPr>
        <p:spPr bwMode="auto">
          <a:xfrm>
            <a:off x="121489" y="6583263"/>
            <a:ext cx="813593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457200" indent="-457200" defTabSz="913526">
              <a:tabLst>
                <a:tab pos="625214" algn="l"/>
              </a:tabLst>
            </a:pPr>
            <a:r>
              <a:rPr lang="en-US" sz="1000" dirty="0">
                <a:latin typeface="+mn-lt"/>
              </a:rPr>
              <a:t>Source: Rockstrom et al, “A Safe Operating Space for Humanity,” Nature (2009)</a:t>
            </a:r>
          </a:p>
        </p:txBody>
      </p:sp>
      <p:sp>
        <p:nvSpPr>
          <p:cNvPr id="10" name="Oval 9"/>
          <p:cNvSpPr/>
          <p:nvPr>
            <p:custDataLst>
              <p:tags r:id="rId9"/>
            </p:custDataLst>
          </p:nvPr>
        </p:nvSpPr>
        <p:spPr bwMode="gray">
          <a:xfrm>
            <a:off x="2701257" y="2097588"/>
            <a:ext cx="3343776" cy="3343776"/>
          </a:xfrm>
          <a:prstGeom prst="ellipse">
            <a:avLst/>
          </a:prstGeom>
          <a:no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1" name="Oval 10"/>
          <p:cNvSpPr/>
          <p:nvPr>
            <p:custDataLst>
              <p:tags r:id="rId10"/>
            </p:custDataLst>
          </p:nvPr>
        </p:nvSpPr>
        <p:spPr bwMode="gray">
          <a:xfrm>
            <a:off x="3112128" y="2508459"/>
            <a:ext cx="2522034" cy="2522034"/>
          </a:xfrm>
          <a:prstGeom prst="ellipse">
            <a:avLst/>
          </a:prstGeom>
          <a:no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2" name="Oval 11"/>
          <p:cNvSpPr/>
          <p:nvPr>
            <p:custDataLst>
              <p:tags r:id="rId11"/>
            </p:custDataLst>
          </p:nvPr>
        </p:nvSpPr>
        <p:spPr bwMode="gray">
          <a:xfrm>
            <a:off x="3539457" y="2935788"/>
            <a:ext cx="1667376" cy="1667376"/>
          </a:xfrm>
          <a:prstGeom prst="ellipse">
            <a:avLst/>
          </a:prstGeom>
          <a:solidFill>
            <a:srgbClr val="92D050">
              <a:alpha val="76000"/>
            </a:srgbClr>
          </a:solid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3" name="Oval 12"/>
          <p:cNvSpPr/>
          <p:nvPr>
            <p:custDataLst>
              <p:tags r:id="rId12"/>
            </p:custDataLst>
          </p:nvPr>
        </p:nvSpPr>
        <p:spPr bwMode="gray">
          <a:xfrm>
            <a:off x="3949032" y="3345363"/>
            <a:ext cx="848226" cy="848226"/>
          </a:xfrm>
          <a:prstGeom prst="ellipse">
            <a:avLst/>
          </a:prstGeom>
          <a:noFill/>
          <a:ln w="19050" algn="ctr">
            <a:solidFill>
              <a:schemeClr val="accent5"/>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cxnSp>
        <p:nvCxnSpPr>
          <p:cNvPr id="7" name="Straight Connector 6"/>
          <p:cNvCxnSpPr/>
          <p:nvPr>
            <p:custDataLst>
              <p:tags r:id="rId13"/>
            </p:custDataLst>
          </p:nvPr>
        </p:nvCxnSpPr>
        <p:spPr>
          <a:xfrm flipV="1">
            <a:off x="4373145" y="1789614"/>
            <a:ext cx="717754" cy="197986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14"/>
            </p:custDataLst>
          </p:nvPr>
        </p:nvCxnSpPr>
        <p:spPr>
          <a:xfrm flipV="1">
            <a:off x="4373145" y="2693551"/>
            <a:ext cx="1803342" cy="10759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2" idx="4"/>
          </p:cNvCxnSpPr>
          <p:nvPr>
            <p:custDataLst>
              <p:tags r:id="rId15"/>
            </p:custDataLst>
          </p:nvPr>
        </p:nvCxnSpPr>
        <p:spPr>
          <a:xfrm>
            <a:off x="4373145" y="3769476"/>
            <a:ext cx="0" cy="209048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16"/>
            </p:custDataLst>
          </p:nvPr>
        </p:nvCxnSpPr>
        <p:spPr>
          <a:xfrm flipH="1">
            <a:off x="3025545" y="3769476"/>
            <a:ext cx="1347600" cy="160685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7"/>
            </p:custDataLst>
          </p:nvPr>
        </p:nvCxnSpPr>
        <p:spPr>
          <a:xfrm flipH="1">
            <a:off x="2282659" y="3775826"/>
            <a:ext cx="2090487" cy="34039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custDataLst>
              <p:tags r:id="rId18"/>
            </p:custDataLst>
          </p:nvPr>
        </p:nvCxnSpPr>
        <p:spPr>
          <a:xfrm flipH="1" flipV="1">
            <a:off x="2555891" y="2735412"/>
            <a:ext cx="1817254" cy="103406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53" name="Rectangle 453"/>
          <p:cNvSpPr txBox="1"/>
          <p:nvPr>
            <p:custDataLst>
              <p:tags r:id="rId19"/>
            </p:custDataLst>
          </p:nvPr>
        </p:nvSpPr>
        <p:spPr>
          <a:xfrm rot="16718628">
            <a:off x="1705240" y="3119163"/>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Atmospheric </a:t>
            </a:r>
            <a:br>
              <a:rPr lang="en-US" sz="1200" dirty="0" smtClean="0"/>
            </a:br>
            <a:r>
              <a:rPr lang="en-US" sz="1200" dirty="0" smtClean="0"/>
              <a:t>aerosol loading </a:t>
            </a:r>
            <a:endParaRPr lang="en-US" sz="1200" dirty="0"/>
          </a:p>
        </p:txBody>
      </p:sp>
      <p:sp>
        <p:nvSpPr>
          <p:cNvPr id="42" name="Rectangle 453"/>
          <p:cNvSpPr txBox="1"/>
          <p:nvPr>
            <p:custDataLst>
              <p:tags r:id="rId20"/>
            </p:custDataLst>
          </p:nvPr>
        </p:nvSpPr>
        <p:spPr>
          <a:xfrm rot="19092948">
            <a:off x="2323955" y="1945559"/>
            <a:ext cx="1403180" cy="369332"/>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Chemical pollution </a:t>
            </a:r>
            <a:endParaRPr lang="en-US" sz="1200" dirty="0"/>
          </a:p>
        </p:txBody>
      </p:sp>
      <p:cxnSp>
        <p:nvCxnSpPr>
          <p:cNvPr id="43" name="Straight Connector 42"/>
          <p:cNvCxnSpPr/>
          <p:nvPr>
            <p:custDataLst>
              <p:tags r:id="rId21"/>
            </p:custDataLst>
          </p:nvPr>
        </p:nvCxnSpPr>
        <p:spPr>
          <a:xfrm flipH="1" flipV="1">
            <a:off x="3662646" y="1789614"/>
            <a:ext cx="720295" cy="2013868"/>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7" name="Rectangle 453"/>
          <p:cNvSpPr txBox="1"/>
          <p:nvPr>
            <p:custDataLst>
              <p:tags r:id="rId22"/>
            </p:custDataLst>
          </p:nvPr>
        </p:nvSpPr>
        <p:spPr>
          <a:xfrm rot="14095121">
            <a:off x="1951603" y="4486570"/>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Biodiversity loss</a:t>
            </a:r>
            <a:endParaRPr lang="en-US" sz="1200" dirty="0"/>
          </a:p>
        </p:txBody>
      </p:sp>
      <p:sp>
        <p:nvSpPr>
          <p:cNvPr id="48" name="Rectangle 453"/>
          <p:cNvSpPr txBox="1"/>
          <p:nvPr>
            <p:custDataLst>
              <p:tags r:id="rId23"/>
            </p:custDataLst>
          </p:nvPr>
        </p:nvSpPr>
        <p:spPr>
          <a:xfrm rot="11848146">
            <a:off x="2994386" y="5424572"/>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Change in land use</a:t>
            </a:r>
            <a:endParaRPr lang="en-US" sz="1200" dirty="0"/>
          </a:p>
        </p:txBody>
      </p:sp>
      <p:sp>
        <p:nvSpPr>
          <p:cNvPr id="49" name="Rectangle 453"/>
          <p:cNvSpPr txBox="1"/>
          <p:nvPr>
            <p:custDataLst>
              <p:tags r:id="rId24"/>
            </p:custDataLst>
          </p:nvPr>
        </p:nvSpPr>
        <p:spPr>
          <a:xfrm rot="9541710">
            <a:off x="4434352" y="5380687"/>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Glob</a:t>
            </a:r>
            <a:br>
              <a:rPr lang="en-US" sz="1200" dirty="0" smtClean="0"/>
            </a:br>
            <a:r>
              <a:rPr lang="en-US" sz="1200" dirty="0" smtClean="0"/>
              <a:t> freshwater use</a:t>
            </a:r>
            <a:endParaRPr lang="en-US" sz="1200" dirty="0"/>
          </a:p>
        </p:txBody>
      </p:sp>
      <p:sp>
        <p:nvSpPr>
          <p:cNvPr id="50" name="Rectangle 453"/>
          <p:cNvSpPr txBox="1"/>
          <p:nvPr>
            <p:custDataLst>
              <p:tags r:id="rId25"/>
            </p:custDataLst>
          </p:nvPr>
        </p:nvSpPr>
        <p:spPr>
          <a:xfrm rot="8265201">
            <a:off x="5582126" y="5042336"/>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Phosphorus</a:t>
            </a:r>
            <a:br>
              <a:rPr lang="en-US" sz="1200" dirty="0" smtClean="0"/>
            </a:br>
            <a:r>
              <a:rPr lang="en-US" sz="1200" dirty="0" smtClean="0"/>
              <a:t>cycle</a:t>
            </a:r>
            <a:endParaRPr lang="en-US" sz="1200" dirty="0"/>
          </a:p>
        </p:txBody>
      </p:sp>
      <p:sp>
        <p:nvSpPr>
          <p:cNvPr id="53" name="Rectangle 453"/>
          <p:cNvSpPr txBox="1"/>
          <p:nvPr>
            <p:custDataLst>
              <p:tags r:id="rId26"/>
            </p:custDataLst>
          </p:nvPr>
        </p:nvSpPr>
        <p:spPr>
          <a:xfrm rot="6802359">
            <a:off x="5495775" y="4408628"/>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Nitrogen              </a:t>
            </a:r>
            <a:br>
              <a:rPr lang="en-US" sz="1200" dirty="0" smtClean="0"/>
            </a:br>
            <a:r>
              <a:rPr lang="en-US" sz="1200" dirty="0" smtClean="0"/>
              <a:t>cycle          </a:t>
            </a:r>
            <a:br>
              <a:rPr lang="en-US" sz="1200" dirty="0" smtClean="0"/>
            </a:br>
            <a:r>
              <a:rPr lang="en-US" sz="1200" dirty="0" smtClean="0"/>
              <a:t>(biogeochemical </a:t>
            </a:r>
            <a:br>
              <a:rPr lang="en-US" sz="1200" dirty="0" smtClean="0"/>
            </a:br>
            <a:r>
              <a:rPr lang="en-US" sz="1200" dirty="0" smtClean="0"/>
              <a:t>flow boundary)</a:t>
            </a:r>
            <a:endParaRPr lang="en-US" sz="1200" dirty="0"/>
          </a:p>
        </p:txBody>
      </p:sp>
      <p:sp>
        <p:nvSpPr>
          <p:cNvPr id="54" name="Rectangle 453"/>
          <p:cNvSpPr txBox="1"/>
          <p:nvPr>
            <p:custDataLst>
              <p:tags r:id="rId27"/>
            </p:custDataLst>
          </p:nvPr>
        </p:nvSpPr>
        <p:spPr>
          <a:xfrm rot="4876931">
            <a:off x="5744862" y="3162445"/>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Stratospheric </a:t>
            </a:r>
            <a:br>
              <a:rPr lang="en-US" sz="1200" dirty="0" smtClean="0"/>
            </a:br>
            <a:r>
              <a:rPr lang="en-US" sz="1200" dirty="0" smtClean="0"/>
              <a:t>ozone depletion</a:t>
            </a:r>
            <a:endParaRPr lang="en-US" sz="1200" dirty="0"/>
          </a:p>
        </p:txBody>
      </p:sp>
      <p:sp>
        <p:nvSpPr>
          <p:cNvPr id="55" name="Rectangle 453"/>
          <p:cNvSpPr txBox="1"/>
          <p:nvPr>
            <p:custDataLst>
              <p:tags r:id="rId28"/>
            </p:custDataLst>
          </p:nvPr>
        </p:nvSpPr>
        <p:spPr>
          <a:xfrm rot="2429269">
            <a:off x="5023342" y="1910023"/>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Ocean acidification</a:t>
            </a:r>
            <a:endParaRPr lang="en-US" sz="1200" dirty="0"/>
          </a:p>
        </p:txBody>
      </p:sp>
      <p:sp>
        <p:nvSpPr>
          <p:cNvPr id="56" name="Rectangle 453"/>
          <p:cNvSpPr txBox="1"/>
          <p:nvPr>
            <p:custDataLst>
              <p:tags r:id="rId29"/>
            </p:custDataLst>
          </p:nvPr>
        </p:nvSpPr>
        <p:spPr>
          <a:xfrm>
            <a:off x="3676405" y="1469726"/>
            <a:ext cx="1313094" cy="553998"/>
          </a:xfrm>
          <a:prstGeom prst="rect">
            <a:avLst/>
          </a:prstGeom>
          <a:noFill/>
          <a:ln w="9525">
            <a:noFill/>
            <a:miter lim="800000"/>
            <a:headEnd/>
            <a:tailEnd/>
          </a:ln>
          <a:effectLst/>
          <a:scene3d>
            <a:camera prst="obliqueTopLeft"/>
            <a:lightRig rig="threePt" dir="t"/>
          </a:scene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ArchUp">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algn="ctr"/>
            <a:r>
              <a:rPr lang="en-US" sz="1200" dirty="0" smtClean="0"/>
              <a:t>Climate change</a:t>
            </a:r>
            <a:endParaRPr lang="en-US" sz="1200" dirty="0"/>
          </a:p>
        </p:txBody>
      </p:sp>
      <p:grpSp>
        <p:nvGrpSpPr>
          <p:cNvPr id="467" name="Group 466"/>
          <p:cNvGrpSpPr/>
          <p:nvPr>
            <p:custDataLst>
              <p:tags r:id="rId30"/>
            </p:custDataLst>
          </p:nvPr>
        </p:nvGrpSpPr>
        <p:grpSpPr>
          <a:xfrm>
            <a:off x="3949407" y="4028739"/>
            <a:ext cx="2160741" cy="1892343"/>
            <a:chOff x="4373145" y="3769476"/>
            <a:chExt cx="2160741" cy="1892343"/>
          </a:xfrm>
        </p:grpSpPr>
        <p:cxnSp>
          <p:nvCxnSpPr>
            <p:cNvPr id="26" name="Straight Connector 25"/>
            <p:cNvCxnSpPr>
              <a:endCxn id="49" idx="1"/>
            </p:cNvCxnSpPr>
            <p:nvPr/>
          </p:nvCxnSpPr>
          <p:spPr>
            <a:xfrm>
              <a:off x="4373145" y="3769476"/>
              <a:ext cx="1330810" cy="165323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136482" y="5179720"/>
              <a:ext cx="397404" cy="482099"/>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custDataLst>
              <p:tags r:id="rId31"/>
            </p:custDataLst>
          </p:nvPr>
        </p:nvCxnSpPr>
        <p:spPr>
          <a:xfrm>
            <a:off x="4384056" y="3769476"/>
            <a:ext cx="1854617" cy="106178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custDataLst>
              <p:tags r:id="rId32"/>
            </p:custDataLst>
          </p:nvPr>
        </p:nvCxnSpPr>
        <p:spPr>
          <a:xfrm>
            <a:off x="6238673" y="4831263"/>
            <a:ext cx="709939" cy="428625"/>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custDataLst>
              <p:tags r:id="rId33"/>
            </p:custDataLst>
          </p:nvPr>
        </p:nvCxnSpPr>
        <p:spPr>
          <a:xfrm>
            <a:off x="4384056" y="3775826"/>
            <a:ext cx="2079576" cy="33974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custDataLst>
              <p:tags r:id="rId34"/>
            </p:custDataLst>
          </p:nvPr>
        </p:nvCxnSpPr>
        <p:spPr>
          <a:xfrm>
            <a:off x="6463632" y="4116217"/>
            <a:ext cx="598233" cy="83722"/>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custDataLst>
              <p:tags r:id="rId35"/>
            </p:custDataLst>
          </p:nvPr>
        </p:nvCxnSpPr>
        <p:spPr>
          <a:xfrm flipV="1">
            <a:off x="6176487" y="2430963"/>
            <a:ext cx="429225" cy="262588"/>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custDataLst>
              <p:tags r:id="rId36"/>
            </p:custDataLst>
          </p:nvPr>
        </p:nvCxnSpPr>
        <p:spPr>
          <a:xfrm flipV="1">
            <a:off x="5090899" y="1226934"/>
            <a:ext cx="196646" cy="562680"/>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custDataLst>
              <p:tags r:id="rId37"/>
            </p:custDataLst>
          </p:nvPr>
        </p:nvCxnSpPr>
        <p:spPr>
          <a:xfrm flipH="1" flipV="1">
            <a:off x="3471717" y="1243698"/>
            <a:ext cx="194104" cy="562680"/>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custDataLst>
              <p:tags r:id="rId38"/>
            </p:custDataLst>
          </p:nvPr>
        </p:nvCxnSpPr>
        <p:spPr>
          <a:xfrm flipH="1" flipV="1">
            <a:off x="2109912" y="2472238"/>
            <a:ext cx="445979" cy="263175"/>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custDataLst>
              <p:tags r:id="rId39"/>
            </p:custDataLst>
          </p:nvPr>
        </p:nvCxnSpPr>
        <p:spPr>
          <a:xfrm flipH="1">
            <a:off x="1836862" y="4116217"/>
            <a:ext cx="445797" cy="83722"/>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custDataLst>
              <p:tags r:id="rId40"/>
            </p:custDataLst>
          </p:nvPr>
        </p:nvCxnSpPr>
        <p:spPr>
          <a:xfrm flipH="1">
            <a:off x="2701258" y="5376326"/>
            <a:ext cx="324287" cy="378862"/>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custDataLst>
              <p:tags r:id="rId41"/>
            </p:custDataLst>
          </p:nvPr>
        </p:nvCxnSpPr>
        <p:spPr>
          <a:xfrm flipH="1">
            <a:off x="4369767" y="5859963"/>
            <a:ext cx="1" cy="466725"/>
          </a:xfrm>
          <a:prstGeom prst="line">
            <a:avLst/>
          </a:prstGeom>
          <a:ln w="1270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61" name="Freeform 60"/>
          <p:cNvSpPr/>
          <p:nvPr>
            <p:custDataLst>
              <p:tags r:id="rId42"/>
            </p:custDataLst>
          </p:nvPr>
        </p:nvSpPr>
        <p:spPr bwMode="gray">
          <a:xfrm>
            <a:off x="1443161" y="3773988"/>
            <a:ext cx="2933701" cy="2319338"/>
          </a:xfrm>
          <a:custGeom>
            <a:avLst/>
            <a:gdLst>
              <a:gd name="connsiteX0" fmla="*/ 857250 w 2486025"/>
              <a:gd name="connsiteY0" fmla="*/ 1962150 h 1962150"/>
              <a:gd name="connsiteX1" fmla="*/ 2486025 w 2486025"/>
              <a:gd name="connsiteY1" fmla="*/ 0 h 1962150"/>
              <a:gd name="connsiteX2" fmla="*/ 0 w 2486025"/>
              <a:gd name="connsiteY2" fmla="*/ 428625 h 1962150"/>
              <a:gd name="connsiteX3" fmla="*/ 66675 w 2486025"/>
              <a:gd name="connsiteY3" fmla="*/ 438150 h 1962150"/>
              <a:gd name="connsiteX0" fmla="*/ 857250 w 2486025"/>
              <a:gd name="connsiteY0" fmla="*/ 1962150 h 1962150"/>
              <a:gd name="connsiteX1" fmla="*/ 2486025 w 2486025"/>
              <a:gd name="connsiteY1" fmla="*/ 0 h 1962150"/>
              <a:gd name="connsiteX2" fmla="*/ 0 w 2486025"/>
              <a:gd name="connsiteY2" fmla="*/ 428625 h 1962150"/>
              <a:gd name="connsiteX0" fmla="*/ 895350 w 2524125"/>
              <a:gd name="connsiteY0" fmla="*/ 1962150 h 1962150"/>
              <a:gd name="connsiteX1" fmla="*/ 2524125 w 2524125"/>
              <a:gd name="connsiteY1" fmla="*/ 0 h 1962150"/>
              <a:gd name="connsiteX2" fmla="*/ 0 w 2524125"/>
              <a:gd name="connsiteY2" fmla="*/ 428625 h 1962150"/>
              <a:gd name="connsiteX0" fmla="*/ 842963 w 2524125"/>
              <a:gd name="connsiteY0" fmla="*/ 1985962 h 1985962"/>
              <a:gd name="connsiteX1" fmla="*/ 2524125 w 2524125"/>
              <a:gd name="connsiteY1" fmla="*/ 0 h 1985962"/>
              <a:gd name="connsiteX2" fmla="*/ 0 w 2524125"/>
              <a:gd name="connsiteY2" fmla="*/ 428625 h 1985962"/>
            </a:gdLst>
            <a:ahLst/>
            <a:cxnLst>
              <a:cxn ang="0">
                <a:pos x="connsiteX0" y="connsiteY0"/>
              </a:cxn>
              <a:cxn ang="0">
                <a:pos x="connsiteX1" y="connsiteY1"/>
              </a:cxn>
              <a:cxn ang="0">
                <a:pos x="connsiteX2" y="connsiteY2"/>
              </a:cxn>
            </a:cxnLst>
            <a:rect l="l" t="t" r="r" b="b"/>
            <a:pathLst>
              <a:path w="2524125" h="1985962">
                <a:moveTo>
                  <a:pt x="842963" y="1985962"/>
                </a:moveTo>
                <a:lnTo>
                  <a:pt x="2524125" y="0"/>
                </a:lnTo>
                <a:lnTo>
                  <a:pt x="0" y="428625"/>
                </a:lnTo>
              </a:path>
            </a:pathLst>
          </a:custGeom>
          <a:gradFill flip="none" rotWithShape="1">
            <a:gsLst>
              <a:gs pos="68000">
                <a:srgbClr val="FF0000">
                  <a:shade val="67500"/>
                  <a:satMod val="115000"/>
                  <a:alpha val="22000"/>
                </a:srgbClr>
              </a:gs>
              <a:gs pos="0">
                <a:srgbClr val="FF0000">
                  <a:shade val="100000"/>
                  <a:satMod val="115000"/>
                </a:srgbClr>
              </a:gs>
            </a:gsLst>
            <a:lin ang="8100000" scaled="1"/>
            <a:tileRect/>
          </a:gradFill>
          <a:ln w="9525" algn="ctr">
            <a:solidFill>
              <a:schemeClr val="accent6"/>
            </a:solidFill>
            <a:miter lim="800000"/>
            <a:headEnd/>
            <a:tailEnd/>
          </a:ln>
          <a:effectLst/>
        </p:spPr>
        <p:txBody>
          <a:bodyPr rtlCol="0" anchor="ctr"/>
          <a:lstStyle/>
          <a:p>
            <a:pPr algn="ctr"/>
            <a:endParaRPr lang="fi-FI" dirty="0"/>
          </a:p>
        </p:txBody>
      </p:sp>
      <p:sp>
        <p:nvSpPr>
          <p:cNvPr id="114" name="Freeform 113"/>
          <p:cNvSpPr/>
          <p:nvPr>
            <p:custDataLst>
              <p:tags r:id="rId43"/>
            </p:custDataLst>
          </p:nvPr>
        </p:nvSpPr>
        <p:spPr bwMode="gray">
          <a:xfrm rot="14030482">
            <a:off x="4590746" y="3312203"/>
            <a:ext cx="2708214" cy="1945898"/>
          </a:xfrm>
          <a:custGeom>
            <a:avLst/>
            <a:gdLst>
              <a:gd name="connsiteX0" fmla="*/ 857250 w 2486025"/>
              <a:gd name="connsiteY0" fmla="*/ 1962150 h 1962150"/>
              <a:gd name="connsiteX1" fmla="*/ 2486025 w 2486025"/>
              <a:gd name="connsiteY1" fmla="*/ 0 h 1962150"/>
              <a:gd name="connsiteX2" fmla="*/ 0 w 2486025"/>
              <a:gd name="connsiteY2" fmla="*/ 428625 h 1962150"/>
              <a:gd name="connsiteX3" fmla="*/ 66675 w 2486025"/>
              <a:gd name="connsiteY3" fmla="*/ 438150 h 1962150"/>
              <a:gd name="connsiteX0" fmla="*/ 857250 w 2486025"/>
              <a:gd name="connsiteY0" fmla="*/ 1962150 h 1962150"/>
              <a:gd name="connsiteX1" fmla="*/ 2486025 w 2486025"/>
              <a:gd name="connsiteY1" fmla="*/ 0 h 1962150"/>
              <a:gd name="connsiteX2" fmla="*/ 0 w 2486025"/>
              <a:gd name="connsiteY2" fmla="*/ 428625 h 1962150"/>
              <a:gd name="connsiteX0" fmla="*/ 895350 w 2524125"/>
              <a:gd name="connsiteY0" fmla="*/ 1962150 h 1962150"/>
              <a:gd name="connsiteX1" fmla="*/ 2524125 w 2524125"/>
              <a:gd name="connsiteY1" fmla="*/ 0 h 1962150"/>
              <a:gd name="connsiteX2" fmla="*/ 0 w 2524125"/>
              <a:gd name="connsiteY2" fmla="*/ 428625 h 1962150"/>
              <a:gd name="connsiteX0" fmla="*/ 842963 w 2524125"/>
              <a:gd name="connsiteY0" fmla="*/ 1985962 h 1985962"/>
              <a:gd name="connsiteX1" fmla="*/ 2524125 w 2524125"/>
              <a:gd name="connsiteY1" fmla="*/ 0 h 1985962"/>
              <a:gd name="connsiteX2" fmla="*/ 0 w 2524125"/>
              <a:gd name="connsiteY2" fmla="*/ 428625 h 1985962"/>
              <a:gd name="connsiteX0" fmla="*/ 4764319 w 6445481"/>
              <a:gd name="connsiteY0" fmla="*/ 1985962 h 2273457"/>
              <a:gd name="connsiteX1" fmla="*/ 6445481 w 6445481"/>
              <a:gd name="connsiteY1" fmla="*/ 0 h 2273457"/>
              <a:gd name="connsiteX2" fmla="*/ 0 w 6445481"/>
              <a:gd name="connsiteY2" fmla="*/ 2273457 h 2273457"/>
              <a:gd name="connsiteX0" fmla="*/ 1747414 w 6445481"/>
              <a:gd name="connsiteY0" fmla="*/ 3677843 h 3677843"/>
              <a:gd name="connsiteX1" fmla="*/ 6445481 w 6445481"/>
              <a:gd name="connsiteY1" fmla="*/ 0 h 3677843"/>
              <a:gd name="connsiteX2" fmla="*/ 0 w 6445481"/>
              <a:gd name="connsiteY2" fmla="*/ 2273457 h 3677843"/>
            </a:gdLst>
            <a:ahLst/>
            <a:cxnLst>
              <a:cxn ang="0">
                <a:pos x="connsiteX0" y="connsiteY0"/>
              </a:cxn>
              <a:cxn ang="0">
                <a:pos x="connsiteX1" y="connsiteY1"/>
              </a:cxn>
              <a:cxn ang="0">
                <a:pos x="connsiteX2" y="connsiteY2"/>
              </a:cxn>
            </a:cxnLst>
            <a:rect l="l" t="t" r="r" b="b"/>
            <a:pathLst>
              <a:path w="6445481" h="3677843">
                <a:moveTo>
                  <a:pt x="1747414" y="3677843"/>
                </a:moveTo>
                <a:lnTo>
                  <a:pt x="6445481" y="0"/>
                </a:lnTo>
                <a:lnTo>
                  <a:pt x="0" y="2273457"/>
                </a:lnTo>
              </a:path>
            </a:pathLst>
          </a:custGeom>
          <a:gradFill flip="none" rotWithShape="1">
            <a:gsLst>
              <a:gs pos="68000">
                <a:srgbClr val="FF0000">
                  <a:shade val="67500"/>
                  <a:satMod val="115000"/>
                  <a:alpha val="22000"/>
                </a:srgbClr>
              </a:gs>
              <a:gs pos="0">
                <a:srgbClr val="FF0000">
                  <a:shade val="100000"/>
                  <a:satMod val="115000"/>
                </a:srgbClr>
              </a:gs>
            </a:gsLst>
            <a:lin ang="8100000" scaled="1"/>
            <a:tileRect/>
          </a:gradFill>
          <a:ln w="9525" algn="ctr">
            <a:solidFill>
              <a:schemeClr val="accent6"/>
            </a:solidFill>
            <a:miter lim="800000"/>
            <a:headEnd/>
            <a:tailEnd/>
          </a:ln>
          <a:effectLst/>
        </p:spPr>
        <p:txBody>
          <a:bodyPr rtlCol="0" anchor="ctr"/>
          <a:lstStyle/>
          <a:p>
            <a:pPr algn="ctr"/>
            <a:endParaRPr lang="fi-FI" dirty="0"/>
          </a:p>
        </p:txBody>
      </p:sp>
      <p:sp>
        <p:nvSpPr>
          <p:cNvPr id="62" name="Freeform 61"/>
          <p:cNvSpPr/>
          <p:nvPr>
            <p:custDataLst>
              <p:tags r:id="rId44"/>
            </p:custDataLst>
          </p:nvPr>
        </p:nvSpPr>
        <p:spPr bwMode="gray">
          <a:xfrm>
            <a:off x="3945856" y="2509544"/>
            <a:ext cx="857250" cy="1264444"/>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7250" h="1264444">
                <a:moveTo>
                  <a:pt x="857250" y="73819"/>
                </a:moveTo>
                <a:lnTo>
                  <a:pt x="428625" y="1264444"/>
                </a:lnTo>
                <a:lnTo>
                  <a:pt x="0" y="71438"/>
                </a:lnTo>
                <a:lnTo>
                  <a:pt x="219075" y="14288"/>
                </a:lnTo>
                <a:lnTo>
                  <a:pt x="485775" y="0"/>
                </a:lnTo>
                <a:lnTo>
                  <a:pt x="721519" y="35719"/>
                </a:lnTo>
                <a:lnTo>
                  <a:pt x="857250" y="73819"/>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17" name="Freeform 116"/>
          <p:cNvSpPr/>
          <p:nvPr>
            <p:custDataLst>
              <p:tags r:id="rId45"/>
            </p:custDataLst>
          </p:nvPr>
        </p:nvSpPr>
        <p:spPr bwMode="gray">
          <a:xfrm>
            <a:off x="4374481" y="3139781"/>
            <a:ext cx="564092" cy="651139"/>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 name="connsiteX0" fmla="*/ 857250 w 857250"/>
              <a:gd name="connsiteY0" fmla="*/ 73819 h 1128977"/>
              <a:gd name="connsiteX1" fmla="*/ 276225 w 857250"/>
              <a:gd name="connsiteY1" fmla="*/ 1128977 h 1128977"/>
              <a:gd name="connsiteX2" fmla="*/ 0 w 857250"/>
              <a:gd name="connsiteY2" fmla="*/ 71438 h 1128977"/>
              <a:gd name="connsiteX3" fmla="*/ 219075 w 857250"/>
              <a:gd name="connsiteY3" fmla="*/ 14288 h 1128977"/>
              <a:gd name="connsiteX4" fmla="*/ 485775 w 857250"/>
              <a:gd name="connsiteY4" fmla="*/ 0 h 1128977"/>
              <a:gd name="connsiteX5" fmla="*/ 721519 w 857250"/>
              <a:gd name="connsiteY5" fmla="*/ 35719 h 1128977"/>
              <a:gd name="connsiteX6" fmla="*/ 857250 w 857250"/>
              <a:gd name="connsiteY6" fmla="*/ 73819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721519 w 840317"/>
              <a:gd name="connsiteY5" fmla="*/ 35719 h 1128977"/>
              <a:gd name="connsiteX6" fmla="*/ 840317 w 840317"/>
              <a:gd name="connsiteY6" fmla="*/ 768086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840317 w 840317"/>
              <a:gd name="connsiteY5" fmla="*/ 768086 h 1128977"/>
              <a:gd name="connsiteX0" fmla="*/ 840317 w 840317"/>
              <a:gd name="connsiteY0" fmla="*/ 753798 h 1114689"/>
              <a:gd name="connsiteX1" fmla="*/ 276225 w 840317"/>
              <a:gd name="connsiteY1" fmla="*/ 1114689 h 1114689"/>
              <a:gd name="connsiteX2" fmla="*/ 0 w 840317"/>
              <a:gd name="connsiteY2" fmla="*/ 57150 h 1114689"/>
              <a:gd name="connsiteX3" fmla="*/ 219075 w 840317"/>
              <a:gd name="connsiteY3" fmla="*/ 0 h 1114689"/>
              <a:gd name="connsiteX4" fmla="*/ 840317 w 840317"/>
              <a:gd name="connsiteY4" fmla="*/ 753798 h 1114689"/>
              <a:gd name="connsiteX0" fmla="*/ 840317 w 840317"/>
              <a:gd name="connsiteY0" fmla="*/ 696648 h 1057539"/>
              <a:gd name="connsiteX1" fmla="*/ 276225 w 840317"/>
              <a:gd name="connsiteY1" fmla="*/ 1057539 h 1057539"/>
              <a:gd name="connsiteX2" fmla="*/ 0 w 840317"/>
              <a:gd name="connsiteY2" fmla="*/ 0 h 1057539"/>
              <a:gd name="connsiteX3" fmla="*/ 840317 w 840317"/>
              <a:gd name="connsiteY3" fmla="*/ 696648 h 1057539"/>
              <a:gd name="connsiteX0" fmla="*/ 564092 w 564092"/>
              <a:gd name="connsiteY0" fmla="*/ 290248 h 651139"/>
              <a:gd name="connsiteX1" fmla="*/ 0 w 564092"/>
              <a:gd name="connsiteY1" fmla="*/ 651139 h 651139"/>
              <a:gd name="connsiteX2" fmla="*/ 240242 w 564092"/>
              <a:gd name="connsiteY2" fmla="*/ 0 h 651139"/>
              <a:gd name="connsiteX3" fmla="*/ 564092 w 564092"/>
              <a:gd name="connsiteY3" fmla="*/ 290248 h 651139"/>
            </a:gdLst>
            <a:ahLst/>
            <a:cxnLst>
              <a:cxn ang="0">
                <a:pos x="connsiteX0" y="connsiteY0"/>
              </a:cxn>
              <a:cxn ang="0">
                <a:pos x="connsiteX1" y="connsiteY1"/>
              </a:cxn>
              <a:cxn ang="0">
                <a:pos x="connsiteX2" y="connsiteY2"/>
              </a:cxn>
              <a:cxn ang="0">
                <a:pos x="connsiteX3" y="connsiteY3"/>
              </a:cxn>
            </a:cxnLst>
            <a:rect l="l" t="t" r="r" b="b"/>
            <a:pathLst>
              <a:path w="564092" h="651139">
                <a:moveTo>
                  <a:pt x="564092" y="290248"/>
                </a:moveTo>
                <a:lnTo>
                  <a:pt x="0" y="651139"/>
                </a:lnTo>
                <a:lnTo>
                  <a:pt x="240242" y="0"/>
                </a:lnTo>
                <a:lnTo>
                  <a:pt x="564092" y="290248"/>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18" name="Freeform 117"/>
          <p:cNvSpPr/>
          <p:nvPr>
            <p:custDataLst>
              <p:tags r:id="rId46"/>
            </p:custDataLst>
          </p:nvPr>
        </p:nvSpPr>
        <p:spPr bwMode="gray">
          <a:xfrm rot="6151678">
            <a:off x="4369137" y="3779530"/>
            <a:ext cx="559271" cy="673524"/>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 name="connsiteX0" fmla="*/ 857250 w 857250"/>
              <a:gd name="connsiteY0" fmla="*/ 73819 h 1128977"/>
              <a:gd name="connsiteX1" fmla="*/ 276225 w 857250"/>
              <a:gd name="connsiteY1" fmla="*/ 1128977 h 1128977"/>
              <a:gd name="connsiteX2" fmla="*/ 0 w 857250"/>
              <a:gd name="connsiteY2" fmla="*/ 71438 h 1128977"/>
              <a:gd name="connsiteX3" fmla="*/ 219075 w 857250"/>
              <a:gd name="connsiteY3" fmla="*/ 14288 h 1128977"/>
              <a:gd name="connsiteX4" fmla="*/ 485775 w 857250"/>
              <a:gd name="connsiteY4" fmla="*/ 0 h 1128977"/>
              <a:gd name="connsiteX5" fmla="*/ 721519 w 857250"/>
              <a:gd name="connsiteY5" fmla="*/ 35719 h 1128977"/>
              <a:gd name="connsiteX6" fmla="*/ 857250 w 857250"/>
              <a:gd name="connsiteY6" fmla="*/ 73819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721519 w 840317"/>
              <a:gd name="connsiteY5" fmla="*/ 35719 h 1128977"/>
              <a:gd name="connsiteX6" fmla="*/ 840317 w 840317"/>
              <a:gd name="connsiteY6" fmla="*/ 768086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840317 w 840317"/>
              <a:gd name="connsiteY5" fmla="*/ 768086 h 1128977"/>
              <a:gd name="connsiteX0" fmla="*/ 840317 w 840317"/>
              <a:gd name="connsiteY0" fmla="*/ 753798 h 1114689"/>
              <a:gd name="connsiteX1" fmla="*/ 276225 w 840317"/>
              <a:gd name="connsiteY1" fmla="*/ 1114689 h 1114689"/>
              <a:gd name="connsiteX2" fmla="*/ 0 w 840317"/>
              <a:gd name="connsiteY2" fmla="*/ 57150 h 1114689"/>
              <a:gd name="connsiteX3" fmla="*/ 219075 w 840317"/>
              <a:gd name="connsiteY3" fmla="*/ 0 h 1114689"/>
              <a:gd name="connsiteX4" fmla="*/ 840317 w 840317"/>
              <a:gd name="connsiteY4" fmla="*/ 753798 h 1114689"/>
              <a:gd name="connsiteX0" fmla="*/ 840317 w 840317"/>
              <a:gd name="connsiteY0" fmla="*/ 696648 h 1057539"/>
              <a:gd name="connsiteX1" fmla="*/ 276225 w 840317"/>
              <a:gd name="connsiteY1" fmla="*/ 1057539 h 1057539"/>
              <a:gd name="connsiteX2" fmla="*/ 0 w 840317"/>
              <a:gd name="connsiteY2" fmla="*/ 0 h 1057539"/>
              <a:gd name="connsiteX3" fmla="*/ 840317 w 840317"/>
              <a:gd name="connsiteY3" fmla="*/ 696648 h 1057539"/>
              <a:gd name="connsiteX0" fmla="*/ 564092 w 564092"/>
              <a:gd name="connsiteY0" fmla="*/ 290248 h 651139"/>
              <a:gd name="connsiteX1" fmla="*/ 0 w 564092"/>
              <a:gd name="connsiteY1" fmla="*/ 651139 h 651139"/>
              <a:gd name="connsiteX2" fmla="*/ 240242 w 564092"/>
              <a:gd name="connsiteY2" fmla="*/ 0 h 651139"/>
              <a:gd name="connsiteX3" fmla="*/ 564092 w 564092"/>
              <a:gd name="connsiteY3" fmla="*/ 290248 h 651139"/>
              <a:gd name="connsiteX0" fmla="*/ 564092 w 564092"/>
              <a:gd name="connsiteY0" fmla="*/ 290937 h 651828"/>
              <a:gd name="connsiteX1" fmla="*/ 0 w 564092"/>
              <a:gd name="connsiteY1" fmla="*/ 651828 h 651828"/>
              <a:gd name="connsiteX2" fmla="*/ 214070 w 564092"/>
              <a:gd name="connsiteY2" fmla="*/ 0 h 651828"/>
              <a:gd name="connsiteX3" fmla="*/ 564092 w 564092"/>
              <a:gd name="connsiteY3" fmla="*/ 290937 h 651828"/>
              <a:gd name="connsiteX0" fmla="*/ 559271 w 559271"/>
              <a:gd name="connsiteY0" fmla="*/ 290937 h 673524"/>
              <a:gd name="connsiteX1" fmla="*/ 0 w 559271"/>
              <a:gd name="connsiteY1" fmla="*/ 673524 h 673524"/>
              <a:gd name="connsiteX2" fmla="*/ 209249 w 559271"/>
              <a:gd name="connsiteY2" fmla="*/ 0 h 673524"/>
              <a:gd name="connsiteX3" fmla="*/ 559271 w 559271"/>
              <a:gd name="connsiteY3" fmla="*/ 290937 h 673524"/>
            </a:gdLst>
            <a:ahLst/>
            <a:cxnLst>
              <a:cxn ang="0">
                <a:pos x="connsiteX0" y="connsiteY0"/>
              </a:cxn>
              <a:cxn ang="0">
                <a:pos x="connsiteX1" y="connsiteY1"/>
              </a:cxn>
              <a:cxn ang="0">
                <a:pos x="connsiteX2" y="connsiteY2"/>
              </a:cxn>
              <a:cxn ang="0">
                <a:pos x="connsiteX3" y="connsiteY3"/>
              </a:cxn>
            </a:cxnLst>
            <a:rect l="l" t="t" r="r" b="b"/>
            <a:pathLst>
              <a:path w="559271" h="673524">
                <a:moveTo>
                  <a:pt x="559271" y="290937"/>
                </a:moveTo>
                <a:lnTo>
                  <a:pt x="0" y="673524"/>
                </a:lnTo>
                <a:lnTo>
                  <a:pt x="209249" y="0"/>
                </a:lnTo>
                <a:lnTo>
                  <a:pt x="559271" y="290937"/>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20" name="Freeform 119"/>
          <p:cNvSpPr/>
          <p:nvPr>
            <p:custDataLst>
              <p:tags r:id="rId47"/>
            </p:custDataLst>
          </p:nvPr>
        </p:nvSpPr>
        <p:spPr bwMode="gray">
          <a:xfrm rot="10123734">
            <a:off x="4315960" y="3743502"/>
            <a:ext cx="214166" cy="537164"/>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 name="connsiteX0" fmla="*/ 857250 w 857250"/>
              <a:gd name="connsiteY0" fmla="*/ 73819 h 1128977"/>
              <a:gd name="connsiteX1" fmla="*/ 276225 w 857250"/>
              <a:gd name="connsiteY1" fmla="*/ 1128977 h 1128977"/>
              <a:gd name="connsiteX2" fmla="*/ 0 w 857250"/>
              <a:gd name="connsiteY2" fmla="*/ 71438 h 1128977"/>
              <a:gd name="connsiteX3" fmla="*/ 219075 w 857250"/>
              <a:gd name="connsiteY3" fmla="*/ 14288 h 1128977"/>
              <a:gd name="connsiteX4" fmla="*/ 485775 w 857250"/>
              <a:gd name="connsiteY4" fmla="*/ 0 h 1128977"/>
              <a:gd name="connsiteX5" fmla="*/ 721519 w 857250"/>
              <a:gd name="connsiteY5" fmla="*/ 35719 h 1128977"/>
              <a:gd name="connsiteX6" fmla="*/ 857250 w 857250"/>
              <a:gd name="connsiteY6" fmla="*/ 73819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721519 w 840317"/>
              <a:gd name="connsiteY5" fmla="*/ 35719 h 1128977"/>
              <a:gd name="connsiteX6" fmla="*/ 840317 w 840317"/>
              <a:gd name="connsiteY6" fmla="*/ 768086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840317 w 840317"/>
              <a:gd name="connsiteY5" fmla="*/ 768086 h 1128977"/>
              <a:gd name="connsiteX0" fmla="*/ 840317 w 840317"/>
              <a:gd name="connsiteY0" fmla="*/ 753798 h 1114689"/>
              <a:gd name="connsiteX1" fmla="*/ 276225 w 840317"/>
              <a:gd name="connsiteY1" fmla="*/ 1114689 h 1114689"/>
              <a:gd name="connsiteX2" fmla="*/ 0 w 840317"/>
              <a:gd name="connsiteY2" fmla="*/ 57150 h 1114689"/>
              <a:gd name="connsiteX3" fmla="*/ 219075 w 840317"/>
              <a:gd name="connsiteY3" fmla="*/ 0 h 1114689"/>
              <a:gd name="connsiteX4" fmla="*/ 840317 w 840317"/>
              <a:gd name="connsiteY4" fmla="*/ 753798 h 1114689"/>
              <a:gd name="connsiteX0" fmla="*/ 840317 w 840317"/>
              <a:gd name="connsiteY0" fmla="*/ 696648 h 1057539"/>
              <a:gd name="connsiteX1" fmla="*/ 276225 w 840317"/>
              <a:gd name="connsiteY1" fmla="*/ 1057539 h 1057539"/>
              <a:gd name="connsiteX2" fmla="*/ 0 w 840317"/>
              <a:gd name="connsiteY2" fmla="*/ 0 h 1057539"/>
              <a:gd name="connsiteX3" fmla="*/ 840317 w 840317"/>
              <a:gd name="connsiteY3" fmla="*/ 696648 h 1057539"/>
              <a:gd name="connsiteX0" fmla="*/ 564092 w 564092"/>
              <a:gd name="connsiteY0" fmla="*/ 290248 h 651139"/>
              <a:gd name="connsiteX1" fmla="*/ 0 w 564092"/>
              <a:gd name="connsiteY1" fmla="*/ 651139 h 651139"/>
              <a:gd name="connsiteX2" fmla="*/ 240242 w 564092"/>
              <a:gd name="connsiteY2" fmla="*/ 0 h 651139"/>
              <a:gd name="connsiteX3" fmla="*/ 564092 w 564092"/>
              <a:gd name="connsiteY3" fmla="*/ 290248 h 651139"/>
              <a:gd name="connsiteX0" fmla="*/ 564092 w 564092"/>
              <a:gd name="connsiteY0" fmla="*/ 290937 h 651828"/>
              <a:gd name="connsiteX1" fmla="*/ 0 w 564092"/>
              <a:gd name="connsiteY1" fmla="*/ 651828 h 651828"/>
              <a:gd name="connsiteX2" fmla="*/ 214070 w 564092"/>
              <a:gd name="connsiteY2" fmla="*/ 0 h 651828"/>
              <a:gd name="connsiteX3" fmla="*/ 564092 w 564092"/>
              <a:gd name="connsiteY3" fmla="*/ 290937 h 651828"/>
              <a:gd name="connsiteX0" fmla="*/ 863837 w 863837"/>
              <a:gd name="connsiteY0" fmla="*/ 0 h 360891"/>
              <a:gd name="connsiteX1" fmla="*/ 299745 w 863837"/>
              <a:gd name="connsiteY1" fmla="*/ 360891 h 360891"/>
              <a:gd name="connsiteX2" fmla="*/ 0 w 863837"/>
              <a:gd name="connsiteY2" fmla="*/ 31392 h 360891"/>
              <a:gd name="connsiteX3" fmla="*/ 863837 w 863837"/>
              <a:gd name="connsiteY3" fmla="*/ 0 h 360891"/>
              <a:gd name="connsiteX0" fmla="*/ 276331 w 299745"/>
              <a:gd name="connsiteY0" fmla="*/ 0 h 458014"/>
              <a:gd name="connsiteX1" fmla="*/ 299745 w 299745"/>
              <a:gd name="connsiteY1" fmla="*/ 458014 h 458014"/>
              <a:gd name="connsiteX2" fmla="*/ 0 w 299745"/>
              <a:gd name="connsiteY2" fmla="*/ 128515 h 458014"/>
              <a:gd name="connsiteX3" fmla="*/ 276331 w 299745"/>
              <a:gd name="connsiteY3" fmla="*/ 0 h 458014"/>
              <a:gd name="connsiteX0" fmla="*/ 379695 w 379695"/>
              <a:gd name="connsiteY0" fmla="*/ 0 h 456838"/>
              <a:gd name="connsiteX1" fmla="*/ 299745 w 379695"/>
              <a:gd name="connsiteY1" fmla="*/ 456838 h 456838"/>
              <a:gd name="connsiteX2" fmla="*/ 0 w 379695"/>
              <a:gd name="connsiteY2" fmla="*/ 127339 h 456838"/>
              <a:gd name="connsiteX3" fmla="*/ 379695 w 379695"/>
              <a:gd name="connsiteY3" fmla="*/ 0 h 456838"/>
              <a:gd name="connsiteX0" fmla="*/ 159359 w 159359"/>
              <a:gd name="connsiteY0" fmla="*/ 3571 h 460409"/>
              <a:gd name="connsiteX1" fmla="*/ 79409 w 159359"/>
              <a:gd name="connsiteY1" fmla="*/ 460409 h 460409"/>
              <a:gd name="connsiteX2" fmla="*/ 0 w 159359"/>
              <a:gd name="connsiteY2" fmla="*/ 0 h 460409"/>
              <a:gd name="connsiteX3" fmla="*/ 159359 w 159359"/>
              <a:gd name="connsiteY3" fmla="*/ 3571 h 460409"/>
              <a:gd name="connsiteX0" fmla="*/ 159359 w 159359"/>
              <a:gd name="connsiteY0" fmla="*/ 3571 h 433016"/>
              <a:gd name="connsiteX1" fmla="*/ 71919 w 159359"/>
              <a:gd name="connsiteY1" fmla="*/ 433016 h 433016"/>
              <a:gd name="connsiteX2" fmla="*/ 0 w 159359"/>
              <a:gd name="connsiteY2" fmla="*/ 0 h 433016"/>
              <a:gd name="connsiteX3" fmla="*/ 159359 w 159359"/>
              <a:gd name="connsiteY3" fmla="*/ 3571 h 433016"/>
              <a:gd name="connsiteX0" fmla="*/ 178042 w 178042"/>
              <a:gd name="connsiteY0" fmla="*/ 7295 h 436740"/>
              <a:gd name="connsiteX1" fmla="*/ 90602 w 178042"/>
              <a:gd name="connsiteY1" fmla="*/ 436740 h 436740"/>
              <a:gd name="connsiteX2" fmla="*/ 0 w 178042"/>
              <a:gd name="connsiteY2" fmla="*/ 0 h 436740"/>
              <a:gd name="connsiteX3" fmla="*/ 178042 w 178042"/>
              <a:gd name="connsiteY3" fmla="*/ 7295 h 436740"/>
              <a:gd name="connsiteX0" fmla="*/ 188037 w 188037"/>
              <a:gd name="connsiteY0" fmla="*/ 54611 h 484056"/>
              <a:gd name="connsiteX1" fmla="*/ 100597 w 188037"/>
              <a:gd name="connsiteY1" fmla="*/ 484056 h 484056"/>
              <a:gd name="connsiteX2" fmla="*/ 0 w 188037"/>
              <a:gd name="connsiteY2" fmla="*/ 0 h 484056"/>
              <a:gd name="connsiteX3" fmla="*/ 188037 w 188037"/>
              <a:gd name="connsiteY3" fmla="*/ 54611 h 484056"/>
              <a:gd name="connsiteX0" fmla="*/ 199185 w 199185"/>
              <a:gd name="connsiteY0" fmla="*/ 0 h 517872"/>
              <a:gd name="connsiteX1" fmla="*/ 100597 w 199185"/>
              <a:gd name="connsiteY1" fmla="*/ 517872 h 517872"/>
              <a:gd name="connsiteX2" fmla="*/ 0 w 199185"/>
              <a:gd name="connsiteY2" fmla="*/ 33816 h 517872"/>
              <a:gd name="connsiteX3" fmla="*/ 199185 w 199185"/>
              <a:gd name="connsiteY3" fmla="*/ 0 h 517872"/>
              <a:gd name="connsiteX0" fmla="*/ 188015 w 188015"/>
              <a:gd name="connsiteY0" fmla="*/ 22231 h 540103"/>
              <a:gd name="connsiteX1" fmla="*/ 89427 w 188015"/>
              <a:gd name="connsiteY1" fmla="*/ 540103 h 540103"/>
              <a:gd name="connsiteX2" fmla="*/ 0 w 188015"/>
              <a:gd name="connsiteY2" fmla="*/ 0 h 540103"/>
              <a:gd name="connsiteX3" fmla="*/ 188015 w 188015"/>
              <a:gd name="connsiteY3" fmla="*/ 22231 h 540103"/>
              <a:gd name="connsiteX0" fmla="*/ 211684 w 211684"/>
              <a:gd name="connsiteY0" fmla="*/ 33423 h 551295"/>
              <a:gd name="connsiteX1" fmla="*/ 113096 w 211684"/>
              <a:gd name="connsiteY1" fmla="*/ 551295 h 551295"/>
              <a:gd name="connsiteX2" fmla="*/ 0 w 211684"/>
              <a:gd name="connsiteY2" fmla="*/ 0 h 551295"/>
              <a:gd name="connsiteX3" fmla="*/ 211684 w 211684"/>
              <a:gd name="connsiteY3" fmla="*/ 33423 h 551295"/>
              <a:gd name="connsiteX0" fmla="*/ 245304 w 245304"/>
              <a:gd name="connsiteY0" fmla="*/ 27174 h 551295"/>
              <a:gd name="connsiteX1" fmla="*/ 113096 w 245304"/>
              <a:gd name="connsiteY1" fmla="*/ 551295 h 551295"/>
              <a:gd name="connsiteX2" fmla="*/ 0 w 245304"/>
              <a:gd name="connsiteY2" fmla="*/ 0 h 551295"/>
              <a:gd name="connsiteX3" fmla="*/ 245304 w 245304"/>
              <a:gd name="connsiteY3" fmla="*/ 27174 h 551295"/>
              <a:gd name="connsiteX0" fmla="*/ 232849 w 232849"/>
              <a:gd name="connsiteY0" fmla="*/ 24692 h 551295"/>
              <a:gd name="connsiteX1" fmla="*/ 113096 w 232849"/>
              <a:gd name="connsiteY1" fmla="*/ 551295 h 551295"/>
              <a:gd name="connsiteX2" fmla="*/ 0 w 232849"/>
              <a:gd name="connsiteY2" fmla="*/ 0 h 551295"/>
              <a:gd name="connsiteX3" fmla="*/ 232849 w 232849"/>
              <a:gd name="connsiteY3" fmla="*/ 24692 h 551295"/>
              <a:gd name="connsiteX0" fmla="*/ 232849 w 232849"/>
              <a:gd name="connsiteY0" fmla="*/ 24692 h 581802"/>
              <a:gd name="connsiteX1" fmla="*/ 119966 w 232849"/>
              <a:gd name="connsiteY1" fmla="*/ 581802 h 581802"/>
              <a:gd name="connsiteX2" fmla="*/ 0 w 232849"/>
              <a:gd name="connsiteY2" fmla="*/ 0 h 581802"/>
              <a:gd name="connsiteX3" fmla="*/ 232849 w 232849"/>
              <a:gd name="connsiteY3" fmla="*/ 24692 h 581802"/>
              <a:gd name="connsiteX0" fmla="*/ 214166 w 214166"/>
              <a:gd name="connsiteY0" fmla="*/ 20969 h 578079"/>
              <a:gd name="connsiteX1" fmla="*/ 101283 w 214166"/>
              <a:gd name="connsiteY1" fmla="*/ 578079 h 578079"/>
              <a:gd name="connsiteX2" fmla="*/ 0 w 214166"/>
              <a:gd name="connsiteY2" fmla="*/ 0 h 578079"/>
              <a:gd name="connsiteX3" fmla="*/ 214166 w 214166"/>
              <a:gd name="connsiteY3" fmla="*/ 20969 h 578079"/>
            </a:gdLst>
            <a:ahLst/>
            <a:cxnLst>
              <a:cxn ang="0">
                <a:pos x="connsiteX0" y="connsiteY0"/>
              </a:cxn>
              <a:cxn ang="0">
                <a:pos x="connsiteX1" y="connsiteY1"/>
              </a:cxn>
              <a:cxn ang="0">
                <a:pos x="connsiteX2" y="connsiteY2"/>
              </a:cxn>
              <a:cxn ang="0">
                <a:pos x="connsiteX3" y="connsiteY3"/>
              </a:cxn>
            </a:cxnLst>
            <a:rect l="l" t="t" r="r" b="b"/>
            <a:pathLst>
              <a:path w="214166" h="578079">
                <a:moveTo>
                  <a:pt x="214166" y="20969"/>
                </a:moveTo>
                <a:lnTo>
                  <a:pt x="101283" y="578079"/>
                </a:lnTo>
                <a:lnTo>
                  <a:pt x="0" y="0"/>
                </a:lnTo>
                <a:lnTo>
                  <a:pt x="214166" y="20969"/>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21" name="Freeform 120"/>
          <p:cNvSpPr/>
          <p:nvPr>
            <p:custDataLst>
              <p:tags r:id="rId48"/>
            </p:custDataLst>
          </p:nvPr>
        </p:nvSpPr>
        <p:spPr bwMode="gray">
          <a:xfrm rot="10123734">
            <a:off x="4086341" y="3794713"/>
            <a:ext cx="340946" cy="421495"/>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 name="connsiteX0" fmla="*/ 857250 w 857250"/>
              <a:gd name="connsiteY0" fmla="*/ 73819 h 1128977"/>
              <a:gd name="connsiteX1" fmla="*/ 276225 w 857250"/>
              <a:gd name="connsiteY1" fmla="*/ 1128977 h 1128977"/>
              <a:gd name="connsiteX2" fmla="*/ 0 w 857250"/>
              <a:gd name="connsiteY2" fmla="*/ 71438 h 1128977"/>
              <a:gd name="connsiteX3" fmla="*/ 219075 w 857250"/>
              <a:gd name="connsiteY3" fmla="*/ 14288 h 1128977"/>
              <a:gd name="connsiteX4" fmla="*/ 485775 w 857250"/>
              <a:gd name="connsiteY4" fmla="*/ 0 h 1128977"/>
              <a:gd name="connsiteX5" fmla="*/ 721519 w 857250"/>
              <a:gd name="connsiteY5" fmla="*/ 35719 h 1128977"/>
              <a:gd name="connsiteX6" fmla="*/ 857250 w 857250"/>
              <a:gd name="connsiteY6" fmla="*/ 73819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721519 w 840317"/>
              <a:gd name="connsiteY5" fmla="*/ 35719 h 1128977"/>
              <a:gd name="connsiteX6" fmla="*/ 840317 w 840317"/>
              <a:gd name="connsiteY6" fmla="*/ 768086 h 1128977"/>
              <a:gd name="connsiteX0" fmla="*/ 840317 w 840317"/>
              <a:gd name="connsiteY0" fmla="*/ 768086 h 1128977"/>
              <a:gd name="connsiteX1" fmla="*/ 276225 w 840317"/>
              <a:gd name="connsiteY1" fmla="*/ 1128977 h 1128977"/>
              <a:gd name="connsiteX2" fmla="*/ 0 w 840317"/>
              <a:gd name="connsiteY2" fmla="*/ 71438 h 1128977"/>
              <a:gd name="connsiteX3" fmla="*/ 219075 w 840317"/>
              <a:gd name="connsiteY3" fmla="*/ 14288 h 1128977"/>
              <a:gd name="connsiteX4" fmla="*/ 485775 w 840317"/>
              <a:gd name="connsiteY4" fmla="*/ 0 h 1128977"/>
              <a:gd name="connsiteX5" fmla="*/ 840317 w 840317"/>
              <a:gd name="connsiteY5" fmla="*/ 768086 h 1128977"/>
              <a:gd name="connsiteX0" fmla="*/ 840317 w 840317"/>
              <a:gd name="connsiteY0" fmla="*/ 753798 h 1114689"/>
              <a:gd name="connsiteX1" fmla="*/ 276225 w 840317"/>
              <a:gd name="connsiteY1" fmla="*/ 1114689 h 1114689"/>
              <a:gd name="connsiteX2" fmla="*/ 0 w 840317"/>
              <a:gd name="connsiteY2" fmla="*/ 57150 h 1114689"/>
              <a:gd name="connsiteX3" fmla="*/ 219075 w 840317"/>
              <a:gd name="connsiteY3" fmla="*/ 0 h 1114689"/>
              <a:gd name="connsiteX4" fmla="*/ 840317 w 840317"/>
              <a:gd name="connsiteY4" fmla="*/ 753798 h 1114689"/>
              <a:gd name="connsiteX0" fmla="*/ 840317 w 840317"/>
              <a:gd name="connsiteY0" fmla="*/ 696648 h 1057539"/>
              <a:gd name="connsiteX1" fmla="*/ 276225 w 840317"/>
              <a:gd name="connsiteY1" fmla="*/ 1057539 h 1057539"/>
              <a:gd name="connsiteX2" fmla="*/ 0 w 840317"/>
              <a:gd name="connsiteY2" fmla="*/ 0 h 1057539"/>
              <a:gd name="connsiteX3" fmla="*/ 840317 w 840317"/>
              <a:gd name="connsiteY3" fmla="*/ 696648 h 1057539"/>
              <a:gd name="connsiteX0" fmla="*/ 564092 w 564092"/>
              <a:gd name="connsiteY0" fmla="*/ 290248 h 651139"/>
              <a:gd name="connsiteX1" fmla="*/ 0 w 564092"/>
              <a:gd name="connsiteY1" fmla="*/ 651139 h 651139"/>
              <a:gd name="connsiteX2" fmla="*/ 240242 w 564092"/>
              <a:gd name="connsiteY2" fmla="*/ 0 h 651139"/>
              <a:gd name="connsiteX3" fmla="*/ 564092 w 564092"/>
              <a:gd name="connsiteY3" fmla="*/ 290248 h 651139"/>
              <a:gd name="connsiteX0" fmla="*/ 564092 w 564092"/>
              <a:gd name="connsiteY0" fmla="*/ 290937 h 651828"/>
              <a:gd name="connsiteX1" fmla="*/ 0 w 564092"/>
              <a:gd name="connsiteY1" fmla="*/ 651828 h 651828"/>
              <a:gd name="connsiteX2" fmla="*/ 214070 w 564092"/>
              <a:gd name="connsiteY2" fmla="*/ 0 h 651828"/>
              <a:gd name="connsiteX3" fmla="*/ 564092 w 564092"/>
              <a:gd name="connsiteY3" fmla="*/ 290937 h 651828"/>
              <a:gd name="connsiteX0" fmla="*/ 863837 w 863837"/>
              <a:gd name="connsiteY0" fmla="*/ 0 h 360891"/>
              <a:gd name="connsiteX1" fmla="*/ 299745 w 863837"/>
              <a:gd name="connsiteY1" fmla="*/ 360891 h 360891"/>
              <a:gd name="connsiteX2" fmla="*/ 0 w 863837"/>
              <a:gd name="connsiteY2" fmla="*/ 31392 h 360891"/>
              <a:gd name="connsiteX3" fmla="*/ 863837 w 863837"/>
              <a:gd name="connsiteY3" fmla="*/ 0 h 360891"/>
              <a:gd name="connsiteX0" fmla="*/ 276331 w 299745"/>
              <a:gd name="connsiteY0" fmla="*/ 0 h 458014"/>
              <a:gd name="connsiteX1" fmla="*/ 299745 w 299745"/>
              <a:gd name="connsiteY1" fmla="*/ 458014 h 458014"/>
              <a:gd name="connsiteX2" fmla="*/ 0 w 299745"/>
              <a:gd name="connsiteY2" fmla="*/ 128515 h 458014"/>
              <a:gd name="connsiteX3" fmla="*/ 276331 w 299745"/>
              <a:gd name="connsiteY3" fmla="*/ 0 h 458014"/>
              <a:gd name="connsiteX0" fmla="*/ 379695 w 379695"/>
              <a:gd name="connsiteY0" fmla="*/ 0 h 456838"/>
              <a:gd name="connsiteX1" fmla="*/ 299745 w 379695"/>
              <a:gd name="connsiteY1" fmla="*/ 456838 h 456838"/>
              <a:gd name="connsiteX2" fmla="*/ 0 w 379695"/>
              <a:gd name="connsiteY2" fmla="*/ 127339 h 456838"/>
              <a:gd name="connsiteX3" fmla="*/ 379695 w 379695"/>
              <a:gd name="connsiteY3" fmla="*/ 0 h 456838"/>
              <a:gd name="connsiteX0" fmla="*/ 159359 w 159359"/>
              <a:gd name="connsiteY0" fmla="*/ 3571 h 460409"/>
              <a:gd name="connsiteX1" fmla="*/ 79409 w 159359"/>
              <a:gd name="connsiteY1" fmla="*/ 460409 h 460409"/>
              <a:gd name="connsiteX2" fmla="*/ 0 w 159359"/>
              <a:gd name="connsiteY2" fmla="*/ 0 h 460409"/>
              <a:gd name="connsiteX3" fmla="*/ 159359 w 159359"/>
              <a:gd name="connsiteY3" fmla="*/ 3571 h 460409"/>
              <a:gd name="connsiteX0" fmla="*/ 159359 w 159359"/>
              <a:gd name="connsiteY0" fmla="*/ 3571 h 433016"/>
              <a:gd name="connsiteX1" fmla="*/ 71919 w 159359"/>
              <a:gd name="connsiteY1" fmla="*/ 433016 h 433016"/>
              <a:gd name="connsiteX2" fmla="*/ 0 w 159359"/>
              <a:gd name="connsiteY2" fmla="*/ 0 h 433016"/>
              <a:gd name="connsiteX3" fmla="*/ 159359 w 159359"/>
              <a:gd name="connsiteY3" fmla="*/ 3571 h 433016"/>
              <a:gd name="connsiteX0" fmla="*/ 178042 w 178042"/>
              <a:gd name="connsiteY0" fmla="*/ 7295 h 436740"/>
              <a:gd name="connsiteX1" fmla="*/ 90602 w 178042"/>
              <a:gd name="connsiteY1" fmla="*/ 436740 h 436740"/>
              <a:gd name="connsiteX2" fmla="*/ 0 w 178042"/>
              <a:gd name="connsiteY2" fmla="*/ 0 h 436740"/>
              <a:gd name="connsiteX3" fmla="*/ 178042 w 178042"/>
              <a:gd name="connsiteY3" fmla="*/ 7295 h 436740"/>
              <a:gd name="connsiteX0" fmla="*/ 188037 w 188037"/>
              <a:gd name="connsiteY0" fmla="*/ 54611 h 484056"/>
              <a:gd name="connsiteX1" fmla="*/ 100597 w 188037"/>
              <a:gd name="connsiteY1" fmla="*/ 484056 h 484056"/>
              <a:gd name="connsiteX2" fmla="*/ 0 w 188037"/>
              <a:gd name="connsiteY2" fmla="*/ 0 h 484056"/>
              <a:gd name="connsiteX3" fmla="*/ 188037 w 188037"/>
              <a:gd name="connsiteY3" fmla="*/ 54611 h 484056"/>
              <a:gd name="connsiteX0" fmla="*/ 199185 w 199185"/>
              <a:gd name="connsiteY0" fmla="*/ 0 h 517872"/>
              <a:gd name="connsiteX1" fmla="*/ 100597 w 199185"/>
              <a:gd name="connsiteY1" fmla="*/ 517872 h 517872"/>
              <a:gd name="connsiteX2" fmla="*/ 0 w 199185"/>
              <a:gd name="connsiteY2" fmla="*/ 33816 h 517872"/>
              <a:gd name="connsiteX3" fmla="*/ 199185 w 199185"/>
              <a:gd name="connsiteY3" fmla="*/ 0 h 517872"/>
              <a:gd name="connsiteX0" fmla="*/ 188015 w 188015"/>
              <a:gd name="connsiteY0" fmla="*/ 22231 h 540103"/>
              <a:gd name="connsiteX1" fmla="*/ 89427 w 188015"/>
              <a:gd name="connsiteY1" fmla="*/ 540103 h 540103"/>
              <a:gd name="connsiteX2" fmla="*/ 0 w 188015"/>
              <a:gd name="connsiteY2" fmla="*/ 0 h 540103"/>
              <a:gd name="connsiteX3" fmla="*/ 188015 w 188015"/>
              <a:gd name="connsiteY3" fmla="*/ 22231 h 540103"/>
              <a:gd name="connsiteX0" fmla="*/ 211684 w 211684"/>
              <a:gd name="connsiteY0" fmla="*/ 33423 h 551295"/>
              <a:gd name="connsiteX1" fmla="*/ 113096 w 211684"/>
              <a:gd name="connsiteY1" fmla="*/ 551295 h 551295"/>
              <a:gd name="connsiteX2" fmla="*/ 0 w 211684"/>
              <a:gd name="connsiteY2" fmla="*/ 0 h 551295"/>
              <a:gd name="connsiteX3" fmla="*/ 211684 w 211684"/>
              <a:gd name="connsiteY3" fmla="*/ 33423 h 551295"/>
              <a:gd name="connsiteX0" fmla="*/ 245304 w 245304"/>
              <a:gd name="connsiteY0" fmla="*/ 27174 h 551295"/>
              <a:gd name="connsiteX1" fmla="*/ 113096 w 245304"/>
              <a:gd name="connsiteY1" fmla="*/ 551295 h 551295"/>
              <a:gd name="connsiteX2" fmla="*/ 0 w 245304"/>
              <a:gd name="connsiteY2" fmla="*/ 0 h 551295"/>
              <a:gd name="connsiteX3" fmla="*/ 245304 w 245304"/>
              <a:gd name="connsiteY3" fmla="*/ 27174 h 551295"/>
              <a:gd name="connsiteX0" fmla="*/ 232849 w 232849"/>
              <a:gd name="connsiteY0" fmla="*/ 24692 h 551295"/>
              <a:gd name="connsiteX1" fmla="*/ 113096 w 232849"/>
              <a:gd name="connsiteY1" fmla="*/ 551295 h 551295"/>
              <a:gd name="connsiteX2" fmla="*/ 0 w 232849"/>
              <a:gd name="connsiteY2" fmla="*/ 0 h 551295"/>
              <a:gd name="connsiteX3" fmla="*/ 232849 w 232849"/>
              <a:gd name="connsiteY3" fmla="*/ 24692 h 551295"/>
              <a:gd name="connsiteX0" fmla="*/ 232849 w 232849"/>
              <a:gd name="connsiteY0" fmla="*/ 24692 h 581802"/>
              <a:gd name="connsiteX1" fmla="*/ 119966 w 232849"/>
              <a:gd name="connsiteY1" fmla="*/ 581802 h 581802"/>
              <a:gd name="connsiteX2" fmla="*/ 0 w 232849"/>
              <a:gd name="connsiteY2" fmla="*/ 0 h 581802"/>
              <a:gd name="connsiteX3" fmla="*/ 232849 w 232849"/>
              <a:gd name="connsiteY3" fmla="*/ 24692 h 581802"/>
              <a:gd name="connsiteX0" fmla="*/ 214166 w 214166"/>
              <a:gd name="connsiteY0" fmla="*/ 20969 h 578079"/>
              <a:gd name="connsiteX1" fmla="*/ 101283 w 214166"/>
              <a:gd name="connsiteY1" fmla="*/ 578079 h 578079"/>
              <a:gd name="connsiteX2" fmla="*/ 0 w 214166"/>
              <a:gd name="connsiteY2" fmla="*/ 0 h 578079"/>
              <a:gd name="connsiteX3" fmla="*/ 214166 w 214166"/>
              <a:gd name="connsiteY3" fmla="*/ 20969 h 578079"/>
              <a:gd name="connsiteX0" fmla="*/ 442245 w 442245"/>
              <a:gd name="connsiteY0" fmla="*/ 310284 h 578079"/>
              <a:gd name="connsiteX1" fmla="*/ 101283 w 442245"/>
              <a:gd name="connsiteY1" fmla="*/ 578079 h 578079"/>
              <a:gd name="connsiteX2" fmla="*/ 0 w 442245"/>
              <a:gd name="connsiteY2" fmla="*/ 0 h 578079"/>
              <a:gd name="connsiteX3" fmla="*/ 442245 w 442245"/>
              <a:gd name="connsiteY3" fmla="*/ 310284 h 578079"/>
              <a:gd name="connsiteX0" fmla="*/ 340962 w 340962"/>
              <a:gd name="connsiteY0" fmla="*/ 159670 h 427465"/>
              <a:gd name="connsiteX1" fmla="*/ 0 w 340962"/>
              <a:gd name="connsiteY1" fmla="*/ 427465 h 427465"/>
              <a:gd name="connsiteX2" fmla="*/ 113633 w 340962"/>
              <a:gd name="connsiteY2" fmla="*/ 0 h 427465"/>
              <a:gd name="connsiteX3" fmla="*/ 340962 w 340962"/>
              <a:gd name="connsiteY3" fmla="*/ 159670 h 427465"/>
              <a:gd name="connsiteX0" fmla="*/ 340946 w 340946"/>
              <a:gd name="connsiteY0" fmla="*/ 159670 h 453600"/>
              <a:gd name="connsiteX1" fmla="*/ 0 w 340946"/>
              <a:gd name="connsiteY1" fmla="*/ 453600 h 453600"/>
              <a:gd name="connsiteX2" fmla="*/ 113617 w 340946"/>
              <a:gd name="connsiteY2" fmla="*/ 0 h 453600"/>
              <a:gd name="connsiteX3" fmla="*/ 340946 w 340946"/>
              <a:gd name="connsiteY3" fmla="*/ 159670 h 453600"/>
            </a:gdLst>
            <a:ahLst/>
            <a:cxnLst>
              <a:cxn ang="0">
                <a:pos x="connsiteX0" y="connsiteY0"/>
              </a:cxn>
              <a:cxn ang="0">
                <a:pos x="connsiteX1" y="connsiteY1"/>
              </a:cxn>
              <a:cxn ang="0">
                <a:pos x="connsiteX2" y="connsiteY2"/>
              </a:cxn>
              <a:cxn ang="0">
                <a:pos x="connsiteX3" y="connsiteY3"/>
              </a:cxn>
            </a:cxnLst>
            <a:rect l="l" t="t" r="r" b="b"/>
            <a:pathLst>
              <a:path w="340946" h="453600">
                <a:moveTo>
                  <a:pt x="340946" y="159670"/>
                </a:moveTo>
                <a:lnTo>
                  <a:pt x="0" y="453600"/>
                </a:lnTo>
                <a:lnTo>
                  <a:pt x="113617" y="0"/>
                </a:lnTo>
                <a:lnTo>
                  <a:pt x="340946" y="159670"/>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122" name="Freeform 121"/>
          <p:cNvSpPr>
            <a:spLocks/>
          </p:cNvSpPr>
          <p:nvPr>
            <p:custDataLst>
              <p:tags r:id="rId49"/>
            </p:custDataLst>
          </p:nvPr>
        </p:nvSpPr>
        <p:spPr bwMode="gray">
          <a:xfrm rot="4767810">
            <a:off x="4431907" y="3549217"/>
            <a:ext cx="244991" cy="375781"/>
          </a:xfrm>
          <a:custGeom>
            <a:avLst/>
            <a:gdLst>
              <a:gd name="connsiteX0" fmla="*/ 857250 w 857250"/>
              <a:gd name="connsiteY0" fmla="*/ 73819 h 1264444"/>
              <a:gd name="connsiteX1" fmla="*/ 428625 w 857250"/>
              <a:gd name="connsiteY1" fmla="*/ 1264444 h 1264444"/>
              <a:gd name="connsiteX2" fmla="*/ 0 w 857250"/>
              <a:gd name="connsiteY2" fmla="*/ 71438 h 1264444"/>
              <a:gd name="connsiteX3" fmla="*/ 219075 w 857250"/>
              <a:gd name="connsiteY3" fmla="*/ 14288 h 1264444"/>
              <a:gd name="connsiteX4" fmla="*/ 485775 w 857250"/>
              <a:gd name="connsiteY4" fmla="*/ 0 h 1264444"/>
              <a:gd name="connsiteX5" fmla="*/ 721519 w 857250"/>
              <a:gd name="connsiteY5" fmla="*/ 35719 h 1264444"/>
              <a:gd name="connsiteX6" fmla="*/ 857250 w 857250"/>
              <a:gd name="connsiteY6" fmla="*/ 73819 h 1264444"/>
              <a:gd name="connsiteX0" fmla="*/ 933597 w 933598"/>
              <a:gd name="connsiteY0" fmla="*/ 61907 h 1264444"/>
              <a:gd name="connsiteX1" fmla="*/ 428625 w 933598"/>
              <a:gd name="connsiteY1" fmla="*/ 1264444 h 1264444"/>
              <a:gd name="connsiteX2" fmla="*/ 0 w 933598"/>
              <a:gd name="connsiteY2" fmla="*/ 71438 h 1264444"/>
              <a:gd name="connsiteX3" fmla="*/ 219075 w 933598"/>
              <a:gd name="connsiteY3" fmla="*/ 14288 h 1264444"/>
              <a:gd name="connsiteX4" fmla="*/ 485775 w 933598"/>
              <a:gd name="connsiteY4" fmla="*/ 0 h 1264444"/>
              <a:gd name="connsiteX5" fmla="*/ 721519 w 933598"/>
              <a:gd name="connsiteY5" fmla="*/ 35719 h 1264444"/>
              <a:gd name="connsiteX6" fmla="*/ 933597 w 933598"/>
              <a:gd name="connsiteY6" fmla="*/ 61907 h 1264444"/>
              <a:gd name="connsiteX0" fmla="*/ 933597 w 933598"/>
              <a:gd name="connsiteY0" fmla="*/ 61907 h 1264444"/>
              <a:gd name="connsiteX1" fmla="*/ 428625 w 933598"/>
              <a:gd name="connsiteY1" fmla="*/ 1264444 h 1264444"/>
              <a:gd name="connsiteX2" fmla="*/ 0 w 933598"/>
              <a:gd name="connsiteY2" fmla="*/ 71438 h 1264444"/>
              <a:gd name="connsiteX3" fmla="*/ 219075 w 933598"/>
              <a:gd name="connsiteY3" fmla="*/ 14288 h 1264444"/>
              <a:gd name="connsiteX4" fmla="*/ 485775 w 933598"/>
              <a:gd name="connsiteY4" fmla="*/ 0 h 1264444"/>
              <a:gd name="connsiteX5" fmla="*/ 726500 w 933598"/>
              <a:gd name="connsiteY5" fmla="*/ 12088 h 1264444"/>
              <a:gd name="connsiteX6" fmla="*/ 933597 w 933598"/>
              <a:gd name="connsiteY6" fmla="*/ 61907 h 126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3598" h="1264444">
                <a:moveTo>
                  <a:pt x="933597" y="61907"/>
                </a:moveTo>
                <a:lnTo>
                  <a:pt x="428625" y="1264444"/>
                </a:lnTo>
                <a:lnTo>
                  <a:pt x="0" y="71438"/>
                </a:lnTo>
                <a:lnTo>
                  <a:pt x="219075" y="14288"/>
                </a:lnTo>
                <a:lnTo>
                  <a:pt x="485775" y="0"/>
                </a:lnTo>
                <a:lnTo>
                  <a:pt x="726500" y="12088"/>
                </a:lnTo>
                <a:lnTo>
                  <a:pt x="933597" y="61907"/>
                </a:lnTo>
                <a:close/>
              </a:path>
            </a:pathLst>
          </a:custGeom>
          <a:solidFill>
            <a:srgbClr val="FF0000">
              <a:alpha val="61000"/>
            </a:srgbClr>
          </a:solidFill>
          <a:ln w="9525" algn="ctr">
            <a:solidFill>
              <a:schemeClr val="accent6"/>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fi-FI" sz="1200" dirty="0"/>
          </a:p>
        </p:txBody>
      </p:sp>
      <p:sp>
        <p:nvSpPr>
          <p:cNvPr id="5" name="TextBox 4"/>
          <p:cNvSpPr txBox="1"/>
          <p:nvPr/>
        </p:nvSpPr>
        <p:spPr>
          <a:xfrm rot="9569179">
            <a:off x="4905455" y="6052497"/>
            <a:ext cx="303288" cy="276999"/>
          </a:xfrm>
          <a:prstGeom prst="rect">
            <a:avLst/>
          </a:prstGeom>
          <a:noFill/>
        </p:spPr>
        <p:txBody>
          <a:bodyPr wrap="none" rtlCol="0">
            <a:spAutoFit/>
          </a:bodyPr>
          <a:lstStyle/>
          <a:p>
            <a:r>
              <a:rPr lang="en-US" sz="1200" dirty="0" smtClean="0"/>
              <a:t>al</a:t>
            </a:r>
            <a:endParaRPr lang="en-US" sz="1200" dirty="0"/>
          </a:p>
        </p:txBody>
      </p:sp>
      <p:grpSp>
        <p:nvGrpSpPr>
          <p:cNvPr id="6" name="Group 5"/>
          <p:cNvGrpSpPr/>
          <p:nvPr/>
        </p:nvGrpSpPr>
        <p:grpSpPr>
          <a:xfrm>
            <a:off x="6775613" y="5639189"/>
            <a:ext cx="2094033" cy="1067184"/>
            <a:chOff x="6826173" y="234863"/>
            <a:chExt cx="2094033" cy="1067184"/>
          </a:xfrm>
        </p:grpSpPr>
        <p:sp>
          <p:nvSpPr>
            <p:cNvPr id="67" name="Rectangle 286"/>
            <p:cNvSpPr txBox="1">
              <a:spLocks noChangeArrowheads="1"/>
            </p:cNvSpPr>
            <p:nvPr>
              <p:custDataLst>
                <p:tags r:id="rId50"/>
              </p:custDataLst>
            </p:nvPr>
          </p:nvSpPr>
          <p:spPr bwMode="auto">
            <a:xfrm>
              <a:off x="7125986" y="428144"/>
              <a:ext cx="17896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r>
                <a:rPr lang="en-US" sz="1100" dirty="0" smtClean="0"/>
                <a:t>Planetary boundaries have been crossed or nearly crossed</a:t>
              </a:r>
              <a:endParaRPr lang="en-US" sz="1100" dirty="0"/>
            </a:p>
          </p:txBody>
        </p:sp>
        <p:sp>
          <p:nvSpPr>
            <p:cNvPr id="68" name="Oval 67"/>
            <p:cNvSpPr/>
            <p:nvPr>
              <p:custDataLst>
                <p:tags r:id="rId51"/>
              </p:custDataLst>
            </p:nvPr>
          </p:nvSpPr>
          <p:spPr bwMode="gray">
            <a:xfrm>
              <a:off x="6826173" y="439295"/>
              <a:ext cx="202219" cy="131586"/>
            </a:xfrm>
            <a:prstGeom prst="ellipse">
              <a:avLst/>
            </a:prstGeom>
            <a:solidFill>
              <a:srgbClr val="C00000"/>
            </a:solidFill>
            <a:ln w="9525" algn="ctr">
              <a:no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en-US" sz="1100" dirty="0"/>
            </a:p>
          </p:txBody>
        </p:sp>
        <p:sp>
          <p:nvSpPr>
            <p:cNvPr id="69" name="Oval 68"/>
            <p:cNvSpPr/>
            <p:nvPr>
              <p:custDataLst>
                <p:tags r:id="rId52"/>
              </p:custDataLst>
            </p:nvPr>
          </p:nvSpPr>
          <p:spPr bwMode="gray">
            <a:xfrm>
              <a:off x="6826173" y="236656"/>
              <a:ext cx="202219" cy="131586"/>
            </a:xfrm>
            <a:prstGeom prst="ellipse">
              <a:avLst/>
            </a:prstGeom>
            <a:solidFill>
              <a:schemeClr val="bg1">
                <a:lumMod val="85000"/>
              </a:schemeClr>
            </a:solidFill>
            <a:ln w="9525" algn="ctr">
              <a:no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en-US" sz="1100" dirty="0"/>
            </a:p>
          </p:txBody>
        </p:sp>
        <p:sp>
          <p:nvSpPr>
            <p:cNvPr id="72" name="Rectangle 286"/>
            <p:cNvSpPr txBox="1">
              <a:spLocks noChangeArrowheads="1"/>
            </p:cNvSpPr>
            <p:nvPr>
              <p:custDataLst>
                <p:tags r:id="rId53"/>
              </p:custDataLst>
            </p:nvPr>
          </p:nvSpPr>
          <p:spPr bwMode="auto">
            <a:xfrm>
              <a:off x="7125986" y="234863"/>
              <a:ext cx="1789616"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r>
                <a:rPr lang="en-US" sz="1100" dirty="0" smtClean="0"/>
                <a:t>Not yet quantified </a:t>
              </a:r>
              <a:endParaRPr lang="en-US" sz="1100" dirty="0"/>
            </a:p>
          </p:txBody>
        </p:sp>
        <p:sp>
          <p:nvSpPr>
            <p:cNvPr id="60" name="Rectangle 286"/>
            <p:cNvSpPr txBox="1">
              <a:spLocks noChangeArrowheads="1"/>
            </p:cNvSpPr>
            <p:nvPr>
              <p:custDataLst>
                <p:tags r:id="rId54"/>
              </p:custDataLst>
            </p:nvPr>
          </p:nvSpPr>
          <p:spPr bwMode="auto">
            <a:xfrm>
              <a:off x="7130590" y="794216"/>
              <a:ext cx="178961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r>
                <a:rPr lang="en-US" sz="1100" dirty="0" smtClean="0"/>
                <a:t>Proposed safe operating space for humanity in planetary systems</a:t>
              </a:r>
              <a:endParaRPr lang="en-US" sz="1100" dirty="0"/>
            </a:p>
          </p:txBody>
        </p:sp>
        <p:sp>
          <p:nvSpPr>
            <p:cNvPr id="63" name="Oval 62"/>
            <p:cNvSpPr/>
            <p:nvPr>
              <p:custDataLst>
                <p:tags r:id="rId55"/>
              </p:custDataLst>
            </p:nvPr>
          </p:nvSpPr>
          <p:spPr bwMode="gray">
            <a:xfrm>
              <a:off x="6830777" y="805367"/>
              <a:ext cx="202219" cy="131586"/>
            </a:xfrm>
            <a:prstGeom prst="ellipse">
              <a:avLst/>
            </a:prstGeom>
            <a:solidFill>
              <a:srgbClr val="92D050">
                <a:alpha val="76000"/>
              </a:srgbClr>
            </a:solidFill>
            <a:ln w="19050" algn="ctr">
              <a:solidFill>
                <a:schemeClr val="accent3">
                  <a:lumMod val="60000"/>
                  <a:lumOff val="40000"/>
                </a:schemeClr>
              </a:solidFill>
              <a:miter lim="800000"/>
              <a:headEnd/>
              <a:tailEnd/>
            </a:ln>
            <a:effectLst/>
          </p:spPr>
          <p:txBody>
            <a:bodyPr vert="horz" wrap="square" lIns="73471" tIns="73471" rIns="73471" bIns="73471" numCol="1" rtlCol="0" anchor="ctr" anchorCtr="0" compatLnSpc="1">
              <a:prstTxWarp prst="textNoShape">
                <a:avLst/>
              </a:prstTxWarp>
            </a:bodyPr>
            <a:lstStyle/>
            <a:p>
              <a:pPr algn="ctr"/>
              <a:endParaRPr lang="en-US" sz="1600" dirty="0"/>
            </a:p>
          </p:txBody>
        </p:sp>
      </p:grpSp>
      <p:sp>
        <p:nvSpPr>
          <p:cNvPr id="64"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Key Earth systems are near or beyond “tipping points”</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273322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291" y="762000"/>
            <a:ext cx="8686800" cy="1600200"/>
          </a:xfrm>
        </p:spPr>
        <p:txBody>
          <a:bodyPr>
            <a:noAutofit/>
          </a:bodyPr>
          <a:lstStyle/>
          <a:p>
            <a:pPr marL="0" indent="0">
              <a:spcBef>
                <a:spcPts val="600"/>
              </a:spcBef>
              <a:spcAft>
                <a:spcPts val="1200"/>
              </a:spcAft>
              <a:buNone/>
            </a:pPr>
            <a:r>
              <a:rPr lang="en-US" altLang="ja-JP" sz="2600" dirty="0" smtClean="0">
                <a:latin typeface="Arial" panose="020B0604020202020204" pitchFamily="34" charset="0"/>
                <a:cs typeface="Arial" panose="020B0604020202020204" pitchFamily="34" charset="0"/>
              </a:rPr>
              <a:t>A new strategy aimed at making the GEF an even more centralized actor in the international environmental arena and at achieving impacts at the scale</a:t>
            </a:r>
          </a:p>
        </p:txBody>
      </p:sp>
      <p:sp>
        <p:nvSpPr>
          <p:cNvPr id="4" name="Content Placeholder 2"/>
          <p:cNvSpPr txBox="1">
            <a:spLocks/>
          </p:cNvSpPr>
          <p:nvPr/>
        </p:nvSpPr>
        <p:spPr bwMode="auto">
          <a:xfrm>
            <a:off x="365166" y="2799113"/>
            <a:ext cx="8321634" cy="2763487"/>
          </a:xfrm>
          <a:prstGeom prst="rect">
            <a:avLst/>
          </a:prstGeom>
          <a:solidFill>
            <a:srgbClr val="CCFFFF"/>
          </a:solidFill>
          <a:ln>
            <a:solidFill>
              <a:srgbClr val="006600"/>
            </a:solidFill>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0"/>
              </a:spcAft>
            </a:pPr>
            <a:r>
              <a:rPr lang="en-US" altLang="ja-JP" sz="2400" dirty="0" smtClean="0">
                <a:latin typeface="Arial" panose="020B0604020202020204" pitchFamily="34" charset="0"/>
                <a:cs typeface="Arial" panose="020B0604020202020204" pitchFamily="34" charset="0"/>
              </a:rPr>
              <a:t>Focus on drivers of environmental degradation</a:t>
            </a:r>
          </a:p>
          <a:p>
            <a:pPr>
              <a:spcBef>
                <a:spcPts val="600"/>
              </a:spcBef>
              <a:spcAft>
                <a:spcPts val="0"/>
              </a:spcAft>
            </a:pPr>
            <a:r>
              <a:rPr lang="en-US" altLang="ja-JP" sz="2400" dirty="0" smtClean="0">
                <a:latin typeface="Arial" panose="020B0604020202020204" pitchFamily="34" charset="0"/>
                <a:cs typeface="Arial" panose="020B0604020202020204" pitchFamily="34" charset="0"/>
              </a:rPr>
              <a:t>Deliver integrated solutions, given that many global challenges are interlinked</a:t>
            </a:r>
          </a:p>
          <a:p>
            <a:pPr>
              <a:spcBef>
                <a:spcPts val="600"/>
              </a:spcBef>
              <a:spcAft>
                <a:spcPts val="0"/>
              </a:spcAft>
            </a:pPr>
            <a:r>
              <a:rPr lang="en-US" altLang="ja-JP" sz="2400" dirty="0" smtClean="0">
                <a:latin typeface="Arial" panose="020B0604020202020204" pitchFamily="34" charset="0"/>
                <a:cs typeface="Arial" panose="020B0604020202020204" pitchFamily="34" charset="0"/>
              </a:rPr>
              <a:t>Forge close relationships with a variety of stakeholders</a:t>
            </a:r>
          </a:p>
          <a:p>
            <a:pPr>
              <a:spcBef>
                <a:spcPts val="600"/>
              </a:spcBef>
              <a:spcAft>
                <a:spcPts val="0"/>
              </a:spcAft>
            </a:pPr>
            <a:r>
              <a:rPr lang="en-US" altLang="ja-JP" sz="2400" dirty="0" smtClean="0">
                <a:latin typeface="Arial" panose="020B0604020202020204" pitchFamily="34" charset="0"/>
                <a:cs typeface="Arial" panose="020B0604020202020204" pitchFamily="34" charset="0"/>
              </a:rPr>
              <a:t>Finance resilience and adaptation</a:t>
            </a:r>
          </a:p>
          <a:p>
            <a:pPr>
              <a:spcBef>
                <a:spcPts val="600"/>
              </a:spcBef>
              <a:spcAft>
                <a:spcPts val="0"/>
              </a:spcAft>
            </a:pPr>
            <a:r>
              <a:rPr lang="en-US" altLang="ja-JP" sz="2400" dirty="0" smtClean="0">
                <a:latin typeface="Arial" panose="020B0604020202020204" pitchFamily="34" charset="0"/>
                <a:cs typeface="Arial" panose="020B0604020202020204" pitchFamily="34" charset="0"/>
              </a:rPr>
              <a:t>Ensure complementarity and synergies in climate finance</a:t>
            </a:r>
          </a:p>
        </p:txBody>
      </p:sp>
      <p:sp>
        <p:nvSpPr>
          <p:cNvPr id="5" name="Bevel 4"/>
          <p:cNvSpPr/>
          <p:nvPr/>
        </p:nvSpPr>
        <p:spPr>
          <a:xfrm>
            <a:off x="381000" y="2247900"/>
            <a:ext cx="4623460" cy="533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latin typeface="Arial" panose="020B0604020202020204" pitchFamily="34" charset="0"/>
                <a:cs typeface="Arial" panose="020B0604020202020204" pitchFamily="34" charset="0"/>
              </a:rPr>
              <a:t>Outline of GEF2020 Strategy</a:t>
            </a:r>
            <a:endParaRPr lang="en-US" sz="2400" b="1" dirty="0">
              <a:latin typeface="Arial" panose="020B0604020202020204" pitchFamily="34" charset="0"/>
              <a:cs typeface="Arial" panose="020B0604020202020204" pitchFamily="34" charset="0"/>
            </a:endParaRPr>
          </a:p>
        </p:txBody>
      </p:sp>
      <p:sp>
        <p:nvSpPr>
          <p:cNvPr id="7" name="Title 3"/>
          <p:cNvSpPr txBox="1">
            <a:spLocks/>
          </p:cNvSpPr>
          <p:nvPr/>
        </p:nvSpPr>
        <p:spPr bwMode="auto">
          <a:xfrm>
            <a:off x="-11829" y="0"/>
            <a:ext cx="9144000" cy="71858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GEF 2020 Strategy</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2082853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3601822"/>
              </p:ext>
            </p:extLst>
          </p:nvPr>
        </p:nvGraphicFramePr>
        <p:xfrm>
          <a:off x="0" y="1295400"/>
          <a:ext cx="6248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xplosion 2 2"/>
          <p:cNvSpPr/>
          <p:nvPr/>
        </p:nvSpPr>
        <p:spPr>
          <a:xfrm>
            <a:off x="5715000" y="1524000"/>
            <a:ext cx="3200400" cy="4114800"/>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172200" y="2895600"/>
            <a:ext cx="2133600" cy="1569660"/>
          </a:xfrm>
          <a:prstGeom prst="rect">
            <a:avLst/>
          </a:prstGeom>
          <a:noFill/>
        </p:spPr>
        <p:txBody>
          <a:bodyPr wrap="square" lIns="91440" tIns="45720" rIns="91440" bIns="45720">
            <a:spAutoFit/>
          </a:bodyPr>
          <a:lstStyle/>
          <a:p>
            <a:pPr algn="ctr"/>
            <a:r>
              <a:rPr lang="en-US"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Underpinned</a:t>
            </a:r>
            <a:r>
              <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 Focal Area Strategies</a:t>
            </a:r>
            <a:endPar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itle 3"/>
          <p:cNvSpPr txBox="1">
            <a:spLocks/>
          </p:cNvSpPr>
          <p:nvPr/>
        </p:nvSpPr>
        <p:spPr bwMode="auto">
          <a:xfrm>
            <a:off x="-11829" y="0"/>
            <a:ext cx="9144000" cy="71858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Three Key Operational Priorities</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3053810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ext uri="{D42A27DB-BD31-4B8C-83A1-F6EECF244321}">
                <p14:modId xmlns:p14="http://schemas.microsoft.com/office/powerpoint/2010/main" val="107209940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085" name="think-cell Slide" r:id="rId78" imgW="216" imgH="216" progId="TCLayout.ActiveDocument.1">
                  <p:embed/>
                </p:oleObj>
              </mc:Choice>
              <mc:Fallback>
                <p:oleObj name="think-cell Slide" r:id="rId78" imgW="216" imgH="216" progId="TCLayout.ActiveDocument.1">
                  <p:embed/>
                  <p:pic>
                    <p:nvPicPr>
                      <p:cNvPr id="0" name=""/>
                      <p:cNvPicPr/>
                      <p:nvPr/>
                    </p:nvPicPr>
                    <p:blipFill>
                      <a:blip r:embed="rId79"/>
                      <a:stretch>
                        <a:fillRect/>
                      </a:stretch>
                    </p:blipFill>
                    <p:spPr>
                      <a:xfrm>
                        <a:off x="0" y="0"/>
                        <a:ext cx="158750" cy="158750"/>
                      </a:xfrm>
                      <a:prstGeom prst="rect">
                        <a:avLst/>
                      </a:prstGeom>
                    </p:spPr>
                  </p:pic>
                </p:oleObj>
              </mc:Fallback>
            </mc:AlternateContent>
          </a:graphicData>
        </a:graphic>
      </p:graphicFrame>
      <p:cxnSp>
        <p:nvCxnSpPr>
          <p:cNvPr id="87" name="Straight Connector 86"/>
          <p:cNvCxnSpPr>
            <a:cxnSpLocks/>
          </p:cNvCxnSpPr>
          <p:nvPr>
            <p:custDataLst>
              <p:tags r:id="rId3"/>
            </p:custDataLst>
          </p:nvPr>
        </p:nvCxnSpPr>
        <p:spPr>
          <a:xfrm>
            <a:off x="1" y="5715000"/>
            <a:ext cx="91347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0" name="Rectangle 89"/>
          <p:cNvSpPr>
            <a:spLocks/>
          </p:cNvSpPr>
          <p:nvPr>
            <p:custDataLst>
              <p:tags r:id="rId4"/>
            </p:custDataLst>
          </p:nvPr>
        </p:nvSpPr>
        <p:spPr>
          <a:xfrm>
            <a:off x="8184302" y="1342342"/>
            <a:ext cx="748315" cy="4334417"/>
          </a:xfrm>
          <a:prstGeom prst="rect">
            <a:avLst/>
          </a:prstGeom>
          <a:gradFill flip="none" rotWithShape="1">
            <a:gsLst>
              <a:gs pos="0">
                <a:schemeClr val="bg1"/>
              </a:gs>
              <a:gs pos="100000">
                <a:schemeClr val="accent6">
                  <a:lumMod val="20000"/>
                  <a:lumOff val="8000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fontAlgn="base">
              <a:spcBef>
                <a:spcPct val="0"/>
              </a:spcBef>
              <a:spcAft>
                <a:spcPct val="0"/>
              </a:spcAft>
            </a:pPr>
            <a:endParaRPr lang="en-US" sz="1400" dirty="0" err="1">
              <a:solidFill>
                <a:srgbClr val="000000"/>
              </a:solidFill>
            </a:endParaRPr>
          </a:p>
        </p:txBody>
      </p:sp>
      <p:pic>
        <p:nvPicPr>
          <p:cNvPr id="121" name="Picture 5"/>
          <p:cNvPicPr>
            <a:picLocks noChangeAspect="1" noChangeArrowheads="1"/>
          </p:cNvPicPr>
          <p:nvPr>
            <p:custDataLst>
              <p:tags r:id="rId5"/>
            </p:custDataLst>
          </p:nvPr>
        </p:nvPicPr>
        <p:blipFill>
          <a:blip r:embed="rId80">
            <a:extLst>
              <a:ext uri="{28A0092B-C50C-407E-A947-70E740481C1C}">
                <a14:useLocalDpi xmlns:a14="http://schemas.microsoft.com/office/drawing/2010/main" val="0"/>
              </a:ext>
            </a:extLst>
          </a:blip>
          <a:srcRect/>
          <a:stretch>
            <a:fillRect/>
          </a:stretch>
        </p:blipFill>
        <p:spPr bwMode="auto">
          <a:xfrm>
            <a:off x="7620000" y="1447800"/>
            <a:ext cx="1170612" cy="6193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Rectangle 6"/>
          <p:cNvSpPr txBox="1">
            <a:spLocks/>
          </p:cNvSpPr>
          <p:nvPr>
            <p:custDataLst>
              <p:tags r:id="rId6"/>
            </p:custDataLst>
          </p:nvPr>
        </p:nvSpPr>
        <p:spPr>
          <a:xfrm>
            <a:off x="7701823" y="1521500"/>
            <a:ext cx="1193885"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Atmosphere (climate)</a:t>
            </a:r>
            <a:endParaRPr lang="en-US" sz="1400" b="1" dirty="0">
              <a:solidFill>
                <a:srgbClr val="000000"/>
              </a:solidFill>
            </a:endParaRPr>
          </a:p>
        </p:txBody>
      </p:sp>
      <p:grpSp>
        <p:nvGrpSpPr>
          <p:cNvPr id="25" name="Group 24"/>
          <p:cNvGrpSpPr/>
          <p:nvPr/>
        </p:nvGrpSpPr>
        <p:grpSpPr>
          <a:xfrm>
            <a:off x="7620000" y="2302600"/>
            <a:ext cx="1280653" cy="619399"/>
            <a:chOff x="7549552" y="2558688"/>
            <a:chExt cx="1327784" cy="744188"/>
          </a:xfrm>
        </p:grpSpPr>
        <p:pic>
          <p:nvPicPr>
            <p:cNvPr id="123" name="Picture 5"/>
            <p:cNvPicPr>
              <a:picLocks noChangeAspect="1" noChangeArrowheads="1"/>
            </p:cNvPicPr>
            <p:nvPr>
              <p:custDataLst>
                <p:tags r:id="rId74"/>
              </p:custDataLst>
            </p:nvPr>
          </p:nvPicPr>
          <p:blipFill>
            <a:blip r:embed="rId80">
              <a:extLst>
                <a:ext uri="{28A0092B-C50C-407E-A947-70E740481C1C}">
                  <a14:useLocalDpi xmlns:a14="http://schemas.microsoft.com/office/drawing/2010/main" val="0"/>
                </a:ext>
              </a:extLst>
            </a:blip>
            <a:srcRect/>
            <a:stretch>
              <a:fillRect/>
            </a:stretch>
          </p:blipFill>
          <p:spPr bwMode="auto">
            <a:xfrm>
              <a:off x="7549552" y="2558688"/>
              <a:ext cx="1213693" cy="7441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 name="Rectangle 6"/>
            <p:cNvSpPr txBox="1">
              <a:spLocks/>
            </p:cNvSpPr>
            <p:nvPr>
              <p:custDataLst>
                <p:tags r:id="rId75"/>
              </p:custDataLst>
            </p:nvPr>
          </p:nvSpPr>
          <p:spPr>
            <a:xfrm>
              <a:off x="7639513" y="2807672"/>
              <a:ext cx="1237823" cy="2588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Biodiversity</a:t>
              </a:r>
              <a:endParaRPr lang="en-US" sz="1400" b="1" dirty="0">
                <a:solidFill>
                  <a:srgbClr val="000000"/>
                </a:solidFill>
              </a:endParaRPr>
            </a:p>
          </p:txBody>
        </p:sp>
      </p:grpSp>
      <p:grpSp>
        <p:nvGrpSpPr>
          <p:cNvPr id="26" name="Group 25"/>
          <p:cNvGrpSpPr/>
          <p:nvPr/>
        </p:nvGrpSpPr>
        <p:grpSpPr>
          <a:xfrm>
            <a:off x="7620000" y="3157400"/>
            <a:ext cx="1280653" cy="619399"/>
            <a:chOff x="7549552" y="3464128"/>
            <a:chExt cx="1327784" cy="744188"/>
          </a:xfrm>
        </p:grpSpPr>
        <p:pic>
          <p:nvPicPr>
            <p:cNvPr id="124" name="Picture 5"/>
            <p:cNvPicPr>
              <a:picLocks noChangeAspect="1" noChangeArrowheads="1"/>
            </p:cNvPicPr>
            <p:nvPr>
              <p:custDataLst>
                <p:tags r:id="rId72"/>
              </p:custDataLst>
            </p:nvPr>
          </p:nvPicPr>
          <p:blipFill>
            <a:blip r:embed="rId80">
              <a:extLst>
                <a:ext uri="{28A0092B-C50C-407E-A947-70E740481C1C}">
                  <a14:useLocalDpi xmlns:a14="http://schemas.microsoft.com/office/drawing/2010/main" val="0"/>
                </a:ext>
              </a:extLst>
            </a:blip>
            <a:srcRect/>
            <a:stretch>
              <a:fillRect/>
            </a:stretch>
          </p:blipFill>
          <p:spPr bwMode="auto">
            <a:xfrm>
              <a:off x="7549552" y="3464128"/>
              <a:ext cx="1213693" cy="7441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6"/>
            <p:cNvSpPr txBox="1">
              <a:spLocks/>
            </p:cNvSpPr>
            <p:nvPr>
              <p:custDataLst>
                <p:tags r:id="rId73"/>
              </p:custDataLst>
            </p:nvPr>
          </p:nvSpPr>
          <p:spPr>
            <a:xfrm>
              <a:off x="7639513" y="3713112"/>
              <a:ext cx="1237823" cy="2588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Land</a:t>
              </a:r>
              <a:endParaRPr lang="en-US" sz="1400" b="1" dirty="0">
                <a:solidFill>
                  <a:srgbClr val="000000"/>
                </a:solidFill>
              </a:endParaRPr>
            </a:p>
          </p:txBody>
        </p:sp>
      </p:grpSp>
      <p:grpSp>
        <p:nvGrpSpPr>
          <p:cNvPr id="27" name="Group 26"/>
          <p:cNvGrpSpPr/>
          <p:nvPr/>
        </p:nvGrpSpPr>
        <p:grpSpPr>
          <a:xfrm>
            <a:off x="7620000" y="4012200"/>
            <a:ext cx="1280653" cy="619399"/>
            <a:chOff x="7549552" y="4369568"/>
            <a:chExt cx="1327784" cy="744188"/>
          </a:xfrm>
        </p:grpSpPr>
        <p:pic>
          <p:nvPicPr>
            <p:cNvPr id="125" name="Picture 5"/>
            <p:cNvPicPr>
              <a:picLocks noChangeAspect="1" noChangeArrowheads="1"/>
            </p:cNvPicPr>
            <p:nvPr>
              <p:custDataLst>
                <p:tags r:id="rId70"/>
              </p:custDataLst>
            </p:nvPr>
          </p:nvPicPr>
          <p:blipFill>
            <a:blip r:embed="rId80">
              <a:extLst>
                <a:ext uri="{28A0092B-C50C-407E-A947-70E740481C1C}">
                  <a14:useLocalDpi xmlns:a14="http://schemas.microsoft.com/office/drawing/2010/main" val="0"/>
                </a:ext>
              </a:extLst>
            </a:blip>
            <a:srcRect/>
            <a:stretch>
              <a:fillRect/>
            </a:stretch>
          </p:blipFill>
          <p:spPr bwMode="auto">
            <a:xfrm>
              <a:off x="7549552" y="4369568"/>
              <a:ext cx="1213693" cy="7441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7" name="Rectangle 6"/>
            <p:cNvSpPr txBox="1">
              <a:spLocks/>
            </p:cNvSpPr>
            <p:nvPr>
              <p:custDataLst>
                <p:tags r:id="rId71"/>
              </p:custDataLst>
            </p:nvPr>
          </p:nvSpPr>
          <p:spPr>
            <a:xfrm>
              <a:off x="7639513" y="4618552"/>
              <a:ext cx="1237823" cy="2588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Oceans</a:t>
              </a:r>
              <a:endParaRPr lang="en-US" sz="1400" b="1" dirty="0">
                <a:solidFill>
                  <a:srgbClr val="000000"/>
                </a:solidFill>
              </a:endParaRPr>
            </a:p>
          </p:txBody>
        </p:sp>
      </p:grpSp>
      <p:grpSp>
        <p:nvGrpSpPr>
          <p:cNvPr id="28" name="Group 27"/>
          <p:cNvGrpSpPr/>
          <p:nvPr/>
        </p:nvGrpSpPr>
        <p:grpSpPr>
          <a:xfrm>
            <a:off x="7620000" y="4867001"/>
            <a:ext cx="1280653" cy="619399"/>
            <a:chOff x="7616317" y="5275007"/>
            <a:chExt cx="1327784" cy="744188"/>
          </a:xfrm>
        </p:grpSpPr>
        <p:pic>
          <p:nvPicPr>
            <p:cNvPr id="126" name="Picture 5"/>
            <p:cNvPicPr>
              <a:picLocks noChangeAspect="1" noChangeArrowheads="1"/>
            </p:cNvPicPr>
            <p:nvPr>
              <p:custDataLst>
                <p:tags r:id="rId68"/>
              </p:custDataLst>
            </p:nvPr>
          </p:nvPicPr>
          <p:blipFill>
            <a:blip r:embed="rId80">
              <a:extLst>
                <a:ext uri="{28A0092B-C50C-407E-A947-70E740481C1C}">
                  <a14:useLocalDpi xmlns:a14="http://schemas.microsoft.com/office/drawing/2010/main" val="0"/>
                </a:ext>
              </a:extLst>
            </a:blip>
            <a:srcRect/>
            <a:stretch>
              <a:fillRect/>
            </a:stretch>
          </p:blipFill>
          <p:spPr bwMode="auto">
            <a:xfrm>
              <a:off x="7616317" y="5275007"/>
              <a:ext cx="1213693" cy="7441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le 6"/>
            <p:cNvSpPr txBox="1">
              <a:spLocks/>
            </p:cNvSpPr>
            <p:nvPr>
              <p:custDataLst>
                <p:tags r:id="rId69"/>
              </p:custDataLst>
            </p:nvPr>
          </p:nvSpPr>
          <p:spPr>
            <a:xfrm>
              <a:off x="7706278" y="5523991"/>
              <a:ext cx="1237823" cy="2588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Freshwater</a:t>
              </a:r>
              <a:endParaRPr lang="en-US" sz="1400" b="1" dirty="0">
                <a:solidFill>
                  <a:srgbClr val="000000"/>
                </a:solidFill>
              </a:endParaRPr>
            </a:p>
          </p:txBody>
        </p:sp>
      </p:grpSp>
      <p:cxnSp>
        <p:nvCxnSpPr>
          <p:cNvPr id="83" name="Straight Connector 82"/>
          <p:cNvCxnSpPr>
            <a:cxnSpLocks/>
          </p:cNvCxnSpPr>
          <p:nvPr>
            <p:custDataLst>
              <p:tags r:id="rId7"/>
            </p:custDataLst>
          </p:nvPr>
        </p:nvCxnSpPr>
        <p:spPr>
          <a:xfrm>
            <a:off x="7463482" y="1342343"/>
            <a:ext cx="146913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6" name="Rectangle 85"/>
          <p:cNvSpPr>
            <a:spLocks noChangeArrowheads="1"/>
          </p:cNvSpPr>
          <p:nvPr>
            <p:custDataLst>
              <p:tags r:id="rId8"/>
            </p:custDataLst>
          </p:nvPr>
        </p:nvSpPr>
        <p:spPr bwMode="auto">
          <a:xfrm>
            <a:off x="7463482" y="839038"/>
            <a:ext cx="146913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1400" b="1" dirty="0">
                <a:solidFill>
                  <a:srgbClr val="046435"/>
                </a:solidFill>
              </a:rPr>
              <a:t>Changes in state of  environment</a:t>
            </a:r>
            <a:endParaRPr lang="en-US" sz="1400" dirty="0">
              <a:solidFill>
                <a:srgbClr val="046435"/>
              </a:solidFill>
              <a:cs typeface="Arial" pitchFamily="34" charset="0"/>
            </a:endParaRPr>
          </a:p>
        </p:txBody>
      </p:sp>
      <p:cxnSp>
        <p:nvCxnSpPr>
          <p:cNvPr id="93" name="Straight Connector 92"/>
          <p:cNvCxnSpPr/>
          <p:nvPr>
            <p:custDataLst>
              <p:tags r:id="rId9"/>
            </p:custDataLst>
          </p:nvPr>
        </p:nvCxnSpPr>
        <p:spPr>
          <a:xfrm>
            <a:off x="9144000" y="1251282"/>
            <a:ext cx="0" cy="484676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8" name="Rectangle 87"/>
          <p:cNvSpPr>
            <a:spLocks/>
          </p:cNvSpPr>
          <p:nvPr>
            <p:custDataLst>
              <p:tags r:id="rId10"/>
            </p:custDataLst>
          </p:nvPr>
        </p:nvSpPr>
        <p:spPr>
          <a:xfrm>
            <a:off x="2996534" y="1342342"/>
            <a:ext cx="633249" cy="4334418"/>
          </a:xfrm>
          <a:prstGeom prst="rect">
            <a:avLst/>
          </a:prstGeom>
          <a:gradFill flip="none" rotWithShape="1">
            <a:gsLst>
              <a:gs pos="0">
                <a:schemeClr val="bg1"/>
              </a:gs>
              <a:gs pos="100000">
                <a:schemeClr val="accent6">
                  <a:lumMod val="20000"/>
                  <a:lumOff val="8000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base">
              <a:spcBef>
                <a:spcPct val="0"/>
              </a:spcBef>
              <a:spcAft>
                <a:spcPct val="0"/>
              </a:spcAft>
            </a:pPr>
            <a:endParaRPr lang="en-US" sz="1400" dirty="0" err="1">
              <a:solidFill>
                <a:srgbClr val="000000"/>
              </a:solidFill>
            </a:endParaRPr>
          </a:p>
        </p:txBody>
      </p:sp>
      <p:sp>
        <p:nvSpPr>
          <p:cNvPr id="81" name="Rectangle 80"/>
          <p:cNvSpPr>
            <a:spLocks noChangeArrowheads="1"/>
          </p:cNvSpPr>
          <p:nvPr>
            <p:custDataLst>
              <p:tags r:id="rId11"/>
            </p:custDataLst>
          </p:nvPr>
        </p:nvSpPr>
        <p:spPr bwMode="auto">
          <a:xfrm>
            <a:off x="1905000" y="623594"/>
            <a:ext cx="17368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1400" b="1" dirty="0">
                <a:solidFill>
                  <a:srgbClr val="046435"/>
                </a:solidFill>
              </a:rPr>
              <a:t>Indirect environmental drivers</a:t>
            </a:r>
          </a:p>
        </p:txBody>
      </p:sp>
      <p:cxnSp>
        <p:nvCxnSpPr>
          <p:cNvPr id="82" name="Straight Connector 81"/>
          <p:cNvCxnSpPr>
            <a:cxnSpLocks/>
          </p:cNvCxnSpPr>
          <p:nvPr>
            <p:custDataLst>
              <p:tags r:id="rId12"/>
            </p:custDataLst>
          </p:nvPr>
        </p:nvCxnSpPr>
        <p:spPr>
          <a:xfrm>
            <a:off x="1925956" y="1325999"/>
            <a:ext cx="170382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cxnSpLocks/>
          </p:cNvCxnSpPr>
          <p:nvPr>
            <p:custDataLst>
              <p:tags r:id="rId13"/>
            </p:custDataLst>
          </p:nvPr>
        </p:nvCxnSpPr>
        <p:spPr>
          <a:xfrm>
            <a:off x="3629783" y="1234938"/>
            <a:ext cx="12065" cy="448006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14" name="Rounded Rectangle 113"/>
          <p:cNvSpPr>
            <a:spLocks/>
          </p:cNvSpPr>
          <p:nvPr>
            <p:custDataLst>
              <p:tags r:id="rId14"/>
            </p:custDataLst>
          </p:nvPr>
        </p:nvSpPr>
        <p:spPr>
          <a:xfrm>
            <a:off x="2044012" y="1452023"/>
            <a:ext cx="1352691" cy="772794"/>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116" name="Rounded Rectangle 115"/>
          <p:cNvSpPr>
            <a:spLocks/>
          </p:cNvSpPr>
          <p:nvPr>
            <p:custDataLst>
              <p:tags r:id="rId15"/>
            </p:custDataLst>
          </p:nvPr>
        </p:nvSpPr>
        <p:spPr>
          <a:xfrm>
            <a:off x="2044012" y="2440010"/>
            <a:ext cx="1352691" cy="569929"/>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Demand for buildings</a:t>
            </a:r>
          </a:p>
        </p:txBody>
      </p:sp>
      <p:sp>
        <p:nvSpPr>
          <p:cNvPr id="117" name="Rounded Rectangle 116"/>
          <p:cNvSpPr>
            <a:spLocks/>
          </p:cNvSpPr>
          <p:nvPr>
            <p:custDataLst>
              <p:tags r:id="rId16"/>
            </p:custDataLst>
          </p:nvPr>
        </p:nvSpPr>
        <p:spPr>
          <a:xfrm>
            <a:off x="2044012" y="3225132"/>
            <a:ext cx="1352691" cy="551429"/>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18" name="Rounded Rectangle 117"/>
          <p:cNvSpPr>
            <a:spLocks/>
          </p:cNvSpPr>
          <p:nvPr>
            <p:custDataLst>
              <p:tags r:id="rId17"/>
            </p:custDataLst>
          </p:nvPr>
        </p:nvSpPr>
        <p:spPr>
          <a:xfrm>
            <a:off x="2044012" y="3991754"/>
            <a:ext cx="1352691" cy="605243"/>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19" name="Rounded Rectangle 118"/>
          <p:cNvSpPr>
            <a:spLocks/>
          </p:cNvSpPr>
          <p:nvPr>
            <p:custDataLst>
              <p:tags r:id="rId18"/>
            </p:custDataLst>
          </p:nvPr>
        </p:nvSpPr>
        <p:spPr>
          <a:xfrm>
            <a:off x="2044012" y="4812189"/>
            <a:ext cx="1352691" cy="551429"/>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61" name="Rectangle 6"/>
          <p:cNvSpPr txBox="1">
            <a:spLocks/>
          </p:cNvSpPr>
          <p:nvPr>
            <p:custDataLst>
              <p:tags r:id="rId19"/>
            </p:custDataLst>
          </p:nvPr>
        </p:nvSpPr>
        <p:spPr>
          <a:xfrm>
            <a:off x="2148574" y="1486964"/>
            <a:ext cx="986127" cy="6463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FFFFFF"/>
                </a:solidFill>
              </a:rPr>
              <a:t>Demand for food production</a:t>
            </a:r>
            <a:endParaRPr lang="en-US" sz="1400" b="1" dirty="0">
              <a:solidFill>
                <a:srgbClr val="FFFFFF"/>
              </a:solidFill>
            </a:endParaRPr>
          </a:p>
        </p:txBody>
      </p:sp>
      <p:sp>
        <p:nvSpPr>
          <p:cNvPr id="66" name="Rectangle 6"/>
          <p:cNvSpPr txBox="1">
            <a:spLocks/>
          </p:cNvSpPr>
          <p:nvPr>
            <p:custDataLst>
              <p:tags r:id="rId20"/>
            </p:custDataLst>
          </p:nvPr>
        </p:nvSpPr>
        <p:spPr>
          <a:xfrm>
            <a:off x="2139057" y="4083030"/>
            <a:ext cx="1093248"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FFFFFF"/>
                </a:solidFill>
              </a:rPr>
              <a:t>Demand for </a:t>
            </a:r>
          </a:p>
          <a:p>
            <a:pPr fontAlgn="base">
              <a:spcBef>
                <a:spcPct val="0"/>
              </a:spcBef>
              <a:spcAft>
                <a:spcPct val="0"/>
              </a:spcAft>
              <a:buClr>
                <a:srgbClr val="046435"/>
              </a:buClr>
            </a:pPr>
            <a:r>
              <a:rPr lang="en-US" sz="1400" b="1" dirty="0" smtClean="0">
                <a:solidFill>
                  <a:srgbClr val="FFFFFF"/>
                </a:solidFill>
              </a:rPr>
              <a:t>transportation</a:t>
            </a:r>
            <a:endParaRPr lang="en-US" sz="1400" b="1" dirty="0">
              <a:solidFill>
                <a:srgbClr val="FFFFFF"/>
              </a:solidFill>
            </a:endParaRPr>
          </a:p>
        </p:txBody>
      </p:sp>
      <p:sp>
        <p:nvSpPr>
          <p:cNvPr id="69" name="Rectangle 6"/>
          <p:cNvSpPr txBox="1">
            <a:spLocks/>
          </p:cNvSpPr>
          <p:nvPr>
            <p:custDataLst>
              <p:tags r:id="rId21"/>
            </p:custDataLst>
          </p:nvPr>
        </p:nvSpPr>
        <p:spPr>
          <a:xfrm>
            <a:off x="2126133" y="3236792"/>
            <a:ext cx="1146182"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FFFFFF"/>
                </a:solidFill>
              </a:rPr>
              <a:t>Demand for energy </a:t>
            </a:r>
            <a:endParaRPr lang="en-US" sz="1400" b="1" dirty="0">
              <a:solidFill>
                <a:srgbClr val="FFFFFF"/>
              </a:solidFill>
            </a:endParaRPr>
          </a:p>
        </p:txBody>
      </p:sp>
      <p:sp>
        <p:nvSpPr>
          <p:cNvPr id="74" name="Rectangle 6"/>
          <p:cNvSpPr txBox="1">
            <a:spLocks/>
          </p:cNvSpPr>
          <p:nvPr>
            <p:custDataLst>
              <p:tags r:id="rId22"/>
            </p:custDataLst>
          </p:nvPr>
        </p:nvSpPr>
        <p:spPr>
          <a:xfrm>
            <a:off x="2210769" y="4937015"/>
            <a:ext cx="986127"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charset="0"/>
              <a:buChar char="▪"/>
              <a:defRPr baseline="0">
                <a:latin typeface="+mn-lt"/>
              </a:defRPr>
            </a:lvl2pPr>
            <a:lvl3pPr marL="466481" lvl="2" indent="-267255" defTabSz="913526" eaLnBrk="1" hangingPunct="1">
              <a:buClr>
                <a:schemeClr val="tx2"/>
              </a:buClr>
              <a:buSzPct val="120000"/>
              <a:buFont typeface="Arial" charset="0"/>
              <a:buChar char="–"/>
              <a:defRPr baseline="0">
                <a:latin typeface="+mn-lt"/>
              </a:defRPr>
            </a:lvl3pPr>
            <a:lvl4pPr marL="626835" lvl="3" indent="-158733" defTabSz="913526" eaLnBrk="1" hangingPunct="1">
              <a:buClr>
                <a:schemeClr val="tx2"/>
              </a:buClr>
              <a:buSzPct val="120000"/>
              <a:buFont typeface="Arial"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FFFFFF"/>
                </a:solidFill>
              </a:rPr>
              <a:t>Other</a:t>
            </a:r>
            <a:endParaRPr lang="en-US" sz="1400" b="1" dirty="0">
              <a:solidFill>
                <a:srgbClr val="FFFFFF"/>
              </a:solidFill>
            </a:endParaRPr>
          </a:p>
        </p:txBody>
      </p:sp>
      <p:sp>
        <p:nvSpPr>
          <p:cNvPr id="89" name="Rectangle 88"/>
          <p:cNvSpPr>
            <a:spLocks/>
          </p:cNvSpPr>
          <p:nvPr>
            <p:custDataLst>
              <p:tags r:id="rId23"/>
            </p:custDataLst>
          </p:nvPr>
        </p:nvSpPr>
        <p:spPr>
          <a:xfrm>
            <a:off x="4898147" y="1332106"/>
            <a:ext cx="614336" cy="4344654"/>
          </a:xfrm>
          <a:prstGeom prst="rect">
            <a:avLst/>
          </a:prstGeom>
          <a:gradFill flip="none" rotWithShape="1">
            <a:gsLst>
              <a:gs pos="0">
                <a:schemeClr val="bg1"/>
              </a:gs>
              <a:gs pos="100000">
                <a:schemeClr val="accent6">
                  <a:lumMod val="20000"/>
                  <a:lumOff val="8000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base">
              <a:spcBef>
                <a:spcPct val="0"/>
              </a:spcBef>
              <a:spcAft>
                <a:spcPct val="0"/>
              </a:spcAft>
            </a:pPr>
            <a:endParaRPr lang="en-US" sz="1400" dirty="0" err="1">
              <a:solidFill>
                <a:srgbClr val="000000"/>
              </a:solidFill>
            </a:endParaRPr>
          </a:p>
        </p:txBody>
      </p:sp>
      <p:sp>
        <p:nvSpPr>
          <p:cNvPr id="77" name="Rectangle 76"/>
          <p:cNvSpPr>
            <a:spLocks noChangeArrowheads="1"/>
          </p:cNvSpPr>
          <p:nvPr>
            <p:custDataLst>
              <p:tags r:id="rId24"/>
            </p:custDataLst>
          </p:nvPr>
        </p:nvSpPr>
        <p:spPr bwMode="auto">
          <a:xfrm>
            <a:off x="3863878" y="623594"/>
            <a:ext cx="16486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1400" b="1" dirty="0">
                <a:solidFill>
                  <a:srgbClr val="046435"/>
                </a:solidFill>
              </a:rPr>
              <a:t>Direct</a:t>
            </a:r>
          </a:p>
          <a:p>
            <a:pPr fontAlgn="base">
              <a:spcBef>
                <a:spcPct val="0"/>
              </a:spcBef>
              <a:spcAft>
                <a:spcPct val="0"/>
              </a:spcAft>
            </a:pPr>
            <a:r>
              <a:rPr lang="en-US" sz="1400" b="1" dirty="0">
                <a:solidFill>
                  <a:srgbClr val="046435"/>
                </a:solidFill>
              </a:rPr>
              <a:t>environmental drivers</a:t>
            </a:r>
            <a:endParaRPr lang="en-US" sz="1400" dirty="0">
              <a:solidFill>
                <a:srgbClr val="046435"/>
              </a:solidFill>
              <a:cs typeface="Arial" pitchFamily="34" charset="0"/>
            </a:endParaRPr>
          </a:p>
        </p:txBody>
      </p:sp>
      <p:cxnSp>
        <p:nvCxnSpPr>
          <p:cNvPr id="84" name="Straight Connector 83"/>
          <p:cNvCxnSpPr>
            <a:cxnSpLocks/>
          </p:cNvCxnSpPr>
          <p:nvPr>
            <p:custDataLst>
              <p:tags r:id="rId25"/>
            </p:custDataLst>
          </p:nvPr>
        </p:nvCxnSpPr>
        <p:spPr>
          <a:xfrm>
            <a:off x="3859544" y="1332106"/>
            <a:ext cx="165293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custDataLst>
              <p:tags r:id="rId26"/>
            </p:custDataLst>
          </p:nvPr>
        </p:nvCxnSpPr>
        <p:spPr>
          <a:xfrm>
            <a:off x="5512483" y="1241045"/>
            <a:ext cx="7038" cy="447395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3802789" y="1382331"/>
            <a:ext cx="1613602" cy="1050348"/>
            <a:chOff x="4348129" y="1799532"/>
            <a:chExt cx="1613602" cy="1050348"/>
          </a:xfrm>
        </p:grpSpPr>
        <p:sp>
          <p:nvSpPr>
            <p:cNvPr id="16" name="Rounded Rectangle 15"/>
            <p:cNvSpPr>
              <a:spLocks/>
            </p:cNvSpPr>
            <p:nvPr>
              <p:custDataLst>
                <p:tags r:id="rId66"/>
              </p:custDataLst>
            </p:nvPr>
          </p:nvSpPr>
          <p:spPr>
            <a:xfrm>
              <a:off x="4348129" y="1799532"/>
              <a:ext cx="1613602" cy="1050348"/>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40" name="Rectangle 26"/>
            <p:cNvSpPr txBox="1"/>
            <p:nvPr>
              <p:custDataLst>
                <p:tags r:id="rId67"/>
              </p:custDataLst>
            </p:nvPr>
          </p:nvSpPr>
          <p:spPr bwMode="gray">
            <a:xfrm>
              <a:off x="4439124" y="1893819"/>
              <a:ext cx="1431613" cy="861774"/>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Agriculture production processes that produce food</a:t>
              </a:r>
              <a:endParaRPr lang="en-US" sz="1400" b="1" dirty="0">
                <a:solidFill>
                  <a:srgbClr val="000000"/>
                </a:solidFill>
              </a:endParaRPr>
            </a:p>
          </p:txBody>
        </p:sp>
      </p:grpSp>
      <p:grpSp>
        <p:nvGrpSpPr>
          <p:cNvPr id="14" name="Group 13"/>
          <p:cNvGrpSpPr/>
          <p:nvPr/>
        </p:nvGrpSpPr>
        <p:grpSpPr>
          <a:xfrm>
            <a:off x="3802789" y="2483867"/>
            <a:ext cx="1613602" cy="692335"/>
            <a:chOff x="4348129" y="2693479"/>
            <a:chExt cx="1613602" cy="692335"/>
          </a:xfrm>
        </p:grpSpPr>
        <p:sp>
          <p:nvSpPr>
            <p:cNvPr id="110" name="Rounded Rectangle 109"/>
            <p:cNvSpPr>
              <a:spLocks/>
            </p:cNvSpPr>
            <p:nvPr>
              <p:custDataLst>
                <p:tags r:id="rId64"/>
              </p:custDataLst>
            </p:nvPr>
          </p:nvSpPr>
          <p:spPr>
            <a:xfrm>
              <a:off x="4348129" y="2693479"/>
              <a:ext cx="1613602" cy="692335"/>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50" name="Rectangle 26"/>
            <p:cNvSpPr txBox="1"/>
            <p:nvPr>
              <p:custDataLst>
                <p:tags r:id="rId65"/>
              </p:custDataLst>
            </p:nvPr>
          </p:nvSpPr>
          <p:spPr bwMode="gray">
            <a:xfrm>
              <a:off x="4439124" y="2824203"/>
              <a:ext cx="1431613" cy="430887"/>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Provision/use of transportation</a:t>
              </a:r>
              <a:endParaRPr lang="en-US" sz="1400" b="1" dirty="0">
                <a:solidFill>
                  <a:srgbClr val="000000"/>
                </a:solidFill>
              </a:endParaRPr>
            </a:p>
          </p:txBody>
        </p:sp>
      </p:grpSp>
      <p:grpSp>
        <p:nvGrpSpPr>
          <p:cNvPr id="10" name="Group 9"/>
          <p:cNvGrpSpPr/>
          <p:nvPr/>
        </p:nvGrpSpPr>
        <p:grpSpPr>
          <a:xfrm>
            <a:off x="3802789" y="3278907"/>
            <a:ext cx="1613602" cy="778366"/>
            <a:chOff x="4348129" y="3489629"/>
            <a:chExt cx="1613602" cy="778366"/>
          </a:xfrm>
        </p:grpSpPr>
        <p:sp>
          <p:nvSpPr>
            <p:cNvPr id="111" name="Rounded Rectangle 110"/>
            <p:cNvSpPr>
              <a:spLocks/>
            </p:cNvSpPr>
            <p:nvPr>
              <p:custDataLst>
                <p:tags r:id="rId62"/>
              </p:custDataLst>
            </p:nvPr>
          </p:nvSpPr>
          <p:spPr>
            <a:xfrm>
              <a:off x="4348129" y="3489629"/>
              <a:ext cx="1613602" cy="778366"/>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54" name="Rectangle 26"/>
            <p:cNvSpPr txBox="1"/>
            <p:nvPr>
              <p:custDataLst>
                <p:tags r:id="rId63"/>
              </p:custDataLst>
            </p:nvPr>
          </p:nvSpPr>
          <p:spPr bwMode="gray">
            <a:xfrm>
              <a:off x="4439124" y="3577881"/>
              <a:ext cx="1522607" cy="646331"/>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Construction &amp; use of buildings &amp; other infrastructure</a:t>
              </a:r>
              <a:endParaRPr lang="en-US" sz="1400" b="1" dirty="0">
                <a:solidFill>
                  <a:srgbClr val="000000"/>
                </a:solidFill>
              </a:endParaRPr>
            </a:p>
          </p:txBody>
        </p:sp>
      </p:grpSp>
      <p:grpSp>
        <p:nvGrpSpPr>
          <p:cNvPr id="4" name="Group 3"/>
          <p:cNvGrpSpPr/>
          <p:nvPr/>
        </p:nvGrpSpPr>
        <p:grpSpPr>
          <a:xfrm>
            <a:off x="3802789" y="4874156"/>
            <a:ext cx="1613602" cy="692335"/>
            <a:chOff x="4348129" y="4388808"/>
            <a:chExt cx="1613602" cy="692335"/>
          </a:xfrm>
        </p:grpSpPr>
        <p:sp>
          <p:nvSpPr>
            <p:cNvPr id="112" name="Rounded Rectangle 111"/>
            <p:cNvSpPr>
              <a:spLocks/>
            </p:cNvSpPr>
            <p:nvPr>
              <p:custDataLst>
                <p:tags r:id="rId60"/>
              </p:custDataLst>
            </p:nvPr>
          </p:nvSpPr>
          <p:spPr>
            <a:xfrm>
              <a:off x="4348129" y="4388808"/>
              <a:ext cx="1613602" cy="692335"/>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58" name="Rectangle 26"/>
            <p:cNvSpPr txBox="1"/>
            <p:nvPr>
              <p:custDataLst>
                <p:tags r:id="rId61"/>
              </p:custDataLst>
            </p:nvPr>
          </p:nvSpPr>
          <p:spPr bwMode="gray">
            <a:xfrm>
              <a:off x="4431157" y="4575737"/>
              <a:ext cx="1431613" cy="215444"/>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a:solidFill>
                    <a:srgbClr val="000000"/>
                  </a:solidFill>
                </a:rPr>
                <a:t>O</a:t>
              </a:r>
              <a:r>
                <a:rPr lang="en-US" sz="1400" b="1" dirty="0" smtClean="0">
                  <a:solidFill>
                    <a:srgbClr val="000000"/>
                  </a:solidFill>
                </a:rPr>
                <a:t>ther</a:t>
              </a:r>
              <a:endParaRPr lang="en-US" sz="1400" b="1" dirty="0">
                <a:solidFill>
                  <a:srgbClr val="000000"/>
                </a:solidFill>
              </a:endParaRPr>
            </a:p>
          </p:txBody>
        </p:sp>
      </p:grpSp>
      <p:sp>
        <p:nvSpPr>
          <p:cNvPr id="98" name="TextBox 97"/>
          <p:cNvSpPr txBox="1">
            <a:spLocks/>
          </p:cNvSpPr>
          <p:nvPr/>
        </p:nvSpPr>
        <p:spPr>
          <a:xfrm>
            <a:off x="1827080" y="6043691"/>
            <a:ext cx="3538503" cy="215444"/>
          </a:xfrm>
          <a:prstGeom prst="rect">
            <a:avLst/>
          </a:prstGeom>
          <a:noFill/>
        </p:spPr>
        <p:txBody>
          <a:bodyPr wrap="square" lIns="0" tIns="0" rIns="0" bIns="0" rtlCol="0">
            <a:spAutoFit/>
          </a:bodyPr>
          <a:lstStyle/>
          <a:p>
            <a:pPr algn="ctr" fontAlgn="base">
              <a:spcBef>
                <a:spcPct val="0"/>
              </a:spcBef>
              <a:spcAft>
                <a:spcPct val="0"/>
              </a:spcAft>
            </a:pPr>
            <a:r>
              <a:rPr lang="en-US" sz="1400" b="1" dirty="0" smtClean="0">
                <a:solidFill>
                  <a:srgbClr val="000000"/>
                </a:solidFill>
              </a:rPr>
              <a:t>Driver interventions</a:t>
            </a:r>
            <a:endParaRPr lang="en-US" sz="1400" b="1" dirty="0">
              <a:solidFill>
                <a:srgbClr val="000000"/>
              </a:solidFill>
            </a:endParaRPr>
          </a:p>
        </p:txBody>
      </p:sp>
      <p:sp>
        <p:nvSpPr>
          <p:cNvPr id="100" name="TextBox 99"/>
          <p:cNvSpPr txBox="1">
            <a:spLocks/>
          </p:cNvSpPr>
          <p:nvPr/>
        </p:nvSpPr>
        <p:spPr>
          <a:xfrm>
            <a:off x="5361732" y="6041458"/>
            <a:ext cx="2096904" cy="215444"/>
          </a:xfrm>
          <a:prstGeom prst="rect">
            <a:avLst/>
          </a:prstGeom>
          <a:noFill/>
        </p:spPr>
        <p:txBody>
          <a:bodyPr wrap="square" lIns="0" tIns="0" rIns="0" bIns="0" rtlCol="0">
            <a:spAutoFit/>
          </a:bodyPr>
          <a:lstStyle/>
          <a:p>
            <a:pPr algn="ctr" fontAlgn="base">
              <a:spcBef>
                <a:spcPct val="0"/>
              </a:spcBef>
              <a:spcAft>
                <a:spcPct val="0"/>
              </a:spcAft>
            </a:pPr>
            <a:r>
              <a:rPr lang="en-US" sz="1400" b="1" dirty="0" smtClean="0">
                <a:solidFill>
                  <a:srgbClr val="000000"/>
                </a:solidFill>
              </a:rPr>
              <a:t>Pressure interventions</a:t>
            </a:r>
            <a:endParaRPr lang="en-US" sz="1400" b="1" dirty="0">
              <a:solidFill>
                <a:srgbClr val="000000"/>
              </a:solidFill>
            </a:endParaRPr>
          </a:p>
        </p:txBody>
      </p:sp>
      <p:grpSp>
        <p:nvGrpSpPr>
          <p:cNvPr id="186379" name="Group 186378"/>
          <p:cNvGrpSpPr/>
          <p:nvPr/>
        </p:nvGrpSpPr>
        <p:grpSpPr>
          <a:xfrm>
            <a:off x="846786" y="5712721"/>
            <a:ext cx="7451979" cy="759624"/>
            <a:chOff x="739035" y="5712721"/>
            <a:chExt cx="7451979" cy="759624"/>
          </a:xfrm>
        </p:grpSpPr>
        <p:cxnSp>
          <p:nvCxnSpPr>
            <p:cNvPr id="7" name="Straight Connector 6"/>
            <p:cNvCxnSpPr/>
            <p:nvPr/>
          </p:nvCxnSpPr>
          <p:spPr>
            <a:xfrm flipH="1">
              <a:off x="8159948" y="5712721"/>
              <a:ext cx="6548" cy="759624"/>
            </a:xfrm>
            <a:prstGeom prst="line">
              <a:avLst/>
            </a:prstGeom>
            <a:ln w="69850">
              <a:solidFill>
                <a:srgbClr val="046435"/>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739035" y="6472345"/>
              <a:ext cx="7451979" cy="0"/>
            </a:xfrm>
            <a:prstGeom prst="line">
              <a:avLst/>
            </a:prstGeom>
            <a:ln w="69850">
              <a:solidFill>
                <a:srgbClr val="046435"/>
              </a:solidFill>
            </a:ln>
          </p:spPr>
          <p:style>
            <a:lnRef idx="1">
              <a:schemeClr val="accent1"/>
            </a:lnRef>
            <a:fillRef idx="0">
              <a:schemeClr val="accent1"/>
            </a:fillRef>
            <a:effectRef idx="0">
              <a:schemeClr val="accent1"/>
            </a:effectRef>
            <a:fontRef idx="minor">
              <a:schemeClr val="tx1"/>
            </a:fontRef>
          </p:style>
        </p:cxnSp>
        <p:cxnSp>
          <p:nvCxnSpPr>
            <p:cNvPr id="186371" name="Straight Arrow Connector 186370"/>
            <p:cNvCxnSpPr/>
            <p:nvPr/>
          </p:nvCxnSpPr>
          <p:spPr>
            <a:xfrm flipV="1">
              <a:off x="739035" y="5715002"/>
              <a:ext cx="22965" cy="757343"/>
            </a:xfrm>
            <a:prstGeom prst="straightConnector1">
              <a:avLst/>
            </a:prstGeom>
            <a:ln w="76200">
              <a:solidFill>
                <a:srgbClr val="046435"/>
              </a:solidFill>
              <a:tailEnd type="arrow"/>
            </a:ln>
          </p:spPr>
          <p:style>
            <a:lnRef idx="1">
              <a:schemeClr val="accent1"/>
            </a:lnRef>
            <a:fillRef idx="0">
              <a:schemeClr val="accent1"/>
            </a:fillRef>
            <a:effectRef idx="0">
              <a:schemeClr val="accent1"/>
            </a:effectRef>
            <a:fontRef idx="minor">
              <a:schemeClr val="tx1"/>
            </a:fontRef>
          </p:style>
        </p:cxnSp>
      </p:grpSp>
      <p:sp>
        <p:nvSpPr>
          <p:cNvPr id="5" name="Rectangle 4"/>
          <p:cNvSpPr>
            <a:spLocks/>
          </p:cNvSpPr>
          <p:nvPr>
            <p:custDataLst>
              <p:tags r:id="rId27"/>
            </p:custDataLst>
          </p:nvPr>
        </p:nvSpPr>
        <p:spPr>
          <a:xfrm>
            <a:off x="1198416" y="1332106"/>
            <a:ext cx="554184" cy="4344654"/>
          </a:xfrm>
          <a:prstGeom prst="rect">
            <a:avLst/>
          </a:prstGeom>
          <a:gradFill flip="none" rotWithShape="1">
            <a:gsLst>
              <a:gs pos="0">
                <a:schemeClr val="bg1"/>
              </a:gs>
              <a:gs pos="100000">
                <a:schemeClr val="accent6">
                  <a:lumMod val="20000"/>
                  <a:lumOff val="8000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base">
              <a:spcBef>
                <a:spcPct val="0"/>
              </a:spcBef>
              <a:spcAft>
                <a:spcPct val="0"/>
              </a:spcAft>
            </a:pPr>
            <a:endParaRPr lang="en-US" sz="1400" dirty="0" err="1">
              <a:solidFill>
                <a:srgbClr val="000000"/>
              </a:solidFill>
            </a:endParaRPr>
          </a:p>
        </p:txBody>
      </p:sp>
      <p:grpSp>
        <p:nvGrpSpPr>
          <p:cNvPr id="11" name="Group 10"/>
          <p:cNvGrpSpPr/>
          <p:nvPr>
            <p:custDataLst>
              <p:tags r:id="rId28"/>
            </p:custDataLst>
          </p:nvPr>
        </p:nvGrpSpPr>
        <p:grpSpPr>
          <a:xfrm>
            <a:off x="159272" y="3050128"/>
            <a:ext cx="1316235" cy="890901"/>
            <a:chOff x="158750" y="2484910"/>
            <a:chExt cx="1560513" cy="995931"/>
          </a:xfrm>
        </p:grpSpPr>
        <p:pic>
          <p:nvPicPr>
            <p:cNvPr id="186373" name="Picture 5"/>
            <p:cNvPicPr>
              <a:picLocks noChangeAspect="1" noChangeArrowheads="1"/>
            </p:cNvPicPr>
            <p:nvPr>
              <p:custDataLst>
                <p:tags r:id="rId58"/>
              </p:custDataLst>
            </p:nvPr>
          </p:nvPicPr>
          <p:blipFill>
            <a:blip r:embed="rId80">
              <a:extLst>
                <a:ext uri="{28A0092B-C50C-407E-A947-70E740481C1C}">
                  <a14:useLocalDpi xmlns:a14="http://schemas.microsoft.com/office/drawing/2010/main" val="0"/>
                </a:ext>
              </a:extLst>
            </a:blip>
            <a:srcRect/>
            <a:stretch>
              <a:fillRect/>
            </a:stretch>
          </p:blipFill>
          <p:spPr bwMode="auto">
            <a:xfrm>
              <a:off x="158750" y="2484910"/>
              <a:ext cx="1560513" cy="9959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Rectangle 286"/>
            <p:cNvSpPr txBox="1">
              <a:spLocks noChangeArrowheads="1"/>
            </p:cNvSpPr>
            <p:nvPr>
              <p:custDataLst>
                <p:tags r:id="rId59"/>
              </p:custDataLst>
            </p:nvPr>
          </p:nvSpPr>
          <p:spPr bwMode="auto">
            <a:xfrm>
              <a:off x="272426" y="2742032"/>
              <a:ext cx="1324874" cy="4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buClr>
                  <a:srgbClr val="046435"/>
                </a:buClr>
              </a:pPr>
              <a:r>
                <a:rPr lang="en-US" sz="1400" b="1" dirty="0" smtClean="0">
                  <a:solidFill>
                    <a:srgbClr val="000000"/>
                  </a:solidFill>
                </a:rPr>
                <a:t>Rising middle class</a:t>
              </a:r>
              <a:endParaRPr lang="en-US" sz="1400" b="1" dirty="0">
                <a:solidFill>
                  <a:srgbClr val="000000"/>
                </a:solidFill>
              </a:endParaRPr>
            </a:p>
          </p:txBody>
        </p:sp>
      </p:grpSp>
      <p:grpSp>
        <p:nvGrpSpPr>
          <p:cNvPr id="13" name="Group 12"/>
          <p:cNvGrpSpPr/>
          <p:nvPr>
            <p:custDataLst>
              <p:tags r:id="rId29"/>
            </p:custDataLst>
          </p:nvPr>
        </p:nvGrpSpPr>
        <p:grpSpPr>
          <a:xfrm>
            <a:off x="159272" y="4299275"/>
            <a:ext cx="1316235" cy="890901"/>
            <a:chOff x="158750" y="4178873"/>
            <a:chExt cx="1560513" cy="995931"/>
          </a:xfrm>
        </p:grpSpPr>
        <p:pic>
          <p:nvPicPr>
            <p:cNvPr id="94" name="Picture 5"/>
            <p:cNvPicPr>
              <a:picLocks noChangeAspect="1" noChangeArrowheads="1"/>
            </p:cNvPicPr>
            <p:nvPr>
              <p:custDataLst>
                <p:tags r:id="rId56"/>
              </p:custDataLst>
            </p:nvPr>
          </p:nvPicPr>
          <p:blipFill>
            <a:blip r:embed="rId80">
              <a:extLst>
                <a:ext uri="{28A0092B-C50C-407E-A947-70E740481C1C}">
                  <a14:useLocalDpi xmlns:a14="http://schemas.microsoft.com/office/drawing/2010/main" val="0"/>
                </a:ext>
              </a:extLst>
            </a:blip>
            <a:srcRect/>
            <a:stretch>
              <a:fillRect/>
            </a:stretch>
          </p:blipFill>
          <p:spPr bwMode="auto">
            <a:xfrm>
              <a:off x="158750" y="4178873"/>
              <a:ext cx="1560513" cy="9959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286"/>
            <p:cNvSpPr txBox="1">
              <a:spLocks noChangeArrowheads="1"/>
            </p:cNvSpPr>
            <p:nvPr>
              <p:custDataLst>
                <p:tags r:id="rId57"/>
              </p:custDataLst>
            </p:nvPr>
          </p:nvSpPr>
          <p:spPr bwMode="auto">
            <a:xfrm>
              <a:off x="272426" y="4584037"/>
              <a:ext cx="1324874" cy="240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indent="0" defTabSz="895350" eaLnBrk="1" hangingPunct="1">
                <a:buClr>
                  <a:schemeClr val="tx2"/>
                </a:buClr>
                <a:defRPr>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fontAlgn="base">
                <a:spcBef>
                  <a:spcPct val="0"/>
                </a:spcBef>
                <a:spcAft>
                  <a:spcPct val="0"/>
                </a:spcAft>
                <a:buClr>
                  <a:srgbClr val="046435"/>
                </a:buClr>
              </a:pPr>
              <a:r>
                <a:rPr lang="en-US" sz="1400" b="1" dirty="0">
                  <a:solidFill>
                    <a:srgbClr val="000000"/>
                  </a:solidFill>
                </a:rPr>
                <a:t>Urbanization</a:t>
              </a:r>
            </a:p>
          </p:txBody>
        </p:sp>
      </p:grpSp>
      <p:sp>
        <p:nvSpPr>
          <p:cNvPr id="76" name="Rectangle 75"/>
          <p:cNvSpPr>
            <a:spLocks noChangeArrowheads="1"/>
          </p:cNvSpPr>
          <p:nvPr>
            <p:custDataLst>
              <p:tags r:id="rId30"/>
            </p:custDataLst>
          </p:nvPr>
        </p:nvSpPr>
        <p:spPr bwMode="auto">
          <a:xfrm>
            <a:off x="134491" y="623594"/>
            <a:ext cx="142459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1400" b="1" dirty="0">
                <a:solidFill>
                  <a:srgbClr val="046435"/>
                </a:solidFill>
              </a:rPr>
              <a:t>Underlying</a:t>
            </a:r>
          </a:p>
          <a:p>
            <a:pPr fontAlgn="base">
              <a:spcBef>
                <a:spcPct val="0"/>
              </a:spcBef>
              <a:spcAft>
                <a:spcPct val="0"/>
              </a:spcAft>
            </a:pPr>
            <a:r>
              <a:rPr lang="en-US" sz="1400" b="1" dirty="0">
                <a:solidFill>
                  <a:srgbClr val="046435"/>
                </a:solidFill>
              </a:rPr>
              <a:t>socioeconomic trends</a:t>
            </a:r>
          </a:p>
        </p:txBody>
      </p:sp>
      <p:cxnSp>
        <p:nvCxnSpPr>
          <p:cNvPr id="80" name="Straight Connector 79"/>
          <p:cNvCxnSpPr>
            <a:cxnSpLocks/>
          </p:cNvCxnSpPr>
          <p:nvPr>
            <p:custDataLst>
              <p:tags r:id="rId31"/>
            </p:custDataLst>
          </p:nvPr>
        </p:nvCxnSpPr>
        <p:spPr>
          <a:xfrm>
            <a:off x="134491" y="1325999"/>
            <a:ext cx="142459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custDataLst>
              <p:tags r:id="rId32"/>
            </p:custDataLst>
          </p:nvPr>
        </p:nvCxnSpPr>
        <p:spPr>
          <a:xfrm>
            <a:off x="1752600" y="1234938"/>
            <a:ext cx="0" cy="448006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5" name="Group 74"/>
          <p:cNvGrpSpPr/>
          <p:nvPr>
            <p:custDataLst>
              <p:tags r:id="rId33"/>
            </p:custDataLst>
          </p:nvPr>
        </p:nvGrpSpPr>
        <p:grpSpPr>
          <a:xfrm>
            <a:off x="159272" y="1800980"/>
            <a:ext cx="1316235" cy="890901"/>
            <a:chOff x="158750" y="2484910"/>
            <a:chExt cx="1560513" cy="995931"/>
          </a:xfrm>
        </p:grpSpPr>
        <p:pic>
          <p:nvPicPr>
            <p:cNvPr id="95" name="Picture 5"/>
            <p:cNvPicPr>
              <a:picLocks noChangeAspect="1" noChangeArrowheads="1"/>
            </p:cNvPicPr>
            <p:nvPr>
              <p:custDataLst>
                <p:tags r:id="rId54"/>
              </p:custDataLst>
            </p:nvPr>
          </p:nvPicPr>
          <p:blipFill>
            <a:blip r:embed="rId80">
              <a:extLst>
                <a:ext uri="{28A0092B-C50C-407E-A947-70E740481C1C}">
                  <a14:useLocalDpi xmlns:a14="http://schemas.microsoft.com/office/drawing/2010/main" val="0"/>
                </a:ext>
              </a:extLst>
            </a:blip>
            <a:srcRect/>
            <a:stretch>
              <a:fillRect/>
            </a:stretch>
          </p:blipFill>
          <p:spPr bwMode="auto">
            <a:xfrm>
              <a:off x="158750" y="2484910"/>
              <a:ext cx="1560513" cy="9959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Rectangle 286"/>
            <p:cNvSpPr txBox="1">
              <a:spLocks noChangeArrowheads="1"/>
            </p:cNvSpPr>
            <p:nvPr>
              <p:custDataLst>
                <p:tags r:id="rId55"/>
              </p:custDataLst>
            </p:nvPr>
          </p:nvSpPr>
          <p:spPr bwMode="auto">
            <a:xfrm>
              <a:off x="272426" y="2742032"/>
              <a:ext cx="1324874" cy="4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buClr>
                  <a:srgbClr val="046435"/>
                </a:buClr>
              </a:pPr>
              <a:r>
                <a:rPr lang="en-US" sz="1400" b="1" dirty="0" smtClean="0">
                  <a:solidFill>
                    <a:srgbClr val="000000"/>
                  </a:solidFill>
                </a:rPr>
                <a:t>Population growth</a:t>
              </a:r>
              <a:endParaRPr lang="en-US" sz="1400" b="1" dirty="0">
                <a:solidFill>
                  <a:srgbClr val="000000"/>
                </a:solidFill>
              </a:endParaRPr>
            </a:p>
          </p:txBody>
        </p:sp>
      </p:grpSp>
      <p:sp>
        <p:nvSpPr>
          <p:cNvPr id="104" name="Chevron 103"/>
          <p:cNvSpPr/>
          <p:nvPr>
            <p:custDataLst>
              <p:tags r:id="rId34"/>
            </p:custDataLst>
          </p:nvPr>
        </p:nvSpPr>
        <p:spPr>
          <a:xfrm>
            <a:off x="1777056" y="1204010"/>
            <a:ext cx="161501" cy="243790"/>
          </a:xfrm>
          <a:prstGeom prst="chevron">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cxnSp>
        <p:nvCxnSpPr>
          <p:cNvPr id="113" name="Straight Connector 112"/>
          <p:cNvCxnSpPr/>
          <p:nvPr>
            <p:custDataLst>
              <p:tags r:id="rId35"/>
            </p:custDataLst>
          </p:nvPr>
        </p:nvCxnSpPr>
        <p:spPr>
          <a:xfrm>
            <a:off x="7232221" y="1241045"/>
            <a:ext cx="34880" cy="447395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6" name="Rectangle 105"/>
          <p:cNvSpPr>
            <a:spLocks/>
          </p:cNvSpPr>
          <p:nvPr>
            <p:custDataLst>
              <p:tags r:id="rId36"/>
            </p:custDataLst>
          </p:nvPr>
        </p:nvSpPr>
        <p:spPr>
          <a:xfrm>
            <a:off x="6714900" y="1332106"/>
            <a:ext cx="517321" cy="4344654"/>
          </a:xfrm>
          <a:prstGeom prst="rect">
            <a:avLst/>
          </a:prstGeom>
          <a:gradFill flip="none" rotWithShape="1">
            <a:gsLst>
              <a:gs pos="0">
                <a:schemeClr val="bg1"/>
              </a:gs>
              <a:gs pos="100000">
                <a:schemeClr val="accent6">
                  <a:lumMod val="20000"/>
                  <a:lumOff val="8000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base">
              <a:spcBef>
                <a:spcPct val="0"/>
              </a:spcBef>
              <a:spcAft>
                <a:spcPct val="0"/>
              </a:spcAft>
            </a:pPr>
            <a:endParaRPr lang="en-US" sz="1400" dirty="0" err="1">
              <a:solidFill>
                <a:srgbClr val="000000"/>
              </a:solidFill>
            </a:endParaRPr>
          </a:p>
        </p:txBody>
      </p:sp>
      <p:sp>
        <p:nvSpPr>
          <p:cNvPr id="107" name="Rectangle 106"/>
          <p:cNvSpPr>
            <a:spLocks noChangeArrowheads="1"/>
          </p:cNvSpPr>
          <p:nvPr>
            <p:custDataLst>
              <p:tags r:id="rId37"/>
            </p:custDataLst>
          </p:nvPr>
        </p:nvSpPr>
        <p:spPr bwMode="auto">
          <a:xfrm>
            <a:off x="5786585" y="839038"/>
            <a:ext cx="16048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1400" b="1" dirty="0">
                <a:solidFill>
                  <a:srgbClr val="046435"/>
                </a:solidFill>
              </a:rPr>
              <a:t>Environmental pressures</a:t>
            </a:r>
          </a:p>
        </p:txBody>
      </p:sp>
      <p:cxnSp>
        <p:nvCxnSpPr>
          <p:cNvPr id="109" name="Straight Connector 108"/>
          <p:cNvCxnSpPr>
            <a:cxnSpLocks/>
          </p:cNvCxnSpPr>
          <p:nvPr>
            <p:custDataLst>
              <p:tags r:id="rId38"/>
            </p:custDataLst>
          </p:nvPr>
        </p:nvCxnSpPr>
        <p:spPr>
          <a:xfrm>
            <a:off x="5840313" y="1332106"/>
            <a:ext cx="139190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5" name="Group 114"/>
          <p:cNvGrpSpPr/>
          <p:nvPr/>
        </p:nvGrpSpPr>
        <p:grpSpPr>
          <a:xfrm>
            <a:off x="5680711" y="1387628"/>
            <a:ext cx="1478374" cy="1052382"/>
            <a:chOff x="4348129" y="1740817"/>
            <a:chExt cx="1613602" cy="959590"/>
          </a:xfrm>
        </p:grpSpPr>
        <p:sp>
          <p:nvSpPr>
            <p:cNvPr id="134" name="Rounded Rectangle 133"/>
            <p:cNvSpPr>
              <a:spLocks/>
            </p:cNvSpPr>
            <p:nvPr>
              <p:custDataLst>
                <p:tags r:id="rId52"/>
              </p:custDataLst>
            </p:nvPr>
          </p:nvSpPr>
          <p:spPr>
            <a:xfrm>
              <a:off x="4348129" y="1740817"/>
              <a:ext cx="1613602" cy="959590"/>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35" name="Rectangle 26"/>
            <p:cNvSpPr txBox="1"/>
            <p:nvPr>
              <p:custDataLst>
                <p:tags r:id="rId53"/>
              </p:custDataLst>
            </p:nvPr>
          </p:nvSpPr>
          <p:spPr bwMode="gray">
            <a:xfrm>
              <a:off x="4439124" y="1873093"/>
              <a:ext cx="1431613" cy="785789"/>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Pollution e.g.,  GHG’s &amp; ozone-depleting substances</a:t>
              </a:r>
              <a:endParaRPr lang="en-US" sz="1400" b="1" dirty="0">
                <a:solidFill>
                  <a:srgbClr val="000000"/>
                </a:solidFill>
              </a:endParaRPr>
            </a:p>
          </p:txBody>
        </p:sp>
      </p:grpSp>
      <p:grpSp>
        <p:nvGrpSpPr>
          <p:cNvPr id="120" name="Group 119"/>
          <p:cNvGrpSpPr/>
          <p:nvPr/>
        </p:nvGrpSpPr>
        <p:grpSpPr>
          <a:xfrm>
            <a:off x="5680711" y="2520872"/>
            <a:ext cx="1478374" cy="625000"/>
            <a:chOff x="4348129" y="2465210"/>
            <a:chExt cx="1613602" cy="692336"/>
          </a:xfrm>
        </p:grpSpPr>
        <p:sp>
          <p:nvSpPr>
            <p:cNvPr id="132" name="Rounded Rectangle 131"/>
            <p:cNvSpPr>
              <a:spLocks/>
            </p:cNvSpPr>
            <p:nvPr>
              <p:custDataLst>
                <p:tags r:id="rId50"/>
              </p:custDataLst>
            </p:nvPr>
          </p:nvSpPr>
          <p:spPr>
            <a:xfrm>
              <a:off x="4348129" y="2465210"/>
              <a:ext cx="1613602" cy="692336"/>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33" name="Rectangle 26"/>
            <p:cNvSpPr txBox="1"/>
            <p:nvPr>
              <p:custDataLst>
                <p:tags r:id="rId51"/>
              </p:custDataLst>
            </p:nvPr>
          </p:nvSpPr>
          <p:spPr bwMode="gray">
            <a:xfrm>
              <a:off x="4439124" y="2558453"/>
              <a:ext cx="1431613" cy="477310"/>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Change in habitat and species  loss</a:t>
              </a:r>
              <a:endParaRPr lang="en-US" sz="1400" b="1" dirty="0">
                <a:solidFill>
                  <a:srgbClr val="000000"/>
                </a:solidFill>
              </a:endParaRPr>
            </a:p>
          </p:txBody>
        </p:sp>
      </p:grpSp>
      <p:grpSp>
        <p:nvGrpSpPr>
          <p:cNvPr id="122" name="Group 121"/>
          <p:cNvGrpSpPr/>
          <p:nvPr/>
        </p:nvGrpSpPr>
        <p:grpSpPr>
          <a:xfrm>
            <a:off x="5680711" y="3384787"/>
            <a:ext cx="1478374" cy="597360"/>
            <a:chOff x="4348129" y="3559086"/>
            <a:chExt cx="1613602" cy="661718"/>
          </a:xfrm>
        </p:grpSpPr>
        <p:sp>
          <p:nvSpPr>
            <p:cNvPr id="130" name="Rounded Rectangle 129"/>
            <p:cNvSpPr>
              <a:spLocks/>
            </p:cNvSpPr>
            <p:nvPr>
              <p:custDataLst>
                <p:tags r:id="rId48"/>
              </p:custDataLst>
            </p:nvPr>
          </p:nvSpPr>
          <p:spPr>
            <a:xfrm>
              <a:off x="4348129" y="3559086"/>
              <a:ext cx="1613602" cy="661718"/>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31" name="Rectangle 26"/>
            <p:cNvSpPr txBox="1"/>
            <p:nvPr>
              <p:custDataLst>
                <p:tags r:id="rId49"/>
              </p:custDataLst>
            </p:nvPr>
          </p:nvSpPr>
          <p:spPr bwMode="gray">
            <a:xfrm>
              <a:off x="4439124" y="3637026"/>
              <a:ext cx="1431613" cy="477310"/>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Introduction of invasive species</a:t>
              </a:r>
              <a:endParaRPr lang="en-US" sz="1400" b="1" dirty="0">
                <a:solidFill>
                  <a:srgbClr val="000000"/>
                </a:solidFill>
              </a:endParaRPr>
            </a:p>
          </p:txBody>
        </p:sp>
      </p:grpSp>
      <p:grpSp>
        <p:nvGrpSpPr>
          <p:cNvPr id="127" name="Group 126"/>
          <p:cNvGrpSpPr/>
          <p:nvPr/>
        </p:nvGrpSpPr>
        <p:grpSpPr>
          <a:xfrm>
            <a:off x="5684427" y="4169555"/>
            <a:ext cx="1478374" cy="595326"/>
            <a:chOff x="4348129" y="4156719"/>
            <a:chExt cx="1613602" cy="362906"/>
          </a:xfrm>
        </p:grpSpPr>
        <p:sp>
          <p:nvSpPr>
            <p:cNvPr id="128" name="Rounded Rectangle 127"/>
            <p:cNvSpPr>
              <a:spLocks/>
            </p:cNvSpPr>
            <p:nvPr>
              <p:custDataLst>
                <p:tags r:id="rId46"/>
              </p:custDataLst>
            </p:nvPr>
          </p:nvSpPr>
          <p:spPr>
            <a:xfrm>
              <a:off x="4348129" y="4156719"/>
              <a:ext cx="1613602" cy="362906"/>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err="1">
                <a:solidFill>
                  <a:srgbClr val="000000"/>
                </a:solidFill>
              </a:endParaRPr>
            </a:p>
          </p:txBody>
        </p:sp>
        <p:sp>
          <p:nvSpPr>
            <p:cNvPr id="129" name="Rectangle 26"/>
            <p:cNvSpPr txBox="1"/>
            <p:nvPr>
              <p:custDataLst>
                <p:tags r:id="rId47"/>
              </p:custDataLst>
            </p:nvPr>
          </p:nvSpPr>
          <p:spPr bwMode="gray">
            <a:xfrm>
              <a:off x="4404335" y="4222388"/>
              <a:ext cx="1501191" cy="262666"/>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Over exploitation and harvesting </a:t>
              </a:r>
              <a:endParaRPr lang="en-US" sz="1400" b="1" dirty="0">
                <a:solidFill>
                  <a:srgbClr val="000000"/>
                </a:solidFill>
              </a:endParaRPr>
            </a:p>
          </p:txBody>
        </p:sp>
      </p:grpSp>
      <p:sp>
        <p:nvSpPr>
          <p:cNvPr id="99" name="Pentagon 98"/>
          <p:cNvSpPr/>
          <p:nvPr/>
        </p:nvSpPr>
        <p:spPr>
          <a:xfrm rot="16200000">
            <a:off x="3495755" y="4004102"/>
            <a:ext cx="292532" cy="3778841"/>
          </a:xfrm>
          <a:prstGeom prst="homePlate">
            <a:avLst/>
          </a:prstGeom>
          <a:solidFill>
            <a:schemeClr val="tx2">
              <a:lumMod val="40000"/>
              <a:lumOff val="60000"/>
              <a:alpha val="14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solidFill>
            </a:endParaRPr>
          </a:p>
        </p:txBody>
      </p:sp>
      <p:sp>
        <p:nvSpPr>
          <p:cNvPr id="101" name="Pentagon 100"/>
          <p:cNvSpPr/>
          <p:nvPr/>
        </p:nvSpPr>
        <p:spPr>
          <a:xfrm rot="16200000">
            <a:off x="6261167" y="5061955"/>
            <a:ext cx="279267" cy="1676400"/>
          </a:xfrm>
          <a:prstGeom prst="homePlate">
            <a:avLst/>
          </a:prstGeom>
          <a:solidFill>
            <a:schemeClr val="tx2">
              <a:lumMod val="40000"/>
              <a:lumOff val="60000"/>
              <a:alpha val="14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solidFill>
            </a:endParaRPr>
          </a:p>
        </p:txBody>
      </p:sp>
      <p:sp>
        <p:nvSpPr>
          <p:cNvPr id="136" name="Chevron 135"/>
          <p:cNvSpPr/>
          <p:nvPr>
            <p:custDataLst>
              <p:tags r:id="rId39"/>
            </p:custDataLst>
          </p:nvPr>
        </p:nvSpPr>
        <p:spPr>
          <a:xfrm>
            <a:off x="3657600" y="1204010"/>
            <a:ext cx="161501" cy="243790"/>
          </a:xfrm>
          <a:prstGeom prst="chevron">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137" name="Chevron 136"/>
          <p:cNvSpPr/>
          <p:nvPr>
            <p:custDataLst>
              <p:tags r:id="rId40"/>
            </p:custDataLst>
          </p:nvPr>
        </p:nvSpPr>
        <p:spPr>
          <a:xfrm>
            <a:off x="5562600" y="1204010"/>
            <a:ext cx="161501" cy="243790"/>
          </a:xfrm>
          <a:prstGeom prst="chevron">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138" name="Chevron 137"/>
          <p:cNvSpPr/>
          <p:nvPr>
            <p:custDataLst>
              <p:tags r:id="rId41"/>
            </p:custDataLst>
          </p:nvPr>
        </p:nvSpPr>
        <p:spPr>
          <a:xfrm>
            <a:off x="7267101" y="1204010"/>
            <a:ext cx="161501" cy="243790"/>
          </a:xfrm>
          <a:prstGeom prst="chevron">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97" name="TextBox 96"/>
          <p:cNvSpPr txBox="1">
            <a:spLocks/>
          </p:cNvSpPr>
          <p:nvPr/>
        </p:nvSpPr>
        <p:spPr>
          <a:xfrm>
            <a:off x="2819400" y="6566356"/>
            <a:ext cx="3538503" cy="215444"/>
          </a:xfrm>
          <a:prstGeom prst="rect">
            <a:avLst/>
          </a:prstGeom>
          <a:noFill/>
        </p:spPr>
        <p:txBody>
          <a:bodyPr wrap="square" lIns="0" tIns="0" rIns="0" bIns="0" rtlCol="0">
            <a:spAutoFit/>
          </a:bodyPr>
          <a:lstStyle/>
          <a:p>
            <a:pPr algn="ctr" fontAlgn="base">
              <a:spcBef>
                <a:spcPct val="0"/>
              </a:spcBef>
              <a:spcAft>
                <a:spcPct val="0"/>
              </a:spcAft>
            </a:pPr>
            <a:r>
              <a:rPr lang="en-US" sz="1400" b="1" dirty="0">
                <a:solidFill>
                  <a:srgbClr val="046435"/>
                </a:solidFill>
              </a:rPr>
              <a:t>Changes in human welfare</a:t>
            </a:r>
          </a:p>
        </p:txBody>
      </p:sp>
      <p:sp>
        <p:nvSpPr>
          <p:cNvPr id="103" name="Rounded Rectangle 102"/>
          <p:cNvSpPr>
            <a:spLocks/>
          </p:cNvSpPr>
          <p:nvPr>
            <p:custDataLst>
              <p:tags r:id="rId42"/>
            </p:custDataLst>
          </p:nvPr>
        </p:nvSpPr>
        <p:spPr>
          <a:xfrm>
            <a:off x="3800641" y="4104473"/>
            <a:ext cx="1613602" cy="692335"/>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105" name="Rectangle 26"/>
          <p:cNvSpPr txBox="1"/>
          <p:nvPr>
            <p:custDataLst>
              <p:tags r:id="rId43"/>
            </p:custDataLst>
          </p:nvPr>
        </p:nvSpPr>
        <p:spPr bwMode="gray">
          <a:xfrm>
            <a:off x="3891636" y="4235197"/>
            <a:ext cx="1431613" cy="430887"/>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smtClean="0">
                <a:solidFill>
                  <a:srgbClr val="000000"/>
                </a:solidFill>
              </a:rPr>
              <a:t>Production of electricity </a:t>
            </a:r>
            <a:endParaRPr lang="en-US" sz="1400" b="1" dirty="0">
              <a:solidFill>
                <a:srgbClr val="000000"/>
              </a:solidFill>
            </a:endParaRPr>
          </a:p>
        </p:txBody>
      </p:sp>
      <p:sp>
        <p:nvSpPr>
          <p:cNvPr id="108" name="Rounded Rectangle 107"/>
          <p:cNvSpPr>
            <a:spLocks/>
          </p:cNvSpPr>
          <p:nvPr>
            <p:custDataLst>
              <p:tags r:id="rId44"/>
            </p:custDataLst>
          </p:nvPr>
        </p:nvSpPr>
        <p:spPr>
          <a:xfrm>
            <a:off x="5724100" y="4872008"/>
            <a:ext cx="1434985" cy="692335"/>
          </a:xfrm>
          <a:prstGeom prst="round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solidFill>
            </a:endParaRPr>
          </a:p>
        </p:txBody>
      </p:sp>
      <p:sp>
        <p:nvSpPr>
          <p:cNvPr id="139" name="Rectangle 26"/>
          <p:cNvSpPr txBox="1"/>
          <p:nvPr>
            <p:custDataLst>
              <p:tags r:id="rId45"/>
            </p:custDataLst>
          </p:nvPr>
        </p:nvSpPr>
        <p:spPr bwMode="gray">
          <a:xfrm>
            <a:off x="5802640" y="5058937"/>
            <a:ext cx="1431613" cy="215444"/>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fontAlgn="base">
              <a:spcBef>
                <a:spcPct val="0"/>
              </a:spcBef>
              <a:spcAft>
                <a:spcPct val="0"/>
              </a:spcAft>
              <a:buClr>
                <a:srgbClr val="046435"/>
              </a:buClr>
            </a:pPr>
            <a:r>
              <a:rPr lang="en-US" sz="1400" b="1" dirty="0">
                <a:solidFill>
                  <a:srgbClr val="000000"/>
                </a:solidFill>
              </a:rPr>
              <a:t>O</a:t>
            </a:r>
            <a:r>
              <a:rPr lang="en-US" sz="1400" b="1" dirty="0" smtClean="0">
                <a:solidFill>
                  <a:srgbClr val="000000"/>
                </a:solidFill>
              </a:rPr>
              <a:t>ther</a:t>
            </a:r>
            <a:endParaRPr lang="en-US" sz="1400" b="1" dirty="0">
              <a:solidFill>
                <a:srgbClr val="000000"/>
              </a:solidFill>
            </a:endParaRPr>
          </a:p>
        </p:txBody>
      </p:sp>
      <p:sp>
        <p:nvSpPr>
          <p:cNvPr id="140" name="Title 3"/>
          <p:cNvSpPr txBox="1">
            <a:spLocks/>
          </p:cNvSpPr>
          <p:nvPr/>
        </p:nvSpPr>
        <p:spPr bwMode="auto">
          <a:xfrm>
            <a:off x="0" y="-25885"/>
            <a:ext cx="9134765" cy="59133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1. Address drivers of environmental degradation </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31023120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908" y="565448"/>
            <a:ext cx="8229600" cy="4525963"/>
          </a:xfrm>
        </p:spPr>
        <p:txBody>
          <a:bodyPr/>
          <a:lstStyle/>
          <a:p>
            <a:r>
              <a:rPr lang="en-US" dirty="0" smtClean="0"/>
              <a:t>Example: Integrated approach programs (IAPs) in GEF-6:</a:t>
            </a:r>
          </a:p>
          <a:p>
            <a:pPr lvl="1"/>
            <a:r>
              <a:rPr lang="en-US" i="1" dirty="0" smtClean="0"/>
              <a:t>Sustainable Cities</a:t>
            </a:r>
          </a:p>
          <a:p>
            <a:pPr lvl="1"/>
            <a:r>
              <a:rPr lang="en-US" i="1" dirty="0" smtClean="0"/>
              <a:t>Deforestation out of Commodity Supply </a:t>
            </a:r>
          </a:p>
          <a:p>
            <a:pPr lvl="1"/>
            <a:r>
              <a:rPr lang="en-US" i="1" dirty="0"/>
              <a:t>Fostering Sustainability and Resilience for Food Security in Sub-Saharan Africa</a:t>
            </a:r>
          </a:p>
          <a:p>
            <a:r>
              <a:rPr lang="en-US" sz="2400" dirty="0" smtClean="0"/>
              <a:t>An increasing portfolio of multi-focal area projects and programs</a:t>
            </a:r>
          </a:p>
        </p:txBody>
      </p:sp>
      <p:pic>
        <p:nvPicPr>
          <p:cNvPr id="2050" name="Picture 2" descr="https://farm9.staticflickr.com/8086/8589279535_2400c1584f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4672" y="4005064"/>
            <a:ext cx="3962400" cy="26955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farm9.staticflickr.com/8370/8589425137_9eb22ac1e6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472" y="4005064"/>
            <a:ext cx="4267200" cy="269557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p:cNvSpPr txBox="1">
            <a:spLocks/>
          </p:cNvSpPr>
          <p:nvPr/>
        </p:nvSpPr>
        <p:spPr bwMode="auto">
          <a:xfrm>
            <a:off x="0" y="-25885"/>
            <a:ext cx="9144000" cy="59133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2. Deliver Integrated Solutions</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1550569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txBox="1">
            <a:spLocks/>
          </p:cNvSpPr>
          <p:nvPr/>
        </p:nvSpPr>
        <p:spPr bwMode="auto">
          <a:xfrm>
            <a:off x="0" y="0"/>
            <a:ext cx="9144000" cy="685800"/>
          </a:xfrm>
          <a:prstGeom prst="rect">
            <a:avLst/>
          </a:prstGeom>
          <a:solidFill>
            <a:srgbClr val="DDDDDD"/>
          </a:solidFill>
          <a:ln w="9525">
            <a:noFill/>
            <a:miter lim="800000"/>
            <a:headEnd/>
            <a:tailEnd/>
          </a:ln>
        </p:spPr>
        <p:txBody>
          <a:bodyPr anchor="ctr"/>
          <a:lstStyle>
            <a:defPPr>
              <a:defRPr lang="fr-FR"/>
            </a:defPPr>
            <a:lvl1pPr algn="ctr">
              <a:defRPr sz="4000" b="1">
                <a:solidFill>
                  <a:srgbClr val="00642D"/>
                </a:solidFill>
                <a:latin typeface="Calibri" pitchFamily="34" charset="0"/>
              </a:defRPr>
            </a:lvl1pPr>
          </a:lstStyle>
          <a:p>
            <a:r>
              <a:rPr lang="en-US" sz="3200" dirty="0"/>
              <a:t>History of the GEF</a:t>
            </a:r>
          </a:p>
        </p:txBody>
      </p:sp>
      <p:sp>
        <p:nvSpPr>
          <p:cNvPr id="7171" name="Line 5"/>
          <p:cNvSpPr>
            <a:spLocks noChangeShapeType="1"/>
          </p:cNvSpPr>
          <p:nvPr/>
        </p:nvSpPr>
        <p:spPr bwMode="auto">
          <a:xfrm flipV="1">
            <a:off x="832513" y="1295399"/>
            <a:ext cx="8082887" cy="1137"/>
          </a:xfrm>
          <a:prstGeom prst="line">
            <a:avLst/>
          </a:prstGeom>
          <a:noFill/>
          <a:ln w="19050">
            <a:solidFill>
              <a:srgbClr val="00642D"/>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7172" name="Text Box 10"/>
          <p:cNvSpPr txBox="1">
            <a:spLocks noChangeArrowheads="1"/>
          </p:cNvSpPr>
          <p:nvPr/>
        </p:nvSpPr>
        <p:spPr bwMode="auto">
          <a:xfrm>
            <a:off x="828675" y="900113"/>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a:solidFill>
                  <a:srgbClr val="00642D"/>
                </a:solidFill>
                <a:latin typeface="Calibri" charset="0"/>
              </a:rPr>
              <a:t>1991</a:t>
            </a:r>
          </a:p>
        </p:txBody>
      </p:sp>
      <p:sp>
        <p:nvSpPr>
          <p:cNvPr id="7173" name="Text Box 12"/>
          <p:cNvSpPr txBox="1">
            <a:spLocks noChangeArrowheads="1"/>
          </p:cNvSpPr>
          <p:nvPr/>
        </p:nvSpPr>
        <p:spPr bwMode="auto">
          <a:xfrm>
            <a:off x="1919927" y="890588"/>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a:solidFill>
                  <a:srgbClr val="00642D"/>
                </a:solidFill>
                <a:latin typeface="Calibri" charset="0"/>
              </a:rPr>
              <a:t>1992</a:t>
            </a:r>
          </a:p>
        </p:txBody>
      </p:sp>
      <p:sp>
        <p:nvSpPr>
          <p:cNvPr id="7174" name="Text Box 13"/>
          <p:cNvSpPr txBox="1">
            <a:spLocks noChangeArrowheads="1"/>
          </p:cNvSpPr>
          <p:nvPr/>
        </p:nvSpPr>
        <p:spPr bwMode="auto">
          <a:xfrm>
            <a:off x="3390900" y="914400"/>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a:solidFill>
                  <a:srgbClr val="00642D"/>
                </a:solidFill>
                <a:latin typeface="Calibri" charset="0"/>
              </a:rPr>
              <a:t>1994</a:t>
            </a:r>
          </a:p>
        </p:txBody>
      </p:sp>
      <p:sp>
        <p:nvSpPr>
          <p:cNvPr id="7175" name="Text Box 14"/>
          <p:cNvSpPr txBox="1">
            <a:spLocks noChangeArrowheads="1"/>
          </p:cNvSpPr>
          <p:nvPr/>
        </p:nvSpPr>
        <p:spPr bwMode="auto">
          <a:xfrm>
            <a:off x="7651493" y="899908"/>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smtClean="0">
                <a:solidFill>
                  <a:srgbClr val="00642D"/>
                </a:solidFill>
                <a:latin typeface="Calibri" charset="0"/>
              </a:rPr>
              <a:t>2013</a:t>
            </a:r>
            <a:endParaRPr lang="pt-BR" dirty="0">
              <a:solidFill>
                <a:srgbClr val="00642D"/>
              </a:solidFill>
              <a:latin typeface="Calibri" charset="0"/>
            </a:endParaRPr>
          </a:p>
        </p:txBody>
      </p:sp>
      <p:sp>
        <p:nvSpPr>
          <p:cNvPr id="7176" name="Text Box 18"/>
          <p:cNvSpPr txBox="1">
            <a:spLocks noChangeArrowheads="1"/>
          </p:cNvSpPr>
          <p:nvPr/>
        </p:nvSpPr>
        <p:spPr bwMode="auto">
          <a:xfrm>
            <a:off x="7239000" y="1420411"/>
            <a:ext cx="1477731" cy="2308324"/>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b="1" dirty="0">
                <a:solidFill>
                  <a:srgbClr val="00642D"/>
                </a:solidFill>
                <a:latin typeface="Calibri" charset="0"/>
              </a:rPr>
              <a:t>World’s largest public funder</a:t>
            </a:r>
            <a:r>
              <a:rPr lang="en-US" dirty="0">
                <a:solidFill>
                  <a:srgbClr val="4D4D4D"/>
                </a:solidFill>
                <a:latin typeface="Calibri" charset="0"/>
              </a:rPr>
              <a:t> of projects and programs to benefit the global </a:t>
            </a:r>
            <a:r>
              <a:rPr lang="en-US" dirty="0" smtClean="0">
                <a:solidFill>
                  <a:srgbClr val="4D4D4D"/>
                </a:solidFill>
                <a:latin typeface="Calibri" charset="0"/>
              </a:rPr>
              <a:t>environment</a:t>
            </a:r>
            <a:endParaRPr lang="en-US" dirty="0">
              <a:latin typeface="Calibri" charset="0"/>
            </a:endParaRPr>
          </a:p>
        </p:txBody>
      </p:sp>
      <p:sp>
        <p:nvSpPr>
          <p:cNvPr id="7177" name="Text Box 22"/>
          <p:cNvSpPr txBox="1">
            <a:spLocks noChangeArrowheads="1"/>
          </p:cNvSpPr>
          <p:nvPr/>
        </p:nvSpPr>
        <p:spPr bwMode="auto">
          <a:xfrm>
            <a:off x="280987" y="1392735"/>
            <a:ext cx="1095375" cy="1077218"/>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pPr>
            <a:r>
              <a:rPr lang="en-US" sz="1600" b="1" dirty="0">
                <a:solidFill>
                  <a:srgbClr val="00642D"/>
                </a:solidFill>
                <a:latin typeface="Calibri" charset="0"/>
              </a:rPr>
              <a:t>$1 billion</a:t>
            </a:r>
            <a:r>
              <a:rPr lang="en-US" sz="1600" dirty="0">
                <a:solidFill>
                  <a:srgbClr val="00642D"/>
                </a:solidFill>
                <a:latin typeface="Calibri" charset="0"/>
              </a:rPr>
              <a:t> </a:t>
            </a:r>
          </a:p>
          <a:p>
            <a:pPr algn="ctr" eaLnBrk="1" hangingPunct="1">
              <a:buFont typeface="Arial" charset="0"/>
              <a:buNone/>
            </a:pPr>
            <a:r>
              <a:rPr lang="en-US" sz="1600" dirty="0">
                <a:solidFill>
                  <a:srgbClr val="4D4D4D"/>
                </a:solidFill>
                <a:latin typeface="Calibri" charset="0"/>
              </a:rPr>
              <a:t>pilot program in the WB</a:t>
            </a:r>
          </a:p>
        </p:txBody>
      </p:sp>
      <p:sp>
        <p:nvSpPr>
          <p:cNvPr id="7179" name="Line 33"/>
          <p:cNvSpPr>
            <a:spLocks noChangeShapeType="1"/>
          </p:cNvSpPr>
          <p:nvPr/>
        </p:nvSpPr>
        <p:spPr bwMode="auto">
          <a:xfrm>
            <a:off x="828675" y="1208206"/>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Line 34"/>
          <p:cNvSpPr>
            <a:spLocks noChangeShapeType="1"/>
          </p:cNvSpPr>
          <p:nvPr/>
        </p:nvSpPr>
        <p:spPr bwMode="auto">
          <a:xfrm>
            <a:off x="2243777" y="1247775"/>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Line 35"/>
          <p:cNvSpPr>
            <a:spLocks noChangeShapeType="1"/>
          </p:cNvSpPr>
          <p:nvPr/>
        </p:nvSpPr>
        <p:spPr bwMode="auto">
          <a:xfrm>
            <a:off x="3714750" y="1239624"/>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36"/>
          <p:cNvSpPr>
            <a:spLocks noChangeShapeType="1"/>
          </p:cNvSpPr>
          <p:nvPr/>
        </p:nvSpPr>
        <p:spPr bwMode="auto">
          <a:xfrm>
            <a:off x="7977865" y="1275069"/>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Text Box 37"/>
          <p:cNvSpPr txBox="1">
            <a:spLocks noChangeArrowheads="1"/>
          </p:cNvSpPr>
          <p:nvPr/>
        </p:nvSpPr>
        <p:spPr bwMode="auto">
          <a:xfrm>
            <a:off x="2971089" y="3352800"/>
            <a:ext cx="1392072" cy="1126462"/>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Initial </a:t>
            </a:r>
            <a:r>
              <a:rPr lang="en-US" sz="1600" dirty="0" smtClean="0">
                <a:solidFill>
                  <a:srgbClr val="4D4D4D"/>
                </a:solidFill>
                <a:latin typeface="Calibri" charset="0"/>
              </a:rPr>
              <a:t>partners</a:t>
            </a:r>
            <a:r>
              <a:rPr lang="en-US" sz="1600" dirty="0">
                <a:solidFill>
                  <a:srgbClr val="4D4D4D"/>
                </a:solidFill>
                <a:latin typeface="Calibri" charset="0"/>
              </a:rPr>
              <a:t>:</a:t>
            </a:r>
          </a:p>
          <a:p>
            <a:pPr algn="ctr" eaLnBrk="1" hangingPunct="1">
              <a:spcBef>
                <a:spcPct val="20000"/>
              </a:spcBef>
              <a:buFont typeface="Arial" charset="0"/>
              <a:buNone/>
            </a:pPr>
            <a:r>
              <a:rPr lang="en-US" sz="1600" b="1" dirty="0">
                <a:solidFill>
                  <a:srgbClr val="00642D"/>
                </a:solidFill>
                <a:latin typeface="Calibri" charset="0"/>
              </a:rPr>
              <a:t>WB, UNDP, UNEP</a:t>
            </a:r>
          </a:p>
        </p:txBody>
      </p:sp>
      <p:sp>
        <p:nvSpPr>
          <p:cNvPr id="7185" name="Text Box 39"/>
          <p:cNvSpPr txBox="1">
            <a:spLocks noChangeArrowheads="1"/>
          </p:cNvSpPr>
          <p:nvPr/>
        </p:nvSpPr>
        <p:spPr bwMode="auto">
          <a:xfrm>
            <a:off x="1476375" y="1401576"/>
            <a:ext cx="1371600" cy="1815882"/>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At the </a:t>
            </a:r>
            <a:r>
              <a:rPr lang="en-US" sz="1600" dirty="0" smtClean="0">
                <a:solidFill>
                  <a:srgbClr val="4D4D4D"/>
                </a:solidFill>
                <a:latin typeface="Calibri" charset="0"/>
              </a:rPr>
              <a:t>Rio Earth Summit, </a:t>
            </a:r>
            <a:r>
              <a:rPr lang="en-US" sz="1600" b="1" dirty="0">
                <a:solidFill>
                  <a:srgbClr val="00642D"/>
                </a:solidFill>
                <a:latin typeface="Calibri" charset="0"/>
              </a:rPr>
              <a:t>negotiations started to restructure the GEF </a:t>
            </a:r>
            <a:r>
              <a:rPr lang="en-US" sz="1600" b="1" dirty="0" smtClean="0">
                <a:solidFill>
                  <a:srgbClr val="00642D"/>
                </a:solidFill>
                <a:latin typeface="Calibri" charset="0"/>
              </a:rPr>
              <a:t>out </a:t>
            </a:r>
            <a:r>
              <a:rPr lang="en-US" sz="1600" b="1" dirty="0">
                <a:solidFill>
                  <a:srgbClr val="00642D"/>
                </a:solidFill>
                <a:latin typeface="Calibri" charset="0"/>
              </a:rPr>
              <a:t>of the </a:t>
            </a:r>
            <a:r>
              <a:rPr lang="en-US" sz="1600" b="1" dirty="0" smtClean="0">
                <a:solidFill>
                  <a:srgbClr val="00642D"/>
                </a:solidFill>
                <a:latin typeface="Calibri" charset="0"/>
              </a:rPr>
              <a:t>WB</a:t>
            </a:r>
            <a:endParaRPr lang="en-US" sz="1600" b="1" dirty="0">
              <a:solidFill>
                <a:srgbClr val="00642D"/>
              </a:solidFill>
              <a:latin typeface="Calibri" charset="0"/>
            </a:endParaRPr>
          </a:p>
        </p:txBody>
      </p:sp>
      <p:sp>
        <p:nvSpPr>
          <p:cNvPr id="7187" name="Text Box 41"/>
          <p:cNvSpPr txBox="1">
            <a:spLocks noChangeArrowheads="1"/>
          </p:cNvSpPr>
          <p:nvPr/>
        </p:nvSpPr>
        <p:spPr bwMode="auto">
          <a:xfrm>
            <a:off x="4572000" y="1400599"/>
            <a:ext cx="2514599" cy="3293209"/>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solidFill>
                  <a:srgbClr val="00642D"/>
                </a:solidFill>
                <a:latin typeface="Calibri" charset="0"/>
              </a:rPr>
              <a:t>GEF serves as financial </a:t>
            </a:r>
            <a:r>
              <a:rPr lang="en-US" sz="1600" b="1" dirty="0">
                <a:solidFill>
                  <a:srgbClr val="00642D"/>
                </a:solidFill>
                <a:latin typeface="Calibri" charset="0"/>
              </a:rPr>
              <a:t>mechanism </a:t>
            </a:r>
            <a:r>
              <a:rPr lang="en-US" sz="1600" b="1" dirty="0" smtClean="0">
                <a:solidFill>
                  <a:srgbClr val="00642D"/>
                </a:solidFill>
                <a:latin typeface="Calibri" charset="0"/>
              </a:rPr>
              <a:t>for</a:t>
            </a:r>
            <a:r>
              <a:rPr lang="en-US" sz="1600" dirty="0" smtClean="0">
                <a:solidFill>
                  <a:srgbClr val="4D4D4D"/>
                </a:solidFill>
                <a:latin typeface="Calibri" charset="0"/>
              </a:rPr>
              <a:t>:</a:t>
            </a:r>
            <a:endParaRPr lang="en-US" sz="1600" dirty="0">
              <a:solidFill>
                <a:srgbClr val="4D4D4D"/>
              </a:solidFill>
              <a:latin typeface="Calibri" charset="0"/>
            </a:endParaRPr>
          </a:p>
          <a:p>
            <a:pPr eaLnBrk="1" hangingPunct="1"/>
            <a:r>
              <a:rPr lang="en-US" sz="1600" b="1" u="sng" dirty="0" smtClean="0">
                <a:solidFill>
                  <a:srgbClr val="4D4D4D"/>
                </a:solidFill>
                <a:latin typeface="Calibri" charset="0"/>
              </a:rPr>
              <a:t>CBD</a:t>
            </a:r>
            <a:endParaRPr lang="en-US" sz="1600" dirty="0" smtClean="0">
              <a:solidFill>
                <a:srgbClr val="4D4D4D"/>
              </a:solidFill>
              <a:latin typeface="Calibri" charset="0"/>
            </a:endParaRPr>
          </a:p>
          <a:p>
            <a:pPr eaLnBrk="1" hangingPunct="1"/>
            <a:r>
              <a:rPr lang="en-US" sz="1600" b="1" u="sng" dirty="0" smtClean="0">
                <a:solidFill>
                  <a:srgbClr val="4D4D4D"/>
                </a:solidFill>
                <a:latin typeface="Calibri" charset="0"/>
              </a:rPr>
              <a:t>UNFCCC</a:t>
            </a:r>
            <a:endParaRPr lang="en-US" sz="1600" dirty="0">
              <a:solidFill>
                <a:srgbClr val="4D4D4D"/>
              </a:solidFill>
              <a:latin typeface="Calibri" charset="0"/>
            </a:endParaRPr>
          </a:p>
          <a:p>
            <a:pPr eaLnBrk="1" hangingPunct="1"/>
            <a:r>
              <a:rPr lang="en-US" sz="1600" b="1" u="sng" dirty="0" smtClean="0">
                <a:solidFill>
                  <a:srgbClr val="4D4D4D"/>
                </a:solidFill>
                <a:latin typeface="Calibri" charset="0"/>
              </a:rPr>
              <a:t>Stockholm Conv. </a:t>
            </a:r>
            <a:r>
              <a:rPr lang="en-US" sz="1600" b="1" u="sng" dirty="0">
                <a:solidFill>
                  <a:srgbClr val="4D4D4D"/>
                </a:solidFill>
                <a:latin typeface="Calibri" charset="0"/>
              </a:rPr>
              <a:t>on </a:t>
            </a:r>
            <a:r>
              <a:rPr lang="en-US" sz="1600" b="1" u="sng" dirty="0" smtClean="0">
                <a:solidFill>
                  <a:srgbClr val="4D4D4D"/>
                </a:solidFill>
                <a:latin typeface="Calibri" charset="0"/>
              </a:rPr>
              <a:t>POPs</a:t>
            </a:r>
          </a:p>
          <a:p>
            <a:pPr eaLnBrk="1" hangingPunct="1"/>
            <a:r>
              <a:rPr lang="en-US" sz="1600" b="1" u="sng" dirty="0" smtClean="0">
                <a:solidFill>
                  <a:srgbClr val="4D4D4D"/>
                </a:solidFill>
                <a:latin typeface="Calibri" charset="0"/>
              </a:rPr>
              <a:t>UNCCD</a:t>
            </a:r>
          </a:p>
          <a:p>
            <a:pPr eaLnBrk="1" hangingPunct="1"/>
            <a:r>
              <a:rPr lang="en-US" sz="1600" b="1" u="sng" dirty="0" err="1" smtClean="0">
                <a:solidFill>
                  <a:srgbClr val="4D4D4D"/>
                </a:solidFill>
                <a:latin typeface="Calibri" charset="0"/>
              </a:rPr>
              <a:t>Minamata</a:t>
            </a:r>
            <a:r>
              <a:rPr lang="en-US" sz="1600" b="1" u="sng" dirty="0" smtClean="0">
                <a:solidFill>
                  <a:srgbClr val="4D4D4D"/>
                </a:solidFill>
                <a:latin typeface="Calibri" charset="0"/>
              </a:rPr>
              <a:t> (Mercury)</a:t>
            </a:r>
          </a:p>
          <a:p>
            <a:pPr eaLnBrk="1" hangingPunct="1"/>
            <a:endParaRPr lang="en-US" sz="1600" dirty="0">
              <a:solidFill>
                <a:srgbClr val="4D4D4D"/>
              </a:solidFill>
              <a:latin typeface="Calibri" charset="0"/>
            </a:endParaRPr>
          </a:p>
          <a:p>
            <a:pPr eaLnBrk="1" hangingPunct="1"/>
            <a:r>
              <a:rPr lang="en-US" sz="1600" dirty="0" smtClean="0">
                <a:solidFill>
                  <a:srgbClr val="4D4D4D"/>
                </a:solidFill>
                <a:latin typeface="Calibri" charset="0"/>
              </a:rPr>
              <a:t>Also,  </a:t>
            </a:r>
            <a:r>
              <a:rPr lang="en-US" sz="1600" dirty="0">
                <a:solidFill>
                  <a:srgbClr val="4D4D4D"/>
                </a:solidFill>
                <a:latin typeface="Calibri" charset="0"/>
              </a:rPr>
              <a:t>although not linked formally to the </a:t>
            </a:r>
            <a:r>
              <a:rPr lang="en-US" sz="1600" b="1" u="sng" dirty="0">
                <a:solidFill>
                  <a:srgbClr val="4D4D4D"/>
                </a:solidFill>
                <a:latin typeface="Calibri" charset="0"/>
              </a:rPr>
              <a:t>Montreal </a:t>
            </a:r>
            <a:r>
              <a:rPr lang="en-US" sz="1600" b="1" u="sng" dirty="0" smtClean="0">
                <a:solidFill>
                  <a:srgbClr val="4D4D4D"/>
                </a:solidFill>
                <a:latin typeface="Calibri" charset="0"/>
              </a:rPr>
              <a:t>Protocol</a:t>
            </a:r>
            <a:r>
              <a:rPr lang="en-US" sz="1600" dirty="0" smtClean="0">
                <a:solidFill>
                  <a:srgbClr val="4D4D4D"/>
                </a:solidFill>
                <a:latin typeface="Calibri" charset="0"/>
              </a:rPr>
              <a:t>, the GEF </a:t>
            </a:r>
            <a:r>
              <a:rPr lang="en-US" sz="1600" dirty="0">
                <a:solidFill>
                  <a:srgbClr val="4D4D4D"/>
                </a:solidFill>
                <a:latin typeface="Calibri" charset="0"/>
              </a:rPr>
              <a:t>supports </a:t>
            </a:r>
            <a:r>
              <a:rPr lang="en-US" sz="1600" dirty="0" smtClean="0">
                <a:solidFill>
                  <a:srgbClr val="4D4D4D"/>
                </a:solidFill>
                <a:latin typeface="Calibri" charset="0"/>
              </a:rPr>
              <a:t>its implementation in </a:t>
            </a:r>
            <a:r>
              <a:rPr lang="en-US" sz="1600" dirty="0">
                <a:solidFill>
                  <a:srgbClr val="4D4D4D"/>
                </a:solidFill>
                <a:latin typeface="Calibri" charset="0"/>
              </a:rPr>
              <a:t>transition economies</a:t>
            </a:r>
            <a:r>
              <a:rPr lang="en-US" sz="1600" dirty="0" smtClean="0">
                <a:solidFill>
                  <a:srgbClr val="4D4D4D"/>
                </a:solidFill>
                <a:latin typeface="Calibri" charset="0"/>
              </a:rPr>
              <a:t>. </a:t>
            </a:r>
            <a:endParaRPr lang="en-US" sz="1600" dirty="0">
              <a:solidFill>
                <a:srgbClr val="4D4D4D"/>
              </a:solidFill>
              <a:latin typeface="Calibri" charset="0"/>
            </a:endParaRPr>
          </a:p>
        </p:txBody>
      </p:sp>
      <p:sp>
        <p:nvSpPr>
          <p:cNvPr id="7189" name="Text Box 39"/>
          <p:cNvSpPr txBox="1">
            <a:spLocks noChangeArrowheads="1"/>
          </p:cNvSpPr>
          <p:nvPr/>
        </p:nvSpPr>
        <p:spPr bwMode="auto">
          <a:xfrm>
            <a:off x="2971089" y="1425575"/>
            <a:ext cx="1390650" cy="1600438"/>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Instrument for the </a:t>
            </a:r>
            <a:r>
              <a:rPr lang="en-US" sz="1600" b="1" dirty="0">
                <a:solidFill>
                  <a:srgbClr val="00642D"/>
                </a:solidFill>
                <a:latin typeface="Calibri" charset="0"/>
              </a:rPr>
              <a:t>Establishment</a:t>
            </a:r>
            <a:r>
              <a:rPr lang="en-US" b="1" dirty="0">
                <a:solidFill>
                  <a:srgbClr val="00642D"/>
                </a:solidFill>
                <a:latin typeface="Calibri" charset="0"/>
              </a:rPr>
              <a:t> </a:t>
            </a:r>
            <a:r>
              <a:rPr lang="en-US" sz="1600" b="1" dirty="0">
                <a:solidFill>
                  <a:srgbClr val="00642D"/>
                </a:solidFill>
                <a:latin typeface="Calibri" charset="0"/>
              </a:rPr>
              <a:t>of the Restructured GEF</a:t>
            </a:r>
          </a:p>
        </p:txBody>
      </p:sp>
      <p:sp>
        <p:nvSpPr>
          <p:cNvPr id="23" name="Line 38"/>
          <p:cNvSpPr>
            <a:spLocks noChangeShapeType="1"/>
          </p:cNvSpPr>
          <p:nvPr/>
        </p:nvSpPr>
        <p:spPr bwMode="auto">
          <a:xfrm>
            <a:off x="3666414" y="3030570"/>
            <a:ext cx="710" cy="322230"/>
          </a:xfrm>
          <a:prstGeom prst="line">
            <a:avLst/>
          </a:prstGeom>
          <a:noFill/>
          <a:ln w="19050">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28623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075"/>
          <p:cNvSpPr/>
          <p:nvPr/>
        </p:nvSpPr>
        <p:spPr>
          <a:xfrm>
            <a:off x="6512099" y="3434362"/>
            <a:ext cx="914400" cy="2394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75" name="Rectangle 3074"/>
          <p:cNvSpPr/>
          <p:nvPr/>
        </p:nvSpPr>
        <p:spPr>
          <a:xfrm>
            <a:off x="5598050" y="3434362"/>
            <a:ext cx="914400" cy="2394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72" name="Rectangle 3071"/>
          <p:cNvSpPr/>
          <p:nvPr/>
        </p:nvSpPr>
        <p:spPr>
          <a:xfrm>
            <a:off x="4683475" y="3438946"/>
            <a:ext cx="928966" cy="2389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a:off x="3749190" y="3434362"/>
            <a:ext cx="914400" cy="2394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Trapezoid 25"/>
          <p:cNvSpPr/>
          <p:nvPr/>
        </p:nvSpPr>
        <p:spPr>
          <a:xfrm>
            <a:off x="1933478" y="2231831"/>
            <a:ext cx="5501897" cy="1187237"/>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Rectangle 24"/>
          <p:cNvSpPr/>
          <p:nvPr/>
        </p:nvSpPr>
        <p:spPr>
          <a:xfrm>
            <a:off x="2822986" y="3427376"/>
            <a:ext cx="914400" cy="240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0"/>
          <p:cNvSpPr/>
          <p:nvPr/>
        </p:nvSpPr>
        <p:spPr>
          <a:xfrm>
            <a:off x="1927509" y="3439803"/>
            <a:ext cx="914400" cy="2397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2134866" y="4200858"/>
            <a:ext cx="461665" cy="1219116"/>
          </a:xfrm>
          <a:prstGeom prst="rect">
            <a:avLst/>
          </a:prstGeom>
          <a:noFill/>
        </p:spPr>
        <p:txBody>
          <a:bodyPr vert="vert270" wrap="none" rtlCol="0">
            <a:spAutoFit/>
          </a:bodyPr>
          <a:lstStyle/>
          <a:p>
            <a:r>
              <a:rPr lang="en-US" b="1" dirty="0">
                <a:solidFill>
                  <a:prstClr val="white"/>
                </a:solidFill>
              </a:rPr>
              <a:t>Biodiversity</a:t>
            </a:r>
          </a:p>
        </p:txBody>
      </p:sp>
      <p:sp>
        <p:nvSpPr>
          <p:cNvPr id="5" name="TextBox 4"/>
          <p:cNvSpPr txBox="1"/>
          <p:nvPr/>
        </p:nvSpPr>
        <p:spPr>
          <a:xfrm>
            <a:off x="3064648" y="3273046"/>
            <a:ext cx="461665" cy="2401391"/>
          </a:xfrm>
          <a:prstGeom prst="rect">
            <a:avLst/>
          </a:prstGeom>
          <a:noFill/>
        </p:spPr>
        <p:txBody>
          <a:bodyPr vert="vert270" wrap="square" rtlCol="0">
            <a:spAutoFit/>
          </a:bodyPr>
          <a:lstStyle/>
          <a:p>
            <a:r>
              <a:rPr lang="en-US" b="1" dirty="0" smtClean="0">
                <a:solidFill>
                  <a:prstClr val="white"/>
                </a:solidFill>
              </a:rPr>
              <a:t>Land Degradation</a:t>
            </a:r>
            <a:endParaRPr lang="en-US" b="1" dirty="0">
              <a:solidFill>
                <a:prstClr val="white"/>
              </a:solidFill>
            </a:endParaRPr>
          </a:p>
        </p:txBody>
      </p:sp>
      <p:sp>
        <p:nvSpPr>
          <p:cNvPr id="10" name="TextBox 9"/>
          <p:cNvSpPr txBox="1"/>
          <p:nvPr/>
        </p:nvSpPr>
        <p:spPr>
          <a:xfrm>
            <a:off x="5812287" y="4098749"/>
            <a:ext cx="461665" cy="1575688"/>
          </a:xfrm>
          <a:prstGeom prst="rect">
            <a:avLst/>
          </a:prstGeom>
          <a:noFill/>
        </p:spPr>
        <p:txBody>
          <a:bodyPr vert="vert270" wrap="none" rtlCol="0">
            <a:spAutoFit/>
          </a:bodyPr>
          <a:lstStyle/>
          <a:p>
            <a:r>
              <a:rPr lang="en-US" b="1" dirty="0">
                <a:solidFill>
                  <a:prstClr val="white"/>
                </a:solidFill>
              </a:rPr>
              <a:t>Climate Change</a:t>
            </a:r>
          </a:p>
        </p:txBody>
      </p:sp>
      <p:sp>
        <p:nvSpPr>
          <p:cNvPr id="11" name="TextBox 10"/>
          <p:cNvSpPr txBox="1"/>
          <p:nvPr/>
        </p:nvSpPr>
        <p:spPr>
          <a:xfrm>
            <a:off x="6554970" y="4075562"/>
            <a:ext cx="738664" cy="1310615"/>
          </a:xfrm>
          <a:prstGeom prst="rect">
            <a:avLst/>
          </a:prstGeom>
          <a:noFill/>
        </p:spPr>
        <p:txBody>
          <a:bodyPr vert="vert270" wrap="none" rtlCol="0">
            <a:spAutoFit/>
          </a:bodyPr>
          <a:lstStyle/>
          <a:p>
            <a:r>
              <a:rPr lang="en-US" b="1" dirty="0" smtClean="0">
                <a:solidFill>
                  <a:prstClr val="white"/>
                </a:solidFill>
              </a:rPr>
              <a:t>Chemicals </a:t>
            </a:r>
          </a:p>
          <a:p>
            <a:r>
              <a:rPr lang="en-US" b="1" dirty="0" smtClean="0">
                <a:solidFill>
                  <a:prstClr val="white"/>
                </a:solidFill>
              </a:rPr>
              <a:t>and Waste</a:t>
            </a:r>
            <a:endParaRPr lang="en-US" b="1" dirty="0">
              <a:solidFill>
                <a:prstClr val="white"/>
              </a:solidFill>
            </a:endParaRPr>
          </a:p>
        </p:txBody>
      </p:sp>
      <p:sp>
        <p:nvSpPr>
          <p:cNvPr id="12" name="TextBox 11"/>
          <p:cNvSpPr txBox="1"/>
          <p:nvPr/>
        </p:nvSpPr>
        <p:spPr>
          <a:xfrm>
            <a:off x="3838135" y="4075562"/>
            <a:ext cx="738664" cy="1390124"/>
          </a:xfrm>
          <a:prstGeom prst="rect">
            <a:avLst/>
          </a:prstGeom>
          <a:noFill/>
        </p:spPr>
        <p:txBody>
          <a:bodyPr vert="vert270" wrap="none" rtlCol="0">
            <a:spAutoFit/>
          </a:bodyPr>
          <a:lstStyle/>
          <a:p>
            <a:r>
              <a:rPr lang="en-US" b="1" dirty="0">
                <a:solidFill>
                  <a:prstClr val="white"/>
                </a:solidFill>
              </a:rPr>
              <a:t>International </a:t>
            </a:r>
            <a:br>
              <a:rPr lang="en-US" b="1" dirty="0">
                <a:solidFill>
                  <a:prstClr val="white"/>
                </a:solidFill>
              </a:rPr>
            </a:br>
            <a:r>
              <a:rPr lang="en-US" b="1" dirty="0">
                <a:solidFill>
                  <a:prstClr val="white"/>
                </a:solidFill>
              </a:rPr>
              <a:t>Waters</a:t>
            </a:r>
          </a:p>
        </p:txBody>
      </p:sp>
      <p:sp>
        <p:nvSpPr>
          <p:cNvPr id="13" name="TextBox 12"/>
          <p:cNvSpPr txBox="1"/>
          <p:nvPr/>
        </p:nvSpPr>
        <p:spPr>
          <a:xfrm>
            <a:off x="4689111" y="4174744"/>
            <a:ext cx="923330" cy="1231171"/>
          </a:xfrm>
          <a:prstGeom prst="rect">
            <a:avLst/>
          </a:prstGeom>
          <a:noFill/>
        </p:spPr>
        <p:txBody>
          <a:bodyPr vert="vert270" wrap="none" rtlCol="0">
            <a:spAutoFit/>
          </a:bodyPr>
          <a:lstStyle/>
          <a:p>
            <a:pPr algn="ctr"/>
            <a:r>
              <a:rPr lang="en-US" sz="1600" b="1" dirty="0">
                <a:solidFill>
                  <a:prstClr val="white"/>
                </a:solidFill>
              </a:rPr>
              <a:t>Sustainable</a:t>
            </a:r>
            <a:br>
              <a:rPr lang="en-US" sz="1600" b="1" dirty="0">
                <a:solidFill>
                  <a:prstClr val="white"/>
                </a:solidFill>
              </a:rPr>
            </a:br>
            <a:r>
              <a:rPr lang="en-US" sz="1600" b="1" dirty="0">
                <a:solidFill>
                  <a:prstClr val="white"/>
                </a:solidFill>
              </a:rPr>
              <a:t>Forest </a:t>
            </a:r>
            <a:br>
              <a:rPr lang="en-US" sz="1600" b="1" dirty="0">
                <a:solidFill>
                  <a:prstClr val="white"/>
                </a:solidFill>
              </a:rPr>
            </a:br>
            <a:r>
              <a:rPr lang="en-US" sz="1600" b="1" dirty="0">
                <a:solidFill>
                  <a:prstClr val="white"/>
                </a:solidFill>
              </a:rPr>
              <a:t>Management</a:t>
            </a:r>
          </a:p>
        </p:txBody>
      </p:sp>
      <p:sp>
        <p:nvSpPr>
          <p:cNvPr id="27" name="Right Brace 26"/>
          <p:cNvSpPr/>
          <p:nvPr/>
        </p:nvSpPr>
        <p:spPr>
          <a:xfrm>
            <a:off x="7162800" y="3910535"/>
            <a:ext cx="381000" cy="2485597"/>
          </a:xfrm>
          <a:prstGeom prst="rightBrace">
            <a:avLst/>
          </a:prstGeom>
          <a:ln w="952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8" name="TextBox 27"/>
          <p:cNvSpPr txBox="1"/>
          <p:nvPr/>
        </p:nvSpPr>
        <p:spPr>
          <a:xfrm>
            <a:off x="7506984" y="4472942"/>
            <a:ext cx="1231426" cy="1477328"/>
          </a:xfrm>
          <a:prstGeom prst="rect">
            <a:avLst/>
          </a:prstGeom>
          <a:noFill/>
        </p:spPr>
        <p:txBody>
          <a:bodyPr wrap="none" rtlCol="0">
            <a:spAutoFit/>
          </a:bodyPr>
          <a:lstStyle/>
          <a:p>
            <a:pPr algn="ctr"/>
            <a:r>
              <a:rPr lang="en-US" b="1" dirty="0" smtClean="0">
                <a:solidFill>
                  <a:prstClr val="white"/>
                </a:solidFill>
              </a:rPr>
              <a:t>Focal / </a:t>
            </a:r>
          </a:p>
          <a:p>
            <a:pPr algn="ctr"/>
            <a:r>
              <a:rPr lang="en-US" b="1" dirty="0" smtClean="0">
                <a:solidFill>
                  <a:prstClr val="white"/>
                </a:solidFill>
              </a:rPr>
              <a:t>Multi-focal</a:t>
            </a:r>
            <a:r>
              <a:rPr lang="en-US" b="1" dirty="0">
                <a:solidFill>
                  <a:prstClr val="white"/>
                </a:solidFill>
              </a:rPr>
              <a:t/>
            </a:r>
            <a:br>
              <a:rPr lang="en-US" b="1" dirty="0">
                <a:solidFill>
                  <a:prstClr val="white"/>
                </a:solidFill>
              </a:rPr>
            </a:br>
            <a:r>
              <a:rPr lang="en-US" b="1" dirty="0">
                <a:solidFill>
                  <a:prstClr val="white"/>
                </a:solidFill>
              </a:rPr>
              <a:t>Area</a:t>
            </a:r>
            <a:br>
              <a:rPr lang="en-US" b="1" dirty="0">
                <a:solidFill>
                  <a:prstClr val="white"/>
                </a:solidFill>
              </a:rPr>
            </a:br>
            <a:r>
              <a:rPr lang="en-US" b="1" dirty="0">
                <a:solidFill>
                  <a:prstClr val="white"/>
                </a:solidFill>
              </a:rPr>
              <a:t>Strategy</a:t>
            </a:r>
            <a:br>
              <a:rPr lang="en-US" b="1" dirty="0">
                <a:solidFill>
                  <a:prstClr val="white"/>
                </a:solidFill>
              </a:rPr>
            </a:br>
            <a:r>
              <a:rPr lang="en-US" b="1" dirty="0">
                <a:solidFill>
                  <a:prstClr val="white"/>
                </a:solidFill>
              </a:rPr>
              <a:t>Delivery</a:t>
            </a:r>
          </a:p>
        </p:txBody>
      </p:sp>
      <p:sp>
        <p:nvSpPr>
          <p:cNvPr id="30" name="Left Brace 29"/>
          <p:cNvSpPr/>
          <p:nvPr/>
        </p:nvSpPr>
        <p:spPr>
          <a:xfrm>
            <a:off x="1250357" y="2438400"/>
            <a:ext cx="190500" cy="582858"/>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1" name="TextBox 30"/>
          <p:cNvSpPr txBox="1"/>
          <p:nvPr/>
        </p:nvSpPr>
        <p:spPr>
          <a:xfrm>
            <a:off x="152400" y="2557657"/>
            <a:ext cx="1124026" cy="584775"/>
          </a:xfrm>
          <a:prstGeom prst="rect">
            <a:avLst/>
          </a:prstGeom>
          <a:noFill/>
        </p:spPr>
        <p:txBody>
          <a:bodyPr wrap="none" rtlCol="0">
            <a:spAutoFit/>
          </a:bodyPr>
          <a:lstStyle/>
          <a:p>
            <a:r>
              <a:rPr lang="en-US" sz="1600" b="1" dirty="0" smtClean="0">
                <a:solidFill>
                  <a:prstClr val="white"/>
                </a:solidFill>
              </a:rPr>
              <a:t>Selected </a:t>
            </a:r>
            <a:br>
              <a:rPr lang="en-US" sz="1600" b="1" dirty="0" smtClean="0">
                <a:solidFill>
                  <a:prstClr val="white"/>
                </a:solidFill>
              </a:rPr>
            </a:br>
            <a:r>
              <a:rPr lang="en-US" sz="1600" b="1" dirty="0" smtClean="0">
                <a:solidFill>
                  <a:prstClr val="white"/>
                </a:solidFill>
              </a:rPr>
              <a:t>SD </a:t>
            </a:r>
            <a:r>
              <a:rPr lang="en-US" sz="1600" b="1" dirty="0">
                <a:solidFill>
                  <a:prstClr val="white"/>
                </a:solidFill>
              </a:rPr>
              <a:t>Themes</a:t>
            </a:r>
          </a:p>
        </p:txBody>
      </p:sp>
      <p:sp>
        <p:nvSpPr>
          <p:cNvPr id="3" name="TextBox 2"/>
          <p:cNvSpPr txBox="1"/>
          <p:nvPr/>
        </p:nvSpPr>
        <p:spPr>
          <a:xfrm>
            <a:off x="-49931" y="3124200"/>
            <a:ext cx="1528687" cy="584775"/>
          </a:xfrm>
          <a:prstGeom prst="rect">
            <a:avLst/>
          </a:prstGeom>
          <a:noFill/>
        </p:spPr>
        <p:txBody>
          <a:bodyPr wrap="none" rtlCol="0">
            <a:spAutoFit/>
          </a:bodyPr>
          <a:lstStyle/>
          <a:p>
            <a:pPr algn="ctr"/>
            <a:r>
              <a:rPr lang="en-US" sz="1600" b="1" dirty="0" smtClean="0">
                <a:solidFill>
                  <a:prstClr val="white"/>
                </a:solidFill>
              </a:rPr>
              <a:t>Integrated </a:t>
            </a:r>
            <a:br>
              <a:rPr lang="en-US" sz="1600" b="1" dirty="0" smtClean="0">
                <a:solidFill>
                  <a:prstClr val="white"/>
                </a:solidFill>
              </a:rPr>
            </a:br>
            <a:r>
              <a:rPr lang="en-US" sz="1600" b="1" dirty="0" smtClean="0">
                <a:solidFill>
                  <a:prstClr val="white"/>
                </a:solidFill>
              </a:rPr>
              <a:t>Approach Pilots</a:t>
            </a:r>
            <a:endParaRPr lang="en-US" sz="1600" b="1" dirty="0">
              <a:solidFill>
                <a:prstClr val="white"/>
              </a:solidFill>
            </a:endParaRPr>
          </a:p>
        </p:txBody>
      </p:sp>
      <p:sp>
        <p:nvSpPr>
          <p:cNvPr id="32" name="Left Brace 31"/>
          <p:cNvSpPr/>
          <p:nvPr/>
        </p:nvSpPr>
        <p:spPr>
          <a:xfrm>
            <a:off x="1219200" y="3124200"/>
            <a:ext cx="221657" cy="533400"/>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6" name="Rectangle 5"/>
          <p:cNvSpPr/>
          <p:nvPr/>
        </p:nvSpPr>
        <p:spPr>
          <a:xfrm>
            <a:off x="2254608" y="2721788"/>
            <a:ext cx="1462260" cy="307777"/>
          </a:xfrm>
          <a:prstGeom prst="rect">
            <a:avLst/>
          </a:prstGeom>
        </p:spPr>
        <p:txBody>
          <a:bodyPr wrap="none">
            <a:spAutoFit/>
          </a:bodyPr>
          <a:lstStyle/>
          <a:p>
            <a:pPr marL="285750" indent="-285750" algn="ctr">
              <a:buFont typeface="Wingdings" pitchFamily="2" charset="2"/>
              <a:buChar char="v"/>
            </a:pPr>
            <a:r>
              <a:rPr lang="en-US" sz="1400" b="1" dirty="0" smtClean="0">
                <a:solidFill>
                  <a:prstClr val="white"/>
                </a:solidFill>
              </a:rPr>
              <a:t>Commodities</a:t>
            </a:r>
            <a:endParaRPr lang="en-US" sz="1400" b="1" dirty="0">
              <a:solidFill>
                <a:prstClr val="white"/>
              </a:solidFill>
            </a:endParaRPr>
          </a:p>
        </p:txBody>
      </p:sp>
      <p:sp>
        <p:nvSpPr>
          <p:cNvPr id="7" name="TextBox 6"/>
          <p:cNvSpPr txBox="1"/>
          <p:nvPr/>
        </p:nvSpPr>
        <p:spPr>
          <a:xfrm>
            <a:off x="3478359" y="2713480"/>
            <a:ext cx="1945790" cy="307777"/>
          </a:xfrm>
          <a:prstGeom prst="rect">
            <a:avLst/>
          </a:prstGeom>
          <a:noFill/>
        </p:spPr>
        <p:txBody>
          <a:bodyPr wrap="none" rtlCol="0">
            <a:spAutoFit/>
          </a:bodyPr>
          <a:lstStyle/>
          <a:p>
            <a:pPr marL="742950" lvl="1" indent="-285750" algn="ctr">
              <a:buFont typeface="Wingdings" pitchFamily="2" charset="2"/>
              <a:buChar char="v"/>
            </a:pPr>
            <a:r>
              <a:rPr lang="en-US" sz="1400" b="1" dirty="0" smtClean="0">
                <a:solidFill>
                  <a:prstClr val="white"/>
                </a:solidFill>
              </a:rPr>
              <a:t>Food Security</a:t>
            </a:r>
            <a:endParaRPr lang="en-US" sz="1400" dirty="0">
              <a:solidFill>
                <a:prstClr val="black"/>
              </a:solidFill>
            </a:endParaRPr>
          </a:p>
        </p:txBody>
      </p:sp>
      <p:sp>
        <p:nvSpPr>
          <p:cNvPr id="9" name="Rectangle 8"/>
          <p:cNvSpPr/>
          <p:nvPr/>
        </p:nvSpPr>
        <p:spPr>
          <a:xfrm>
            <a:off x="5783292" y="2713481"/>
            <a:ext cx="881973" cy="307777"/>
          </a:xfrm>
          <a:prstGeom prst="rect">
            <a:avLst/>
          </a:prstGeom>
        </p:spPr>
        <p:txBody>
          <a:bodyPr wrap="none">
            <a:spAutoFit/>
          </a:bodyPr>
          <a:lstStyle/>
          <a:p>
            <a:pPr marL="285750" indent="-285750">
              <a:buFont typeface="Wingdings" pitchFamily="2" charset="2"/>
              <a:buChar char="v"/>
            </a:pPr>
            <a:r>
              <a:rPr lang="en-US" sz="1400" b="1" dirty="0">
                <a:solidFill>
                  <a:prstClr val="white"/>
                </a:solidFill>
              </a:rPr>
              <a:t>Cities</a:t>
            </a:r>
            <a:endParaRPr lang="en-US" sz="1400" dirty="0">
              <a:solidFill>
                <a:prstClr val="black"/>
              </a:solidFill>
            </a:endParaRPr>
          </a:p>
        </p:txBody>
      </p:sp>
      <p:sp>
        <p:nvSpPr>
          <p:cNvPr id="33" name="Title 3"/>
          <p:cNvSpPr txBox="1">
            <a:spLocks/>
          </p:cNvSpPr>
          <p:nvPr/>
        </p:nvSpPr>
        <p:spPr bwMode="auto">
          <a:xfrm>
            <a:off x="-11829" y="0"/>
            <a:ext cx="9144000" cy="90872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GEF-6 Programming</a:t>
            </a:r>
            <a:endParaRPr lang="en-US" sz="2800" b="1" dirty="0">
              <a:solidFill>
                <a:srgbClr val="00642D"/>
              </a:solidFill>
              <a:latin typeface="Calibri" pitchFamily="34" charset="0"/>
            </a:endParaRPr>
          </a:p>
        </p:txBody>
      </p:sp>
      <p:sp>
        <p:nvSpPr>
          <p:cNvPr id="8" name="TextBox 7"/>
          <p:cNvSpPr txBox="1"/>
          <p:nvPr/>
        </p:nvSpPr>
        <p:spPr>
          <a:xfrm>
            <a:off x="1598893" y="1209283"/>
            <a:ext cx="6230558" cy="523220"/>
          </a:xfrm>
          <a:prstGeom prst="rect">
            <a:avLst/>
          </a:prstGeom>
          <a:noFill/>
        </p:spPr>
        <p:txBody>
          <a:bodyPr wrap="square" rtlCol="0">
            <a:spAutoFit/>
          </a:bodyPr>
          <a:lstStyle/>
          <a:p>
            <a:pPr algn="ctr"/>
            <a:r>
              <a:rPr lang="en-US" sz="2800" b="1" dirty="0">
                <a:solidFill>
                  <a:srgbClr val="00642D"/>
                </a:solidFill>
                <a:latin typeface="Calibri" pitchFamily="34" charset="0"/>
              </a:rPr>
              <a:t>Systemic Solutions for System Problems</a:t>
            </a:r>
          </a:p>
        </p:txBody>
      </p:sp>
    </p:spTree>
    <p:extLst>
      <p:ext uri="{BB962C8B-B14F-4D97-AF65-F5344CB8AC3E}">
        <p14:creationId xmlns:p14="http://schemas.microsoft.com/office/powerpoint/2010/main" val="213580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4525963"/>
          </a:xfrm>
        </p:spPr>
        <p:txBody>
          <a:bodyPr/>
          <a:lstStyle/>
          <a:p>
            <a:pPr marL="0" indent="0">
              <a:buNone/>
            </a:pPr>
            <a:r>
              <a:rPr lang="en-US" dirty="0" smtClean="0"/>
              <a:t>GEF </a:t>
            </a:r>
            <a:r>
              <a:rPr lang="en-US" sz="3600" dirty="0" smtClean="0"/>
              <a:t>Adaptation</a:t>
            </a:r>
            <a:r>
              <a:rPr lang="en-US" dirty="0" smtClean="0"/>
              <a:t> Program:</a:t>
            </a:r>
          </a:p>
          <a:p>
            <a:pPr lvl="1"/>
            <a:r>
              <a:rPr lang="en-US" dirty="0" smtClean="0"/>
              <a:t>LDCF, SCCF</a:t>
            </a:r>
          </a:p>
          <a:p>
            <a:pPr lvl="1"/>
            <a:r>
              <a:rPr lang="en-US" dirty="0" smtClean="0"/>
              <a:t>124 countries worth </a:t>
            </a:r>
          </a:p>
          <a:p>
            <a:pPr marL="457200" lvl="1" indent="0">
              <a:buNone/>
            </a:pPr>
            <a:r>
              <a:rPr lang="en-US" dirty="0" smtClean="0"/>
              <a:t>US$1.2 billion</a:t>
            </a:r>
          </a:p>
        </p:txBody>
      </p:sp>
      <p:sp>
        <p:nvSpPr>
          <p:cNvPr id="4" name="Content Placeholder 3"/>
          <p:cNvSpPr>
            <a:spLocks noGrp="1"/>
          </p:cNvSpPr>
          <p:nvPr>
            <p:ph sz="half" idx="4294967295"/>
          </p:nvPr>
        </p:nvSpPr>
        <p:spPr>
          <a:xfrm>
            <a:off x="5105400" y="4191000"/>
            <a:ext cx="4038600" cy="2392363"/>
          </a:xfrm>
        </p:spPr>
        <p:txBody>
          <a:bodyPr/>
          <a:lstStyle/>
          <a:p>
            <a:pPr lvl="1"/>
            <a:r>
              <a:rPr lang="en-US" dirty="0"/>
              <a:t>National adaptation plans (NAPs)</a:t>
            </a:r>
          </a:p>
          <a:p>
            <a:pPr lvl="1"/>
            <a:r>
              <a:rPr lang="en-US" dirty="0"/>
              <a:t>Ecosystem </a:t>
            </a:r>
            <a:r>
              <a:rPr lang="en-US" dirty="0" smtClean="0"/>
              <a:t>based adaptation</a:t>
            </a:r>
            <a:endParaRPr lang="en-US" dirty="0"/>
          </a:p>
          <a:p>
            <a:endParaRPr lang="en-US" dirty="0"/>
          </a:p>
        </p:txBody>
      </p:sp>
      <p:pic>
        <p:nvPicPr>
          <p:cNvPr id="1026" name="Picture 2" descr="https://farm7.staticflickr.com/6130/5955070503_e32fe26b20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341948"/>
            <a:ext cx="3479303" cy="2394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farm7.staticflickr.com/6150/5955070357_3e5cee838b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295399"/>
            <a:ext cx="3935813" cy="2578637"/>
          </a:xfrm>
          <a:prstGeom prst="rect">
            <a:avLst/>
          </a:prstGeom>
          <a:noFill/>
          <a:extLst>
            <a:ext uri="{909E8E84-426E-40DD-AFC4-6F175D3DCCD1}">
              <a14:hiddenFill xmlns:a14="http://schemas.microsoft.com/office/drawing/2010/main">
                <a:solidFill>
                  <a:srgbClr val="FFFFFF"/>
                </a:solidFill>
              </a14:hiddenFill>
            </a:ext>
          </a:extLst>
        </p:spPr>
      </p:pic>
      <p:sp>
        <p:nvSpPr>
          <p:cNvPr id="8" name="Title 3"/>
          <p:cNvSpPr txBox="1">
            <a:spLocks/>
          </p:cNvSpPr>
          <p:nvPr/>
        </p:nvSpPr>
        <p:spPr bwMode="auto">
          <a:xfrm>
            <a:off x="0" y="-25885"/>
            <a:ext cx="9144000" cy="64657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00642D"/>
                </a:solidFill>
                <a:latin typeface="Calibri" pitchFamily="34" charset="0"/>
              </a:rPr>
              <a:t>3</a:t>
            </a:r>
            <a:r>
              <a:rPr lang="en-US" sz="2800" b="1" dirty="0" smtClean="0">
                <a:solidFill>
                  <a:srgbClr val="00642D"/>
                </a:solidFill>
                <a:latin typeface="Calibri" pitchFamily="34" charset="0"/>
              </a:rPr>
              <a:t>. Enhance Resilience</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3478313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 y="1219200"/>
            <a:ext cx="8229600" cy="4525963"/>
          </a:xfrm>
        </p:spPr>
        <p:txBody>
          <a:bodyPr>
            <a:normAutofit/>
          </a:bodyPr>
          <a:lstStyle/>
          <a:p>
            <a:r>
              <a:rPr lang="en-US" dirty="0" smtClean="0"/>
              <a:t>Increasingly complex climate finance architecture</a:t>
            </a:r>
          </a:p>
          <a:p>
            <a:r>
              <a:rPr lang="en-US" dirty="0" smtClean="0"/>
              <a:t>GEF “niche”:</a:t>
            </a:r>
          </a:p>
          <a:p>
            <a:pPr lvl="1"/>
            <a:r>
              <a:rPr lang="en-US" i="1" dirty="0"/>
              <a:t>Transforming policy and regulatory environments; build institutional capacity</a:t>
            </a:r>
          </a:p>
          <a:p>
            <a:pPr lvl="1"/>
            <a:r>
              <a:rPr lang="en-US" i="1" dirty="0" smtClean="0"/>
              <a:t>Demonstrate new technology and business models</a:t>
            </a:r>
          </a:p>
          <a:p>
            <a:pPr lvl="1"/>
            <a:r>
              <a:rPr lang="en-US" i="1" dirty="0" smtClean="0"/>
              <a:t>De-risk partner investments</a:t>
            </a:r>
          </a:p>
          <a:p>
            <a:pPr lvl="1"/>
            <a:r>
              <a:rPr lang="en-US" i="1" dirty="0" smtClean="0"/>
              <a:t>Build multi-stakeholder alliances</a:t>
            </a:r>
          </a:p>
          <a:p>
            <a:pPr lvl="1"/>
            <a:endParaRPr lang="en-US" sz="3200" dirty="0" smtClean="0"/>
          </a:p>
          <a:p>
            <a:endParaRPr lang="en-US" dirty="0" smtClean="0"/>
          </a:p>
        </p:txBody>
      </p:sp>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47610" bIns="19044" numCol="1" anchor="ctr" anchorCtr="0" compatLnSpc="1">
            <a:prstTxWarp prst="textNoShape">
              <a:avLst/>
            </a:prstTxWarp>
            <a:spAutoFit/>
          </a:bodyPr>
          <a:lstStyle/>
          <a:p>
            <a:endParaRPr lang="en-US"/>
          </a:p>
        </p:txBody>
      </p:sp>
      <p:pic>
        <p:nvPicPr>
          <p:cNvPr id="14" name="Picture 2" descr="http://upload.wikimedia.org/wikipedia/commons/e/e0/Wind_power_plants_in_Xinjiang%2C_Chin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4343400"/>
            <a:ext cx="3392128" cy="22098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3"/>
          <p:cNvSpPr txBox="1">
            <a:spLocks/>
          </p:cNvSpPr>
          <p:nvPr/>
        </p:nvSpPr>
        <p:spPr bwMode="auto">
          <a:xfrm>
            <a:off x="-11829" y="0"/>
            <a:ext cx="9144000" cy="71858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4. Ensure Complementarity in Environmental Finance</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611346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371" y="1124744"/>
            <a:ext cx="8229600" cy="4525963"/>
          </a:xfrm>
        </p:spPr>
        <p:txBody>
          <a:bodyPr/>
          <a:lstStyle/>
          <a:p>
            <a:r>
              <a:rPr lang="en-US" sz="2400" dirty="0" smtClean="0"/>
              <a:t>Through </a:t>
            </a:r>
            <a:r>
              <a:rPr lang="en-US" sz="2400" b="1" i="1" dirty="0"/>
              <a:t>strategic </a:t>
            </a:r>
            <a:r>
              <a:rPr lang="en-US" sz="2400" b="1" i="1" dirty="0" smtClean="0"/>
              <a:t>partnerships</a:t>
            </a:r>
            <a:endParaRPr lang="en-US" sz="2400" dirty="0" smtClean="0"/>
          </a:p>
          <a:p>
            <a:r>
              <a:rPr lang="en-US" sz="2400" dirty="0"/>
              <a:t>A</a:t>
            </a:r>
            <a:r>
              <a:rPr lang="en-US" sz="2400" dirty="0" smtClean="0"/>
              <a:t>ddress </a:t>
            </a:r>
            <a:r>
              <a:rPr lang="en-US" sz="2400" b="1" i="1" dirty="0"/>
              <a:t>global environmental issues</a:t>
            </a:r>
            <a:r>
              <a:rPr lang="en-US" sz="2400" dirty="0"/>
              <a:t> where </a:t>
            </a:r>
            <a:r>
              <a:rPr lang="en-US" sz="2400" dirty="0" smtClean="0"/>
              <a:t>a country </a:t>
            </a:r>
            <a:r>
              <a:rPr lang="en-US" sz="2400" dirty="0"/>
              <a:t>plays a pivotal </a:t>
            </a:r>
            <a:r>
              <a:rPr lang="en-US" sz="2400" dirty="0" smtClean="0"/>
              <a:t>role</a:t>
            </a:r>
          </a:p>
          <a:p>
            <a:r>
              <a:rPr lang="en-US" sz="2400" dirty="0"/>
              <a:t>A</a:t>
            </a:r>
            <a:r>
              <a:rPr lang="en-US" sz="2400" dirty="0" smtClean="0"/>
              <a:t>ctivities </a:t>
            </a:r>
            <a:r>
              <a:rPr lang="en-US" sz="2400" dirty="0"/>
              <a:t>that </a:t>
            </a:r>
            <a:r>
              <a:rPr lang="en-US" sz="2400" b="1" i="1" dirty="0"/>
              <a:t>cut across multiple focal areas and sectors</a:t>
            </a:r>
            <a:r>
              <a:rPr lang="en-US" sz="2400" dirty="0"/>
              <a:t>, and promote integrated approach in achieving your national development objectives. </a:t>
            </a:r>
            <a:r>
              <a:rPr lang="en-US" sz="2400" dirty="0" smtClean="0"/>
              <a:t>Identify </a:t>
            </a:r>
            <a:r>
              <a:rPr lang="en-US" sz="2400" dirty="0"/>
              <a:t>those areas in your National Plans where GEF can support policy, market or behavioral transformations. </a:t>
            </a:r>
            <a:endParaRPr lang="en-US" sz="2400" dirty="0" smtClean="0"/>
          </a:p>
          <a:p>
            <a:r>
              <a:rPr lang="en-US" sz="2400" b="1" i="1" dirty="0" smtClean="0"/>
              <a:t>Combine GEF resources </a:t>
            </a:r>
            <a:r>
              <a:rPr lang="en-US" sz="2400" b="1" i="1" dirty="0"/>
              <a:t>with other existing resources</a:t>
            </a:r>
            <a:r>
              <a:rPr lang="en-US" sz="2400" dirty="0"/>
              <a:t> from other donors and the government, and </a:t>
            </a:r>
            <a:r>
              <a:rPr lang="en-US" sz="2400" dirty="0" smtClean="0"/>
              <a:t>thus leveraging the impact in advancing national environmental priorities</a:t>
            </a:r>
            <a:r>
              <a:rPr lang="en-US" sz="2400" dirty="0"/>
              <a:t/>
            </a:r>
            <a:br>
              <a:rPr lang="en-US" sz="2400" dirty="0"/>
            </a:br>
            <a:endParaRPr lang="en-US" sz="2400" dirty="0"/>
          </a:p>
        </p:txBody>
      </p:sp>
      <p:sp>
        <p:nvSpPr>
          <p:cNvPr id="5" name="Title 3"/>
          <p:cNvSpPr txBox="1">
            <a:spLocks/>
          </p:cNvSpPr>
          <p:nvPr/>
        </p:nvSpPr>
        <p:spPr bwMode="auto">
          <a:xfrm>
            <a:off x="-11829" y="0"/>
            <a:ext cx="9144000" cy="90872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Implementing GEF-6</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360500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bwMode="auto">
          <a:xfrm>
            <a:off x="-20515" y="0"/>
            <a:ext cx="9144000" cy="685800"/>
          </a:xfrm>
          <a:prstGeom prst="rect">
            <a:avLst/>
          </a:prstGeom>
          <a:solidFill>
            <a:srgbClr val="DDDDDD"/>
          </a:solidFill>
          <a:ln w="9525">
            <a:noFill/>
            <a:miter lim="800000"/>
            <a:headEnd/>
            <a:tailEnd/>
          </a:ln>
        </p:spPr>
        <p:txBody>
          <a:bodyPr anchor="ctr"/>
          <a:lstStyle>
            <a:defPPr>
              <a:defRPr lang="fr-FR"/>
            </a:defPPr>
            <a:lvl1pPr algn="ctr">
              <a:defRPr sz="4000" b="1">
                <a:solidFill>
                  <a:srgbClr val="00642D"/>
                </a:solidFill>
                <a:latin typeface="Calibri" pitchFamily="34" charset="0"/>
              </a:defRPr>
            </a:lvl1pPr>
          </a:lstStyle>
          <a:p>
            <a:r>
              <a:rPr lang="en-US" sz="3200" dirty="0" smtClean="0"/>
              <a:t>GEF Goal and Mission</a:t>
            </a:r>
            <a:endParaRPr lang="en-US" sz="3200" dirty="0"/>
          </a:p>
        </p:txBody>
      </p:sp>
      <p:sp>
        <p:nvSpPr>
          <p:cNvPr id="7" name="TextBox 6"/>
          <p:cNvSpPr txBox="1"/>
          <p:nvPr/>
        </p:nvSpPr>
        <p:spPr>
          <a:xfrm>
            <a:off x="762000" y="1211282"/>
            <a:ext cx="8077200" cy="3693319"/>
          </a:xfrm>
          <a:prstGeom prst="rect">
            <a:avLst/>
          </a:prstGeom>
          <a:noFill/>
        </p:spPr>
        <p:txBody>
          <a:bodyPr wrap="square" rtlCol="0">
            <a:spAutoFit/>
          </a:bodyPr>
          <a:lstStyle/>
          <a:p>
            <a:r>
              <a:rPr lang="en-US" sz="2600" b="1" dirty="0">
                <a:solidFill>
                  <a:srgbClr val="00642D"/>
                </a:solidFill>
                <a:latin typeface="+mj-lt"/>
              </a:rPr>
              <a:t>Goal: </a:t>
            </a:r>
            <a:r>
              <a:rPr lang="en-US" sz="2600" dirty="0">
                <a:latin typeface="+mj-lt"/>
              </a:rPr>
              <a:t>to address </a:t>
            </a:r>
            <a:r>
              <a:rPr lang="en-US" sz="2600" i="1" u="sng" dirty="0">
                <a:latin typeface="+mj-lt"/>
              </a:rPr>
              <a:t>global environmental issues</a:t>
            </a:r>
            <a:r>
              <a:rPr lang="en-US" sz="2600" dirty="0">
                <a:latin typeface="+mj-lt"/>
              </a:rPr>
              <a:t> while supporting </a:t>
            </a:r>
            <a:r>
              <a:rPr lang="en-US" sz="2600" i="1" u="sng" dirty="0">
                <a:latin typeface="+mj-lt"/>
              </a:rPr>
              <a:t>national sustainable development initiatives</a:t>
            </a:r>
            <a:r>
              <a:rPr lang="en-US" sz="2600" dirty="0">
                <a:latin typeface="+mj-lt"/>
              </a:rPr>
              <a:t>.</a:t>
            </a:r>
          </a:p>
          <a:p>
            <a:endParaRPr lang="en-US" sz="2600" b="1" dirty="0" smtClean="0">
              <a:solidFill>
                <a:srgbClr val="00642D"/>
              </a:solidFill>
              <a:latin typeface="+mj-lt"/>
            </a:endParaRPr>
          </a:p>
          <a:p>
            <a:endParaRPr lang="en-US" sz="2600" b="1" dirty="0">
              <a:solidFill>
                <a:srgbClr val="00642D"/>
              </a:solidFill>
              <a:latin typeface="+mj-lt"/>
            </a:endParaRPr>
          </a:p>
          <a:p>
            <a:r>
              <a:rPr lang="en-US" sz="2600" b="1" dirty="0">
                <a:solidFill>
                  <a:srgbClr val="00642D"/>
                </a:solidFill>
                <a:latin typeface="+mj-lt"/>
              </a:rPr>
              <a:t>Mission: </a:t>
            </a:r>
            <a:r>
              <a:rPr lang="en-US" sz="2600" dirty="0">
                <a:latin typeface="+mj-lt"/>
              </a:rPr>
              <a:t>the GEF is a mechanism for </a:t>
            </a:r>
            <a:r>
              <a:rPr lang="en-US" sz="2600" i="1" u="sng" dirty="0">
                <a:latin typeface="+mj-lt"/>
              </a:rPr>
              <a:t>international cooperation </a:t>
            </a:r>
            <a:r>
              <a:rPr lang="en-US" sz="2600" dirty="0">
                <a:latin typeface="+mj-lt"/>
              </a:rPr>
              <a:t>for the purpose of providing </a:t>
            </a:r>
            <a:r>
              <a:rPr lang="en-US" sz="2600" i="1" u="sng" dirty="0">
                <a:latin typeface="+mj-lt"/>
              </a:rPr>
              <a:t>new, and additional, grant</a:t>
            </a:r>
            <a:r>
              <a:rPr lang="en-US" sz="2600" i="1" dirty="0">
                <a:latin typeface="+mj-lt"/>
              </a:rPr>
              <a:t> </a:t>
            </a:r>
            <a:r>
              <a:rPr lang="en-US" sz="2600" dirty="0">
                <a:latin typeface="+mj-lt"/>
              </a:rPr>
              <a:t>and concessional funding to meet the </a:t>
            </a:r>
            <a:r>
              <a:rPr lang="en-US" sz="2600" i="1" u="sng" dirty="0" smtClean="0">
                <a:latin typeface="+mj-lt"/>
              </a:rPr>
              <a:t>agreed </a:t>
            </a:r>
            <a:r>
              <a:rPr lang="en-US" sz="2600" i="1" u="sng" dirty="0">
                <a:latin typeface="+mj-lt"/>
              </a:rPr>
              <a:t>incremental </a:t>
            </a:r>
            <a:r>
              <a:rPr lang="en-US" sz="2600" i="1" u="sng" dirty="0" smtClean="0">
                <a:latin typeface="+mj-lt"/>
              </a:rPr>
              <a:t>costs</a:t>
            </a:r>
            <a:r>
              <a:rPr lang="en-US" sz="2600" dirty="0" smtClean="0">
                <a:latin typeface="+mj-lt"/>
              </a:rPr>
              <a:t> </a:t>
            </a:r>
            <a:r>
              <a:rPr lang="en-US" sz="2600" dirty="0">
                <a:latin typeface="+mj-lt"/>
              </a:rPr>
              <a:t>of measure to achieve agreed global environmental benefits</a:t>
            </a:r>
            <a:r>
              <a:rPr lang="en-US" sz="2600" dirty="0" smtClean="0">
                <a:latin typeface="+mj-lt"/>
              </a:rPr>
              <a:t>. </a:t>
            </a:r>
            <a:endParaRPr lang="en-US" sz="2600" dirty="0">
              <a:latin typeface="+mj-lt"/>
            </a:endParaRPr>
          </a:p>
        </p:txBody>
      </p:sp>
    </p:spTree>
    <p:extLst>
      <p:ext uri="{BB962C8B-B14F-4D97-AF65-F5344CB8AC3E}">
        <p14:creationId xmlns:p14="http://schemas.microsoft.com/office/powerpoint/2010/main" val="647374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533400" y="609600"/>
            <a:ext cx="8229600" cy="731838"/>
          </a:xfrm>
        </p:spPr>
        <p:txBody>
          <a:bodyPr/>
          <a:lstStyle/>
          <a:p>
            <a:pPr eaLnBrk="1" hangingPunct="1"/>
            <a:r>
              <a:rPr lang="en-US" sz="3600" i="1" dirty="0" smtClean="0">
                <a:solidFill>
                  <a:srgbClr val="00642D"/>
                </a:solidFill>
              </a:rPr>
              <a:t>Institutional Framework</a:t>
            </a:r>
          </a:p>
        </p:txBody>
      </p:sp>
      <p:sp>
        <p:nvSpPr>
          <p:cNvPr id="6" name="Title 3"/>
          <p:cNvSpPr txBox="1">
            <a:spLocks/>
          </p:cNvSpPr>
          <p:nvPr/>
        </p:nvSpPr>
        <p:spPr bwMode="auto">
          <a:xfrm>
            <a:off x="0" y="0"/>
            <a:ext cx="9144000" cy="685800"/>
          </a:xfrm>
          <a:prstGeom prst="rect">
            <a:avLst/>
          </a:prstGeom>
          <a:solidFill>
            <a:srgbClr val="DDDDDD"/>
          </a:solidFill>
          <a:ln w="9525">
            <a:noFill/>
            <a:miter lim="800000"/>
            <a:headEnd/>
            <a:tailEnd/>
          </a:ln>
        </p:spPr>
        <p:txBody>
          <a:bodyPr anchor="ctr"/>
          <a:lstStyle/>
          <a:p>
            <a:pPr algn="ctr"/>
            <a:r>
              <a:rPr lang="en-US" sz="3200" b="1" dirty="0">
                <a:solidFill>
                  <a:srgbClr val="00642D"/>
                </a:solidFill>
                <a:latin typeface="Calibri" pitchFamily="34" charset="0"/>
              </a:rPr>
              <a:t>GEF Trust Fund</a:t>
            </a:r>
          </a:p>
        </p:txBody>
      </p:sp>
      <p:sp>
        <p:nvSpPr>
          <p:cNvPr id="28" name="AutoShape 15"/>
          <p:cNvSpPr>
            <a:spLocks noChangeArrowheads="1"/>
          </p:cNvSpPr>
          <p:nvPr/>
        </p:nvSpPr>
        <p:spPr bwMode="auto">
          <a:xfrm>
            <a:off x="5773924" y="1776367"/>
            <a:ext cx="1352441" cy="3316279"/>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a:solidFill>
                  <a:srgbClr val="00642D"/>
                </a:solidFill>
                <a:latin typeface="Calibri" pitchFamily="34" charset="0"/>
              </a:rPr>
              <a:t>Agencies</a:t>
            </a:r>
          </a:p>
          <a:p>
            <a:pPr marL="285750" indent="-285750">
              <a:buFont typeface="Arial" charset="0"/>
              <a:buChar char="•"/>
            </a:pPr>
            <a:r>
              <a:rPr lang="en-US" sz="1400" b="1" dirty="0">
                <a:solidFill>
                  <a:srgbClr val="00642D"/>
                </a:solidFill>
                <a:latin typeface="Calibri" pitchFamily="34" charset="0"/>
              </a:rPr>
              <a:t>UNDP</a:t>
            </a:r>
          </a:p>
          <a:p>
            <a:pPr marL="285750" indent="-285750">
              <a:buFont typeface="Arial" charset="0"/>
              <a:buChar char="•"/>
            </a:pPr>
            <a:r>
              <a:rPr lang="en-US" sz="1400" b="1" dirty="0">
                <a:solidFill>
                  <a:srgbClr val="00642D"/>
                </a:solidFill>
                <a:latin typeface="Calibri" pitchFamily="34" charset="0"/>
              </a:rPr>
              <a:t>UNEP</a:t>
            </a:r>
          </a:p>
          <a:p>
            <a:pPr marL="285750" indent="-285750">
              <a:buFont typeface="Arial" charset="0"/>
              <a:buChar char="•"/>
            </a:pPr>
            <a:r>
              <a:rPr lang="en-US" sz="1400" b="1" dirty="0">
                <a:solidFill>
                  <a:srgbClr val="00642D"/>
                </a:solidFill>
                <a:latin typeface="Calibri" pitchFamily="34" charset="0"/>
              </a:rPr>
              <a:t>WB</a:t>
            </a:r>
          </a:p>
          <a:p>
            <a:pPr marL="285750" indent="-285750">
              <a:buFont typeface="Arial" charset="0"/>
              <a:buChar char="•"/>
            </a:pPr>
            <a:r>
              <a:rPr lang="en-US" sz="1400" b="1" dirty="0">
                <a:solidFill>
                  <a:srgbClr val="00642D"/>
                </a:solidFill>
                <a:latin typeface="Calibri" pitchFamily="34" charset="0"/>
              </a:rPr>
              <a:t>ADB</a:t>
            </a:r>
          </a:p>
          <a:p>
            <a:pPr marL="285750" indent="-285750">
              <a:buFont typeface="Arial" charset="0"/>
              <a:buChar char="•"/>
            </a:pPr>
            <a:r>
              <a:rPr lang="en-US" sz="1400" b="1" dirty="0">
                <a:solidFill>
                  <a:srgbClr val="00642D"/>
                </a:solidFill>
                <a:latin typeface="Calibri" pitchFamily="34" charset="0"/>
              </a:rPr>
              <a:t>AfDB</a:t>
            </a:r>
          </a:p>
          <a:p>
            <a:pPr marL="285750" indent="-285750">
              <a:buFont typeface="Arial" charset="0"/>
              <a:buChar char="•"/>
            </a:pPr>
            <a:r>
              <a:rPr lang="en-US" sz="1400" b="1" dirty="0">
                <a:solidFill>
                  <a:srgbClr val="00642D"/>
                </a:solidFill>
                <a:latin typeface="Calibri" pitchFamily="34" charset="0"/>
              </a:rPr>
              <a:t>EBRD</a:t>
            </a:r>
          </a:p>
          <a:p>
            <a:pPr marL="285750" indent="-285750">
              <a:buFont typeface="Arial" charset="0"/>
              <a:buChar char="•"/>
            </a:pPr>
            <a:r>
              <a:rPr lang="en-US" sz="1400" b="1" dirty="0">
                <a:solidFill>
                  <a:srgbClr val="00642D"/>
                </a:solidFill>
                <a:latin typeface="Calibri" pitchFamily="34" charset="0"/>
              </a:rPr>
              <a:t>FAO</a:t>
            </a:r>
          </a:p>
          <a:p>
            <a:pPr marL="285750" indent="-285750">
              <a:buFont typeface="Arial" charset="0"/>
              <a:buChar char="•"/>
            </a:pPr>
            <a:r>
              <a:rPr lang="en-US" sz="1400" b="1" dirty="0">
                <a:solidFill>
                  <a:srgbClr val="00642D"/>
                </a:solidFill>
                <a:latin typeface="Calibri" pitchFamily="34" charset="0"/>
              </a:rPr>
              <a:t>IaDB</a:t>
            </a:r>
          </a:p>
          <a:p>
            <a:pPr marL="285750" indent="-285750">
              <a:buFont typeface="Arial" charset="0"/>
              <a:buChar char="•"/>
            </a:pPr>
            <a:r>
              <a:rPr lang="en-US" sz="1400" b="1" dirty="0">
                <a:solidFill>
                  <a:srgbClr val="00642D"/>
                </a:solidFill>
                <a:latin typeface="Calibri" pitchFamily="34" charset="0"/>
              </a:rPr>
              <a:t>IFAD</a:t>
            </a:r>
          </a:p>
          <a:p>
            <a:pPr marL="285750" indent="-285750">
              <a:buFont typeface="Arial" charset="0"/>
              <a:buChar char="•"/>
            </a:pPr>
            <a:r>
              <a:rPr lang="en-US" sz="1400" b="1" dirty="0">
                <a:solidFill>
                  <a:srgbClr val="00642D"/>
                </a:solidFill>
                <a:latin typeface="Calibri" pitchFamily="34" charset="0"/>
              </a:rPr>
              <a:t>UNIDO</a:t>
            </a:r>
          </a:p>
          <a:p>
            <a:pPr marL="285750" indent="-285750">
              <a:buFont typeface="Arial" charset="0"/>
              <a:buChar char="•"/>
            </a:pPr>
            <a:r>
              <a:rPr lang="en-US" sz="1400" b="1" dirty="0">
                <a:solidFill>
                  <a:srgbClr val="00642D"/>
                </a:solidFill>
                <a:latin typeface="Calibri" pitchFamily="34" charset="0"/>
              </a:rPr>
              <a:t>WWF-US</a:t>
            </a:r>
          </a:p>
          <a:p>
            <a:pPr marL="285750" indent="-285750">
              <a:buFont typeface="Arial" charset="0"/>
              <a:buChar char="•"/>
            </a:pPr>
            <a:r>
              <a:rPr lang="en-US" sz="1400" b="1" dirty="0">
                <a:solidFill>
                  <a:srgbClr val="00642D"/>
                </a:solidFill>
                <a:latin typeface="Calibri" pitchFamily="34" charset="0"/>
              </a:rPr>
              <a:t>CI</a:t>
            </a:r>
          </a:p>
          <a:p>
            <a:pPr marL="285750" indent="-285750">
              <a:buFont typeface="Arial" charset="0"/>
              <a:buChar char="•"/>
            </a:pPr>
            <a:r>
              <a:rPr lang="en-US" sz="1400" b="1" dirty="0">
                <a:solidFill>
                  <a:srgbClr val="00642D"/>
                </a:solidFill>
                <a:latin typeface="Calibri" pitchFamily="34" charset="0"/>
              </a:rPr>
              <a:t>IUCN</a:t>
            </a:r>
          </a:p>
          <a:p>
            <a:pPr marL="285750" indent="-285750">
              <a:buFont typeface="Arial" charset="0"/>
              <a:buChar char="•"/>
            </a:pPr>
            <a:r>
              <a:rPr lang="en-US" sz="1400" b="1" dirty="0">
                <a:solidFill>
                  <a:srgbClr val="00642D"/>
                </a:solidFill>
                <a:latin typeface="Calibri" pitchFamily="34" charset="0"/>
              </a:rPr>
              <a:t>DBSA</a:t>
            </a:r>
          </a:p>
        </p:txBody>
      </p:sp>
      <p:sp>
        <p:nvSpPr>
          <p:cNvPr id="29" name="AutoShape 15"/>
          <p:cNvSpPr>
            <a:spLocks noChangeArrowheads="1"/>
          </p:cNvSpPr>
          <p:nvPr/>
        </p:nvSpPr>
        <p:spPr bwMode="auto">
          <a:xfrm>
            <a:off x="4712974" y="2415527"/>
            <a:ext cx="939590" cy="822141"/>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600" b="1" dirty="0">
                <a:solidFill>
                  <a:srgbClr val="006600"/>
                </a:solidFill>
                <a:latin typeface="Calibri" pitchFamily="34" charset="0"/>
              </a:rPr>
              <a:t>GEF </a:t>
            </a:r>
          </a:p>
          <a:p>
            <a:pPr algn="ctr"/>
            <a:r>
              <a:rPr lang="en-US" sz="1600" b="1" dirty="0">
                <a:solidFill>
                  <a:srgbClr val="006600"/>
                </a:solidFill>
                <a:latin typeface="Calibri" pitchFamily="34" charset="0"/>
              </a:rPr>
              <a:t>Secretariat</a:t>
            </a:r>
          </a:p>
        </p:txBody>
      </p:sp>
      <p:sp>
        <p:nvSpPr>
          <p:cNvPr id="30" name="AutoShape 15"/>
          <p:cNvSpPr>
            <a:spLocks noChangeArrowheads="1"/>
          </p:cNvSpPr>
          <p:nvPr/>
        </p:nvSpPr>
        <p:spPr bwMode="auto">
          <a:xfrm>
            <a:off x="2740905" y="1947245"/>
            <a:ext cx="1174488" cy="489370"/>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a:solidFill>
                  <a:srgbClr val="006600"/>
                </a:solidFill>
                <a:latin typeface="Calibri" pitchFamily="34" charset="0"/>
              </a:rPr>
              <a:t>STAP</a:t>
            </a:r>
          </a:p>
        </p:txBody>
      </p:sp>
      <p:sp>
        <p:nvSpPr>
          <p:cNvPr id="31" name="AutoShape 15"/>
          <p:cNvSpPr>
            <a:spLocks noChangeArrowheads="1"/>
          </p:cNvSpPr>
          <p:nvPr/>
        </p:nvSpPr>
        <p:spPr bwMode="auto">
          <a:xfrm>
            <a:off x="2486091" y="4366594"/>
            <a:ext cx="1879181" cy="489370"/>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smtClean="0">
                <a:solidFill>
                  <a:srgbClr val="006600"/>
                </a:solidFill>
                <a:latin typeface="Calibri" pitchFamily="34" charset="0"/>
              </a:rPr>
              <a:t>Independent </a:t>
            </a:r>
          </a:p>
          <a:p>
            <a:pPr algn="ctr"/>
            <a:r>
              <a:rPr lang="en-US" sz="1400" b="1" dirty="0" smtClean="0">
                <a:solidFill>
                  <a:srgbClr val="006600"/>
                </a:solidFill>
                <a:latin typeface="Calibri" pitchFamily="34" charset="0"/>
              </a:rPr>
              <a:t>Evaluation </a:t>
            </a:r>
            <a:r>
              <a:rPr lang="en-US" sz="1400" b="1" dirty="0">
                <a:solidFill>
                  <a:srgbClr val="006600"/>
                </a:solidFill>
                <a:latin typeface="Calibri" pitchFamily="34" charset="0"/>
              </a:rPr>
              <a:t>Office</a:t>
            </a:r>
          </a:p>
        </p:txBody>
      </p:sp>
      <p:sp>
        <p:nvSpPr>
          <p:cNvPr id="32" name="AutoShape 15"/>
          <p:cNvSpPr>
            <a:spLocks noChangeArrowheads="1"/>
          </p:cNvSpPr>
          <p:nvPr/>
        </p:nvSpPr>
        <p:spPr bwMode="auto">
          <a:xfrm>
            <a:off x="7279866" y="2478583"/>
            <a:ext cx="1864134" cy="1921765"/>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b="1" dirty="0" smtClean="0">
                <a:solidFill>
                  <a:srgbClr val="00642D"/>
                </a:solidFill>
                <a:latin typeface="Calibri" pitchFamily="34" charset="0"/>
              </a:rPr>
              <a:t>Projects</a:t>
            </a:r>
          </a:p>
          <a:p>
            <a:r>
              <a:rPr lang="en-US" sz="1200" b="1" dirty="0">
                <a:solidFill>
                  <a:srgbClr val="00642D"/>
                </a:solidFill>
                <a:latin typeface="Calibri" pitchFamily="34" charset="0"/>
              </a:rPr>
              <a:t>Countries:</a:t>
            </a:r>
          </a:p>
          <a:p>
            <a:pPr marL="285750" indent="-285750">
              <a:buFont typeface="Arial" charset="0"/>
              <a:buChar char="•"/>
            </a:pPr>
            <a:r>
              <a:rPr lang="en-US" sz="1200" b="1" dirty="0">
                <a:solidFill>
                  <a:srgbClr val="00642D"/>
                </a:solidFill>
                <a:latin typeface="Calibri" pitchFamily="34" charset="0"/>
              </a:rPr>
              <a:t>GEF OFPs / PFPs</a:t>
            </a:r>
          </a:p>
          <a:p>
            <a:pPr marL="285750" indent="-285750">
              <a:buFont typeface="Arial" charset="0"/>
              <a:buChar char="•"/>
            </a:pPr>
            <a:r>
              <a:rPr lang="en-US" sz="1200" b="1" dirty="0">
                <a:solidFill>
                  <a:srgbClr val="00642D"/>
                </a:solidFill>
                <a:latin typeface="Calibri" pitchFamily="34" charset="0"/>
              </a:rPr>
              <a:t>Convention FPs</a:t>
            </a:r>
          </a:p>
          <a:p>
            <a:pPr marL="285750" indent="-285750">
              <a:buFont typeface="Arial" charset="0"/>
              <a:buChar char="•"/>
            </a:pPr>
            <a:r>
              <a:rPr lang="en-US" sz="1200" b="1" dirty="0">
                <a:solidFill>
                  <a:srgbClr val="00642D"/>
                </a:solidFill>
                <a:latin typeface="Calibri" pitchFamily="34" charset="0"/>
              </a:rPr>
              <a:t>Other Gov’t Agencies</a:t>
            </a:r>
          </a:p>
          <a:p>
            <a:pPr marL="285750" indent="-285750">
              <a:buFont typeface="Arial" charset="0"/>
              <a:buChar char="•"/>
            </a:pPr>
            <a:r>
              <a:rPr lang="en-US" sz="1200" b="1" dirty="0">
                <a:solidFill>
                  <a:srgbClr val="00642D"/>
                </a:solidFill>
                <a:latin typeface="Calibri" pitchFamily="34" charset="0"/>
              </a:rPr>
              <a:t>NGOs / CSOs</a:t>
            </a:r>
          </a:p>
          <a:p>
            <a:pPr marL="285750" indent="-285750">
              <a:buFont typeface="Arial" charset="0"/>
              <a:buChar char="•"/>
            </a:pPr>
            <a:r>
              <a:rPr lang="en-US" sz="1200" b="1" dirty="0">
                <a:solidFill>
                  <a:srgbClr val="00642D"/>
                </a:solidFill>
                <a:latin typeface="Calibri" pitchFamily="34" charset="0"/>
              </a:rPr>
              <a:t>Private Sector</a:t>
            </a:r>
          </a:p>
        </p:txBody>
      </p:sp>
      <p:sp>
        <p:nvSpPr>
          <p:cNvPr id="33" name="AutoShape 15"/>
          <p:cNvSpPr>
            <a:spLocks noChangeArrowheads="1"/>
          </p:cNvSpPr>
          <p:nvPr/>
        </p:nvSpPr>
        <p:spPr bwMode="auto">
          <a:xfrm>
            <a:off x="2060463" y="2872588"/>
            <a:ext cx="2272479" cy="1070511"/>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b="1" dirty="0" smtClean="0">
                <a:solidFill>
                  <a:srgbClr val="00642D"/>
                </a:solidFill>
                <a:latin typeface="Calibri" pitchFamily="34" charset="0"/>
              </a:rPr>
              <a:t>GEF Council</a:t>
            </a:r>
          </a:p>
          <a:p>
            <a:pPr algn="ctr"/>
            <a:r>
              <a:rPr lang="en-US" sz="1200" b="1" dirty="0">
                <a:solidFill>
                  <a:srgbClr val="00642D"/>
                </a:solidFill>
                <a:latin typeface="Calibri" pitchFamily="34" charset="0"/>
              </a:rPr>
              <a:t>Countries: Council Members </a:t>
            </a:r>
          </a:p>
          <a:p>
            <a:pPr algn="ctr"/>
            <a:r>
              <a:rPr lang="en-US" sz="1200" b="1" dirty="0">
                <a:solidFill>
                  <a:srgbClr val="00642D"/>
                </a:solidFill>
                <a:latin typeface="Calibri" pitchFamily="34" charset="0"/>
              </a:rPr>
              <a:t>/ Constituencies</a:t>
            </a:r>
          </a:p>
        </p:txBody>
      </p:sp>
      <p:sp>
        <p:nvSpPr>
          <p:cNvPr id="34" name="AutoShape 15"/>
          <p:cNvSpPr>
            <a:spLocks noChangeArrowheads="1"/>
          </p:cNvSpPr>
          <p:nvPr/>
        </p:nvSpPr>
        <p:spPr bwMode="auto">
          <a:xfrm>
            <a:off x="240396" y="2145792"/>
            <a:ext cx="1579711" cy="1070511"/>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sz="1400" b="1" dirty="0" smtClean="0">
                <a:solidFill>
                  <a:srgbClr val="00642D"/>
                </a:solidFill>
                <a:latin typeface="Calibri" pitchFamily="34" charset="0"/>
              </a:rPr>
              <a:t>GEF Assembly</a:t>
            </a:r>
          </a:p>
        </p:txBody>
      </p:sp>
      <p:sp>
        <p:nvSpPr>
          <p:cNvPr id="35" name="AutoShape 15"/>
          <p:cNvSpPr>
            <a:spLocks noChangeArrowheads="1"/>
          </p:cNvSpPr>
          <p:nvPr/>
        </p:nvSpPr>
        <p:spPr bwMode="auto">
          <a:xfrm>
            <a:off x="128409" y="3718456"/>
            <a:ext cx="1902569" cy="1944642"/>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sz="1400" b="1" dirty="0" smtClean="0">
                <a:solidFill>
                  <a:srgbClr val="00642D"/>
                </a:solidFill>
                <a:latin typeface="Calibri" pitchFamily="34" charset="0"/>
              </a:rPr>
              <a:t>Conventions</a:t>
            </a:r>
          </a:p>
          <a:p>
            <a:pPr marL="285750" indent="-285750">
              <a:buFont typeface="Arial"/>
              <a:buChar char="•"/>
            </a:pPr>
            <a:r>
              <a:rPr lang="en-US" sz="1200" b="1" dirty="0">
                <a:solidFill>
                  <a:srgbClr val="00642D"/>
                </a:solidFill>
                <a:latin typeface="Calibri" pitchFamily="34" charset="0"/>
              </a:rPr>
              <a:t>CBD</a:t>
            </a:r>
          </a:p>
          <a:p>
            <a:pPr marL="285750" indent="-285750">
              <a:buFont typeface="Arial"/>
              <a:buChar char="•"/>
            </a:pPr>
            <a:r>
              <a:rPr lang="en-US" sz="1200" b="1" dirty="0">
                <a:solidFill>
                  <a:srgbClr val="00642D"/>
                </a:solidFill>
                <a:latin typeface="Calibri" pitchFamily="34" charset="0"/>
              </a:rPr>
              <a:t>UNFCCC</a:t>
            </a:r>
          </a:p>
          <a:p>
            <a:pPr marL="285750" indent="-285750">
              <a:buFont typeface="Arial"/>
              <a:buChar char="•"/>
            </a:pPr>
            <a:r>
              <a:rPr lang="en-US" sz="1200" b="1" dirty="0">
                <a:solidFill>
                  <a:srgbClr val="00642D"/>
                </a:solidFill>
                <a:latin typeface="Calibri" pitchFamily="34" charset="0"/>
              </a:rPr>
              <a:t>Stockholm (POPs)</a:t>
            </a:r>
          </a:p>
          <a:p>
            <a:pPr marL="285750" indent="-285750">
              <a:buFont typeface="Arial"/>
              <a:buChar char="•"/>
            </a:pPr>
            <a:r>
              <a:rPr lang="en-US" sz="1200" b="1" dirty="0">
                <a:solidFill>
                  <a:srgbClr val="00642D"/>
                </a:solidFill>
                <a:latin typeface="Calibri" pitchFamily="34" charset="0"/>
              </a:rPr>
              <a:t>UNCCD</a:t>
            </a:r>
          </a:p>
          <a:p>
            <a:pPr marL="285750" indent="-285750">
              <a:buFont typeface="Arial"/>
              <a:buChar char="•"/>
            </a:pPr>
            <a:r>
              <a:rPr lang="en-US" sz="1200" b="1" dirty="0">
                <a:solidFill>
                  <a:srgbClr val="00642D"/>
                </a:solidFill>
                <a:latin typeface="Calibri" pitchFamily="34" charset="0"/>
              </a:rPr>
              <a:t>Montreal Protocol</a:t>
            </a:r>
          </a:p>
          <a:p>
            <a:pPr marL="285750" indent="-285750">
              <a:buFont typeface="Arial"/>
              <a:buChar char="•"/>
            </a:pPr>
            <a:r>
              <a:rPr lang="en-US" sz="1200" b="1" dirty="0">
                <a:solidFill>
                  <a:srgbClr val="00642D"/>
                </a:solidFill>
                <a:latin typeface="Calibri" pitchFamily="34" charset="0"/>
              </a:rPr>
              <a:t>Minamata</a:t>
            </a:r>
          </a:p>
        </p:txBody>
      </p:sp>
      <p:sp>
        <p:nvSpPr>
          <p:cNvPr id="36" name="Text Box 14"/>
          <p:cNvSpPr txBox="1">
            <a:spLocks noChangeArrowheads="1"/>
          </p:cNvSpPr>
          <p:nvPr/>
        </p:nvSpPr>
        <p:spPr bwMode="auto">
          <a:xfrm>
            <a:off x="498516"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Guidance</a:t>
            </a:r>
          </a:p>
        </p:txBody>
      </p:sp>
      <p:sp>
        <p:nvSpPr>
          <p:cNvPr id="37" name="Text Box 14"/>
          <p:cNvSpPr txBox="1">
            <a:spLocks noChangeArrowheads="1"/>
          </p:cNvSpPr>
          <p:nvPr/>
        </p:nvSpPr>
        <p:spPr bwMode="auto">
          <a:xfrm>
            <a:off x="4038600"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Operations</a:t>
            </a:r>
          </a:p>
        </p:txBody>
      </p:sp>
      <p:sp>
        <p:nvSpPr>
          <p:cNvPr id="38" name="Text Box 14"/>
          <p:cNvSpPr txBox="1">
            <a:spLocks noChangeArrowheads="1"/>
          </p:cNvSpPr>
          <p:nvPr/>
        </p:nvSpPr>
        <p:spPr bwMode="auto">
          <a:xfrm>
            <a:off x="7505700"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Action</a:t>
            </a:r>
          </a:p>
        </p:txBody>
      </p:sp>
      <p:sp>
        <p:nvSpPr>
          <p:cNvPr id="39" name="Line 11"/>
          <p:cNvSpPr>
            <a:spLocks noChangeShapeType="1"/>
          </p:cNvSpPr>
          <p:nvPr/>
        </p:nvSpPr>
        <p:spPr bwMode="auto">
          <a:xfrm flipH="1">
            <a:off x="1078498" y="3231095"/>
            <a:ext cx="1" cy="502153"/>
          </a:xfrm>
          <a:prstGeom prst="line">
            <a:avLst/>
          </a:prstGeom>
          <a:noFill/>
          <a:ln w="19050">
            <a:solidFill>
              <a:srgbClr val="00642D"/>
            </a:solidFill>
            <a:round/>
            <a:headEnd/>
            <a:tailEnd/>
          </a:ln>
          <a:effectLst/>
        </p:spPr>
        <p:txBody>
          <a:bodyPr/>
          <a:lstStyle/>
          <a:p>
            <a:endParaRPr lang="pt-BR"/>
          </a:p>
        </p:txBody>
      </p:sp>
      <p:sp>
        <p:nvSpPr>
          <p:cNvPr id="40" name="Line 11"/>
          <p:cNvSpPr>
            <a:spLocks noChangeShapeType="1"/>
          </p:cNvSpPr>
          <p:nvPr/>
        </p:nvSpPr>
        <p:spPr bwMode="auto">
          <a:xfrm flipV="1">
            <a:off x="1076080" y="3474774"/>
            <a:ext cx="985095" cy="1"/>
          </a:xfrm>
          <a:prstGeom prst="line">
            <a:avLst/>
          </a:prstGeom>
          <a:noFill/>
          <a:ln w="19050">
            <a:solidFill>
              <a:srgbClr val="00642D"/>
            </a:solidFill>
            <a:round/>
            <a:headEnd/>
            <a:tailEnd type="stealth"/>
          </a:ln>
          <a:effectLst/>
        </p:spPr>
        <p:txBody>
          <a:bodyPr/>
          <a:lstStyle/>
          <a:p>
            <a:endParaRPr lang="pt-BR"/>
          </a:p>
        </p:txBody>
      </p:sp>
      <p:sp>
        <p:nvSpPr>
          <p:cNvPr id="41" name="Line 11"/>
          <p:cNvSpPr>
            <a:spLocks noChangeShapeType="1"/>
          </p:cNvSpPr>
          <p:nvPr/>
        </p:nvSpPr>
        <p:spPr bwMode="auto">
          <a:xfrm>
            <a:off x="3343640" y="2423845"/>
            <a:ext cx="254" cy="463414"/>
          </a:xfrm>
          <a:prstGeom prst="line">
            <a:avLst/>
          </a:prstGeom>
          <a:noFill/>
          <a:ln w="19050">
            <a:solidFill>
              <a:srgbClr val="00642D"/>
            </a:solidFill>
            <a:round/>
            <a:headEnd/>
            <a:tailEnd type="stealth"/>
          </a:ln>
          <a:effectLst/>
        </p:spPr>
        <p:txBody>
          <a:bodyPr/>
          <a:lstStyle/>
          <a:p>
            <a:endParaRPr lang="pt-BR"/>
          </a:p>
        </p:txBody>
      </p:sp>
      <p:sp>
        <p:nvSpPr>
          <p:cNvPr id="42" name="Line 11"/>
          <p:cNvSpPr>
            <a:spLocks noChangeShapeType="1"/>
          </p:cNvSpPr>
          <p:nvPr/>
        </p:nvSpPr>
        <p:spPr bwMode="auto">
          <a:xfrm flipH="1" flipV="1">
            <a:off x="3343645" y="3929067"/>
            <a:ext cx="1" cy="450645"/>
          </a:xfrm>
          <a:prstGeom prst="line">
            <a:avLst/>
          </a:prstGeom>
          <a:noFill/>
          <a:ln w="19050">
            <a:solidFill>
              <a:srgbClr val="00642D"/>
            </a:solidFill>
            <a:round/>
            <a:headEnd/>
            <a:tailEnd type="stealth"/>
          </a:ln>
          <a:effectLst/>
        </p:spPr>
        <p:txBody>
          <a:bodyPr/>
          <a:lstStyle/>
          <a:p>
            <a:endParaRPr lang="pt-BR"/>
          </a:p>
        </p:txBody>
      </p:sp>
      <p:sp>
        <p:nvSpPr>
          <p:cNvPr id="43" name="Line 11"/>
          <p:cNvSpPr>
            <a:spLocks noChangeShapeType="1"/>
          </p:cNvSpPr>
          <p:nvPr/>
        </p:nvSpPr>
        <p:spPr bwMode="auto">
          <a:xfrm>
            <a:off x="5652564" y="2834551"/>
            <a:ext cx="145537" cy="562"/>
          </a:xfrm>
          <a:prstGeom prst="line">
            <a:avLst/>
          </a:prstGeom>
          <a:noFill/>
          <a:ln w="19050">
            <a:solidFill>
              <a:srgbClr val="00642D"/>
            </a:solidFill>
            <a:round/>
            <a:headEnd/>
            <a:tailEnd type="stealth"/>
          </a:ln>
          <a:effectLst/>
        </p:spPr>
        <p:txBody>
          <a:bodyPr/>
          <a:lstStyle/>
          <a:p>
            <a:endParaRPr lang="pt-BR" baseline="-25000" dirty="0"/>
          </a:p>
        </p:txBody>
      </p:sp>
      <p:sp>
        <p:nvSpPr>
          <p:cNvPr id="44" name="Line 11"/>
          <p:cNvSpPr>
            <a:spLocks noChangeShapeType="1"/>
          </p:cNvSpPr>
          <p:nvPr/>
        </p:nvSpPr>
        <p:spPr bwMode="auto">
          <a:xfrm flipV="1">
            <a:off x="5547916" y="4191195"/>
            <a:ext cx="273029" cy="1"/>
          </a:xfrm>
          <a:prstGeom prst="line">
            <a:avLst/>
          </a:prstGeom>
          <a:noFill/>
          <a:ln w="19050">
            <a:solidFill>
              <a:srgbClr val="00642D"/>
            </a:solidFill>
            <a:round/>
            <a:headEnd/>
            <a:tailEnd type="stealth"/>
          </a:ln>
          <a:effectLst/>
        </p:spPr>
        <p:txBody>
          <a:bodyPr/>
          <a:lstStyle/>
          <a:p>
            <a:endParaRPr lang="pt-BR"/>
          </a:p>
        </p:txBody>
      </p:sp>
      <p:sp>
        <p:nvSpPr>
          <p:cNvPr id="45" name="Line 11"/>
          <p:cNvSpPr>
            <a:spLocks noChangeShapeType="1"/>
          </p:cNvSpPr>
          <p:nvPr/>
        </p:nvSpPr>
        <p:spPr bwMode="auto">
          <a:xfrm flipV="1">
            <a:off x="7126365" y="3455653"/>
            <a:ext cx="166247" cy="12314"/>
          </a:xfrm>
          <a:prstGeom prst="line">
            <a:avLst/>
          </a:prstGeom>
          <a:noFill/>
          <a:ln w="19050">
            <a:solidFill>
              <a:srgbClr val="00642D"/>
            </a:solidFill>
            <a:round/>
            <a:headEnd/>
            <a:tailEnd type="stealth"/>
          </a:ln>
          <a:effectLst/>
        </p:spPr>
        <p:txBody>
          <a:bodyPr/>
          <a:lstStyle/>
          <a:p>
            <a:endParaRPr lang="pt-BR"/>
          </a:p>
        </p:txBody>
      </p:sp>
      <p:sp>
        <p:nvSpPr>
          <p:cNvPr id="46" name="Line 11"/>
          <p:cNvSpPr>
            <a:spLocks noChangeShapeType="1"/>
          </p:cNvSpPr>
          <p:nvPr/>
        </p:nvSpPr>
        <p:spPr bwMode="auto">
          <a:xfrm flipV="1">
            <a:off x="2183150" y="1519878"/>
            <a:ext cx="1732243" cy="6102"/>
          </a:xfrm>
          <a:prstGeom prst="line">
            <a:avLst/>
          </a:prstGeom>
          <a:noFill/>
          <a:ln w="19050">
            <a:solidFill>
              <a:srgbClr val="00642D"/>
            </a:solidFill>
            <a:round/>
            <a:headEnd/>
            <a:tailEnd type="stealth"/>
          </a:ln>
          <a:effectLst/>
        </p:spPr>
        <p:txBody>
          <a:bodyPr/>
          <a:lstStyle/>
          <a:p>
            <a:endParaRPr lang="pt-BR"/>
          </a:p>
        </p:txBody>
      </p:sp>
      <p:sp>
        <p:nvSpPr>
          <p:cNvPr id="47" name="Line 11"/>
          <p:cNvSpPr>
            <a:spLocks noChangeShapeType="1"/>
          </p:cNvSpPr>
          <p:nvPr/>
        </p:nvSpPr>
        <p:spPr bwMode="auto">
          <a:xfrm>
            <a:off x="5719831" y="1519877"/>
            <a:ext cx="1637674" cy="6102"/>
          </a:xfrm>
          <a:prstGeom prst="line">
            <a:avLst/>
          </a:prstGeom>
          <a:noFill/>
          <a:ln w="19050">
            <a:solidFill>
              <a:srgbClr val="00642D"/>
            </a:solidFill>
            <a:round/>
            <a:headEnd/>
            <a:tailEnd type="stealth"/>
          </a:ln>
          <a:effectLst/>
        </p:spPr>
        <p:txBody>
          <a:bodyPr/>
          <a:lstStyle/>
          <a:p>
            <a:endParaRPr lang="pt-BR"/>
          </a:p>
        </p:txBody>
      </p:sp>
      <p:sp>
        <p:nvSpPr>
          <p:cNvPr id="48" name="AutoShape 15"/>
          <p:cNvSpPr>
            <a:spLocks noChangeArrowheads="1"/>
          </p:cNvSpPr>
          <p:nvPr/>
        </p:nvSpPr>
        <p:spPr bwMode="auto">
          <a:xfrm>
            <a:off x="4679164" y="3752594"/>
            <a:ext cx="973400" cy="781974"/>
          </a:xfrm>
          <a:prstGeom prst="roundRect">
            <a:avLst>
              <a:gd name="adj" fmla="val 16667"/>
            </a:avLst>
          </a:prstGeom>
          <a:solidFill>
            <a:srgbClr val="006600"/>
          </a:solidFill>
          <a:ln w="9525">
            <a:solidFill>
              <a:srgbClr val="00642D"/>
            </a:solidFill>
            <a:round/>
            <a:headEnd/>
            <a:tailEnd/>
          </a:ln>
          <a:effectLst/>
        </p:spPr>
        <p:txBody>
          <a:bodyPr wrap="none" anchor="ctr"/>
          <a:lstStyle/>
          <a:p>
            <a:pPr algn="ctr"/>
            <a:r>
              <a:rPr lang="en-US" b="1" dirty="0" smtClean="0">
                <a:solidFill>
                  <a:schemeClr val="bg1"/>
                </a:solidFill>
                <a:latin typeface="Calibri" pitchFamily="34" charset="0"/>
              </a:rPr>
              <a:t>GEF </a:t>
            </a:r>
          </a:p>
          <a:p>
            <a:pPr algn="ctr"/>
            <a:r>
              <a:rPr lang="en-US" b="1" dirty="0" smtClean="0">
                <a:solidFill>
                  <a:schemeClr val="bg1"/>
                </a:solidFill>
                <a:latin typeface="Calibri" pitchFamily="34" charset="0"/>
              </a:rPr>
              <a:t>Trustee</a:t>
            </a:r>
            <a:endParaRPr lang="en-US" sz="1400" b="1" dirty="0">
              <a:solidFill>
                <a:schemeClr val="bg1"/>
              </a:solidFill>
              <a:latin typeface="Calibri" pitchFamily="34" charset="0"/>
            </a:endParaRPr>
          </a:p>
        </p:txBody>
      </p:sp>
      <p:cxnSp>
        <p:nvCxnSpPr>
          <p:cNvPr id="49" name="Straight Connector 48"/>
          <p:cNvCxnSpPr>
            <a:stCxn id="33" idx="3"/>
          </p:cNvCxnSpPr>
          <p:nvPr/>
        </p:nvCxnSpPr>
        <p:spPr>
          <a:xfrm>
            <a:off x="4332942" y="3407844"/>
            <a:ext cx="155494" cy="14350"/>
          </a:xfrm>
          <a:prstGeom prst="line">
            <a:avLst/>
          </a:prstGeom>
          <a:ln w="19050">
            <a:solidFill>
              <a:srgbClr val="006600"/>
            </a:solidFill>
          </a:ln>
        </p:spPr>
        <p:style>
          <a:lnRef idx="1">
            <a:schemeClr val="dk1"/>
          </a:lnRef>
          <a:fillRef idx="0">
            <a:schemeClr val="dk1"/>
          </a:fillRef>
          <a:effectRef idx="0">
            <a:schemeClr val="dk1"/>
          </a:effectRef>
          <a:fontRef idx="minor">
            <a:schemeClr val="tx1"/>
          </a:fontRef>
        </p:style>
      </p:cxnSp>
      <p:sp>
        <p:nvSpPr>
          <p:cNvPr id="50" name="Line 11"/>
          <p:cNvSpPr>
            <a:spLocks noChangeShapeType="1"/>
          </p:cNvSpPr>
          <p:nvPr/>
        </p:nvSpPr>
        <p:spPr bwMode="auto">
          <a:xfrm>
            <a:off x="4483785" y="2817076"/>
            <a:ext cx="9302" cy="1315395"/>
          </a:xfrm>
          <a:prstGeom prst="line">
            <a:avLst/>
          </a:prstGeom>
          <a:noFill/>
          <a:ln w="19050">
            <a:solidFill>
              <a:srgbClr val="00642D"/>
            </a:solidFill>
            <a:round/>
            <a:headEnd/>
            <a:tailEnd/>
          </a:ln>
          <a:effectLst/>
        </p:spPr>
        <p:txBody>
          <a:bodyPr/>
          <a:lstStyle/>
          <a:p>
            <a:endParaRPr lang="pt-BR"/>
          </a:p>
        </p:txBody>
      </p:sp>
      <p:sp>
        <p:nvSpPr>
          <p:cNvPr id="51" name="Line 11"/>
          <p:cNvSpPr>
            <a:spLocks noChangeShapeType="1"/>
          </p:cNvSpPr>
          <p:nvPr/>
        </p:nvSpPr>
        <p:spPr bwMode="auto">
          <a:xfrm flipV="1">
            <a:off x="4483785" y="2834551"/>
            <a:ext cx="232865" cy="1"/>
          </a:xfrm>
          <a:prstGeom prst="line">
            <a:avLst/>
          </a:prstGeom>
          <a:noFill/>
          <a:ln w="19050">
            <a:solidFill>
              <a:srgbClr val="00642D"/>
            </a:solidFill>
            <a:round/>
            <a:headEnd/>
            <a:tailEnd type="stealth"/>
          </a:ln>
          <a:effectLst/>
        </p:spPr>
        <p:txBody>
          <a:bodyPr/>
          <a:lstStyle/>
          <a:p>
            <a:endParaRPr lang="pt-BR"/>
          </a:p>
        </p:txBody>
      </p:sp>
      <p:sp>
        <p:nvSpPr>
          <p:cNvPr id="52" name="Line 11"/>
          <p:cNvSpPr>
            <a:spLocks noChangeShapeType="1"/>
          </p:cNvSpPr>
          <p:nvPr/>
        </p:nvSpPr>
        <p:spPr bwMode="auto">
          <a:xfrm flipV="1">
            <a:off x="4455567" y="4132470"/>
            <a:ext cx="232865" cy="1"/>
          </a:xfrm>
          <a:prstGeom prst="line">
            <a:avLst/>
          </a:prstGeom>
          <a:noFill/>
          <a:ln w="19050">
            <a:solidFill>
              <a:srgbClr val="00642D"/>
            </a:solidFill>
            <a:round/>
            <a:headEnd/>
            <a:tailEnd type="stealth"/>
          </a:ln>
          <a:effectLst/>
        </p:spPr>
        <p:txBody>
          <a:bodyPr/>
          <a:lstStyle/>
          <a:p>
            <a:endParaRPr lang="pt-BR"/>
          </a:p>
        </p:txBody>
      </p:sp>
      <p:cxnSp>
        <p:nvCxnSpPr>
          <p:cNvPr id="53" name="Straight Arrow Connector 52"/>
          <p:cNvCxnSpPr/>
          <p:nvPr/>
        </p:nvCxnSpPr>
        <p:spPr>
          <a:xfrm>
            <a:off x="5179721" y="3237668"/>
            <a:ext cx="9302" cy="508777"/>
          </a:xfrm>
          <a:prstGeom prst="straightConnector1">
            <a:avLst/>
          </a:prstGeom>
          <a:ln w="19050">
            <a:solidFill>
              <a:srgbClr val="0066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31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618878074"/>
              </p:ext>
            </p:extLst>
          </p:nvPr>
        </p:nvGraphicFramePr>
        <p:xfrm>
          <a:off x="1115616" y="684479"/>
          <a:ext cx="7113527" cy="53193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483768" y="188640"/>
            <a:ext cx="4608512" cy="369332"/>
          </a:xfrm>
          <a:prstGeom prst="rect">
            <a:avLst/>
          </a:prstGeom>
          <a:noFill/>
        </p:spPr>
        <p:txBody>
          <a:bodyPr wrap="square" rtlCol="0">
            <a:spAutoFit/>
          </a:bodyPr>
          <a:lstStyle/>
          <a:p>
            <a:r>
              <a:rPr lang="en-US" dirty="0" smtClean="0"/>
              <a:t>GEF Replenishments</a:t>
            </a:r>
            <a:endParaRPr lang="en-US" dirty="0"/>
          </a:p>
        </p:txBody>
      </p:sp>
      <p:sp>
        <p:nvSpPr>
          <p:cNvPr id="4" name="Title 3"/>
          <p:cNvSpPr txBox="1">
            <a:spLocks/>
          </p:cNvSpPr>
          <p:nvPr/>
        </p:nvSpPr>
        <p:spPr bwMode="auto">
          <a:xfrm>
            <a:off x="-20515" y="0"/>
            <a:ext cx="9144000" cy="685800"/>
          </a:xfrm>
          <a:prstGeom prst="rect">
            <a:avLst/>
          </a:prstGeom>
          <a:solidFill>
            <a:srgbClr val="DDDDDD"/>
          </a:solidFill>
          <a:ln w="9525">
            <a:noFill/>
            <a:miter lim="800000"/>
            <a:headEnd/>
            <a:tailEnd/>
          </a:ln>
        </p:spPr>
        <p:txBody>
          <a:bodyPr anchor="ctr"/>
          <a:lstStyle>
            <a:defPPr>
              <a:defRPr lang="fr-FR"/>
            </a:defPPr>
            <a:lvl1pPr algn="ctr">
              <a:defRPr sz="4000" b="1">
                <a:solidFill>
                  <a:srgbClr val="00642D"/>
                </a:solidFill>
                <a:latin typeface="Calibri" pitchFamily="34" charset="0"/>
              </a:defRPr>
            </a:lvl1pPr>
          </a:lstStyle>
          <a:p>
            <a:r>
              <a:rPr lang="en-US" sz="3200" dirty="0" smtClean="0"/>
              <a:t>GEF Replenishments</a:t>
            </a:r>
            <a:endParaRPr lang="en-US" sz="3200" dirty="0"/>
          </a:p>
        </p:txBody>
      </p:sp>
    </p:spTree>
    <p:extLst>
      <p:ext uri="{BB962C8B-B14F-4D97-AF65-F5344CB8AC3E}">
        <p14:creationId xmlns:p14="http://schemas.microsoft.com/office/powerpoint/2010/main" val="2572585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4463129"/>
              </p:ext>
            </p:extLst>
          </p:nvPr>
        </p:nvGraphicFramePr>
        <p:xfrm>
          <a:off x="107504" y="1268760"/>
          <a:ext cx="8852174" cy="5272227"/>
        </p:xfrm>
        <a:graphic>
          <a:graphicData uri="http://schemas.openxmlformats.org/drawingml/2006/table">
            <a:tbl>
              <a:tblPr firstRow="1" bandRow="1">
                <a:tableStyleId>{5C22544A-7EE6-4342-B048-85BDC9FD1C3A}</a:tableStyleId>
              </a:tblPr>
              <a:tblGrid>
                <a:gridCol w="5707881"/>
                <a:gridCol w="3144293"/>
              </a:tblGrid>
              <a:tr h="495722">
                <a:tc>
                  <a:txBody>
                    <a:bodyPr/>
                    <a:lstStyle/>
                    <a:p>
                      <a:r>
                        <a:rPr lang="en-US" sz="1800" dirty="0" smtClean="0"/>
                        <a:t>Focal Areas/</a:t>
                      </a:r>
                      <a:r>
                        <a:rPr lang="en-US" sz="1800" baseline="0" dirty="0" smtClean="0"/>
                        <a:t> Themes</a:t>
                      </a:r>
                      <a:endParaRPr lang="en-US" sz="1800" dirty="0"/>
                    </a:p>
                  </a:txBody>
                  <a:tcPr marL="67985" marR="67985" marT="33993" marB="33993"/>
                </a:tc>
                <a:tc>
                  <a:txBody>
                    <a:bodyPr/>
                    <a:lstStyle/>
                    <a:p>
                      <a:r>
                        <a:rPr lang="en-US" sz="1800" dirty="0" smtClean="0"/>
                        <a:t>GEF-6 Programming Targets</a:t>
                      </a:r>
                      <a:r>
                        <a:rPr lang="en-US" sz="1800" baseline="0" dirty="0" smtClean="0"/>
                        <a:t> ($ million)</a:t>
                      </a:r>
                      <a:endParaRPr lang="en-US" sz="1800" dirty="0"/>
                    </a:p>
                  </a:txBody>
                  <a:tcPr marL="67985" marR="67985" marT="33993" marB="33993"/>
                </a:tc>
              </a:tr>
              <a:tr h="351254">
                <a:tc>
                  <a:txBody>
                    <a:bodyPr/>
                    <a:lstStyle/>
                    <a:p>
                      <a:r>
                        <a:rPr lang="en-US" sz="1800" b="1" dirty="0" smtClean="0">
                          <a:solidFill>
                            <a:schemeClr val="tx1"/>
                          </a:solidFill>
                        </a:rPr>
                        <a:t>BIODIVERSITY</a:t>
                      </a:r>
                      <a:endParaRPr lang="en-US" sz="1800" b="1" dirty="0">
                        <a:solidFill>
                          <a:schemeClr val="tx1"/>
                        </a:solidFill>
                      </a:endParaRPr>
                    </a:p>
                  </a:txBody>
                  <a:tcPr marL="67985" marR="67985" marT="33993" marB="33993"/>
                </a:tc>
                <a:tc>
                  <a:txBody>
                    <a:bodyPr/>
                    <a:lstStyle/>
                    <a:p>
                      <a:r>
                        <a:rPr lang="en-US" sz="1800" dirty="0" smtClean="0"/>
                        <a:t>1,296</a:t>
                      </a:r>
                      <a:endParaRPr lang="en-US" sz="1800" dirty="0"/>
                    </a:p>
                  </a:txBody>
                  <a:tcPr marL="67985" marR="67985" marT="33993" marB="33993"/>
                </a:tc>
              </a:tr>
              <a:tr h="490057">
                <a:tc>
                  <a:txBody>
                    <a:bodyPr/>
                    <a:lstStyle/>
                    <a:p>
                      <a:pPr marL="0" indent="0">
                        <a:buFont typeface="Arial" panose="020B0604020202020204" pitchFamily="34" charset="0"/>
                        <a:buNone/>
                      </a:pPr>
                      <a:r>
                        <a:rPr lang="en-US" sz="1800" b="1" i="1" dirty="0" smtClean="0"/>
                        <a:t>STAR Country Allocations</a:t>
                      </a:r>
                      <a:endParaRPr lang="en-US" sz="1800" b="1" i="1" dirty="0"/>
                    </a:p>
                  </a:txBody>
                  <a:tcPr marL="67985" marR="67985" marT="33993" marB="33993"/>
                </a:tc>
                <a:tc>
                  <a:txBody>
                    <a:bodyPr/>
                    <a:lstStyle/>
                    <a:p>
                      <a:r>
                        <a:rPr lang="en-US" sz="1800" dirty="0" smtClean="0"/>
                        <a:t>1,051</a:t>
                      </a:r>
                      <a:endParaRPr lang="en-US" sz="1800" dirty="0"/>
                    </a:p>
                  </a:txBody>
                  <a:tcPr marL="67985" marR="67985" marT="33993" marB="33993"/>
                </a:tc>
              </a:tr>
              <a:tr h="388079">
                <a:tc>
                  <a:txBody>
                    <a:bodyPr/>
                    <a:lstStyle/>
                    <a:p>
                      <a:pPr marL="0" indent="0">
                        <a:buFont typeface="Arial" panose="020B0604020202020204" pitchFamily="34" charset="0"/>
                        <a:buNone/>
                      </a:pPr>
                      <a:r>
                        <a:rPr lang="en-US" sz="1800" b="1" i="1" dirty="0" smtClean="0"/>
                        <a:t>STAR Set-aside</a:t>
                      </a:r>
                      <a:endParaRPr lang="en-US" sz="1800" b="1" i="1" dirty="0"/>
                    </a:p>
                  </a:txBody>
                  <a:tcPr marL="67985" marR="67985" marT="33993" marB="33993"/>
                </a:tc>
                <a:tc>
                  <a:txBody>
                    <a:bodyPr/>
                    <a:lstStyle/>
                    <a:p>
                      <a:r>
                        <a:rPr lang="en-US" sz="1800" dirty="0" smtClean="0"/>
                        <a:t>245</a:t>
                      </a:r>
                      <a:endParaRPr lang="en-US" sz="1800" dirty="0"/>
                    </a:p>
                  </a:txBody>
                  <a:tcPr marL="67985" marR="67985" marT="33993" marB="33993"/>
                </a:tc>
              </a:tr>
              <a:tr h="441901">
                <a:tc>
                  <a:txBody>
                    <a:bodyPr/>
                    <a:lstStyle/>
                    <a:p>
                      <a:pPr marL="0" indent="0">
                        <a:buFont typeface="+mj-lt"/>
                        <a:buNone/>
                      </a:pPr>
                      <a:r>
                        <a:rPr lang="en-US" sz="1800" dirty="0" smtClean="0"/>
                        <a:t>    - Convention</a:t>
                      </a:r>
                      <a:r>
                        <a:rPr lang="en-US" sz="1800" baseline="0" dirty="0" smtClean="0"/>
                        <a:t> obligations</a:t>
                      </a:r>
                      <a:endParaRPr lang="en-US" sz="1800" dirty="0"/>
                    </a:p>
                  </a:txBody>
                  <a:tcPr marL="67985" marR="67985" marT="33993" marB="33993"/>
                </a:tc>
                <a:tc>
                  <a:txBody>
                    <a:bodyPr/>
                    <a:lstStyle/>
                    <a:p>
                      <a:r>
                        <a:rPr lang="en-US" sz="1800" dirty="0" smtClean="0"/>
                        <a:t>13</a:t>
                      </a:r>
                      <a:endParaRPr lang="en-US" sz="1800" dirty="0"/>
                    </a:p>
                  </a:txBody>
                  <a:tcPr marL="67985" marR="67985" marT="33993" marB="33993"/>
                </a:tc>
              </a:tr>
              <a:tr h="467395">
                <a:tc>
                  <a:txBody>
                    <a:bodyPr/>
                    <a:lstStyle/>
                    <a:p>
                      <a:pPr marL="0" indent="0">
                        <a:buFont typeface="+mj-lt"/>
                        <a:buNone/>
                      </a:pPr>
                      <a:r>
                        <a:rPr lang="en-US" sz="1800" dirty="0" smtClean="0"/>
                        <a:t>    - Global and Regional Programs</a:t>
                      </a:r>
                      <a:endParaRPr lang="en-US" sz="1800" dirty="0"/>
                    </a:p>
                  </a:txBody>
                  <a:tcPr marL="67985" marR="67985" marT="33993" marB="33993"/>
                </a:tc>
                <a:tc>
                  <a:txBody>
                    <a:bodyPr/>
                    <a:lstStyle/>
                    <a:p>
                      <a:r>
                        <a:rPr lang="en-US" sz="1800" dirty="0" smtClean="0"/>
                        <a:t>82</a:t>
                      </a:r>
                      <a:endParaRPr lang="en-US" sz="1800" dirty="0"/>
                    </a:p>
                  </a:txBody>
                  <a:tcPr marL="67985" marR="67985" marT="33993" marB="33993"/>
                </a:tc>
              </a:tr>
              <a:tr h="422072">
                <a:tc>
                  <a:txBody>
                    <a:bodyPr/>
                    <a:lstStyle/>
                    <a:p>
                      <a:pPr marL="0" indent="0">
                        <a:buFont typeface="+mj-lt"/>
                        <a:buNone/>
                      </a:pPr>
                      <a:r>
                        <a:rPr lang="en-US" sz="1800" dirty="0" smtClean="0"/>
                        <a:t>       *Integrated Approach Programs</a:t>
                      </a:r>
                      <a:endParaRPr lang="en-US" sz="1800" dirty="0"/>
                    </a:p>
                  </a:txBody>
                  <a:tcPr marL="67985" marR="67985" marT="33993" marB="33993"/>
                </a:tc>
                <a:tc>
                  <a:txBody>
                    <a:bodyPr/>
                    <a:lstStyle/>
                    <a:p>
                      <a:r>
                        <a:rPr lang="en-US" sz="1800" dirty="0" smtClean="0"/>
                        <a:t>45</a:t>
                      </a:r>
                      <a:endParaRPr lang="en-US" sz="1800" dirty="0"/>
                    </a:p>
                  </a:txBody>
                  <a:tcPr marL="67985" marR="67985" marT="33993" marB="33993"/>
                </a:tc>
              </a:tr>
              <a:tr h="490057">
                <a:tc>
                  <a:txBody>
                    <a:bodyPr/>
                    <a:lstStyle/>
                    <a:p>
                      <a:r>
                        <a:rPr lang="en-US" sz="1800" dirty="0" smtClean="0"/>
                        <a:t>            a) Taking Deforestation out of the Commodities Supply Chain</a:t>
                      </a:r>
                      <a:endParaRPr lang="en-US" sz="1800" dirty="0"/>
                    </a:p>
                  </a:txBody>
                  <a:tcPr marL="67985" marR="67985" marT="33993" marB="33993"/>
                </a:tc>
                <a:tc>
                  <a:txBody>
                    <a:bodyPr/>
                    <a:lstStyle/>
                    <a:p>
                      <a:r>
                        <a:rPr lang="en-US" sz="1800" dirty="0" smtClean="0"/>
                        <a:t>35</a:t>
                      </a:r>
                      <a:endParaRPr lang="en-US" sz="1800" dirty="0"/>
                    </a:p>
                  </a:txBody>
                  <a:tcPr marL="67985" marR="67985" marT="33993" marB="33993"/>
                </a:tc>
              </a:tr>
              <a:tr h="657185">
                <a:tc>
                  <a:txBody>
                    <a:bodyPr/>
                    <a:lstStyle/>
                    <a:p>
                      <a:r>
                        <a:rPr lang="en-US" sz="1800" dirty="0" smtClean="0"/>
                        <a:t>             b) Fostering Sustainability and Resilience of Production Systems in</a:t>
                      </a:r>
                      <a:r>
                        <a:rPr lang="en-US" sz="1800" baseline="0" dirty="0" smtClean="0"/>
                        <a:t> </a:t>
                      </a:r>
                      <a:r>
                        <a:rPr lang="en-US" sz="1800" dirty="0" smtClean="0"/>
                        <a:t>Africa</a:t>
                      </a:r>
                      <a:endParaRPr lang="en-US" sz="1800" dirty="0"/>
                    </a:p>
                  </a:txBody>
                  <a:tcPr marL="67985" marR="67985" marT="33993" marB="33993"/>
                </a:tc>
                <a:tc>
                  <a:txBody>
                    <a:bodyPr/>
                    <a:lstStyle/>
                    <a:p>
                      <a:r>
                        <a:rPr lang="en-US" sz="1800" dirty="0" smtClean="0"/>
                        <a:t>10</a:t>
                      </a:r>
                      <a:endParaRPr lang="en-US" sz="1800" dirty="0"/>
                    </a:p>
                  </a:txBody>
                  <a:tcPr marL="67985" marR="67985" marT="33993" marB="33993"/>
                </a:tc>
              </a:tr>
              <a:tr h="478726">
                <a:tc>
                  <a:txBody>
                    <a:bodyPr/>
                    <a:lstStyle/>
                    <a:p>
                      <a:r>
                        <a:rPr lang="en-US" sz="1800" dirty="0" smtClean="0"/>
                        <a:t>        * Other Global and Regional Programs</a:t>
                      </a:r>
                      <a:endParaRPr lang="en-US" sz="1800" dirty="0"/>
                    </a:p>
                  </a:txBody>
                  <a:tcPr marL="67985" marR="67985" marT="33993" marB="33993"/>
                </a:tc>
                <a:tc>
                  <a:txBody>
                    <a:bodyPr/>
                    <a:lstStyle/>
                    <a:p>
                      <a:r>
                        <a:rPr lang="en-US" sz="1800" dirty="0" smtClean="0"/>
                        <a:t>37</a:t>
                      </a:r>
                      <a:endParaRPr lang="en-US" sz="1800" dirty="0"/>
                    </a:p>
                  </a:txBody>
                  <a:tcPr marL="67985" marR="67985" marT="33993" marB="33993"/>
                </a:tc>
              </a:tr>
              <a:tr h="286103">
                <a:tc>
                  <a:txBody>
                    <a:bodyPr/>
                    <a:lstStyle/>
                    <a:p>
                      <a:r>
                        <a:rPr lang="en-US" sz="1800" dirty="0" smtClean="0"/>
                        <a:t>    - Sustainable Forest Management</a:t>
                      </a:r>
                      <a:endParaRPr lang="en-US" sz="1800" dirty="0"/>
                    </a:p>
                  </a:txBody>
                  <a:tcPr marL="67985" marR="67985" marT="33993" marB="33993"/>
                </a:tc>
                <a:tc>
                  <a:txBody>
                    <a:bodyPr/>
                    <a:lstStyle/>
                    <a:p>
                      <a:r>
                        <a:rPr lang="en-US" sz="1800" dirty="0" smtClean="0"/>
                        <a:t>150</a:t>
                      </a:r>
                      <a:endParaRPr lang="en-US" sz="1800" dirty="0"/>
                    </a:p>
                  </a:txBody>
                  <a:tcPr marL="67985" marR="67985" marT="33993" marB="33993"/>
                </a:tc>
              </a:tr>
            </a:tbl>
          </a:graphicData>
        </a:graphic>
      </p:graphicFrame>
    </p:spTree>
    <p:extLst>
      <p:ext uri="{BB962C8B-B14F-4D97-AF65-F5344CB8AC3E}">
        <p14:creationId xmlns:p14="http://schemas.microsoft.com/office/powerpoint/2010/main" val="1918073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21138139"/>
              </p:ext>
            </p:extLst>
          </p:nvPr>
        </p:nvGraphicFramePr>
        <p:xfrm>
          <a:off x="467544" y="116632"/>
          <a:ext cx="8208912" cy="3311050"/>
        </p:xfrm>
        <a:graphic>
          <a:graphicData uri="http://schemas.openxmlformats.org/drawingml/2006/table">
            <a:tbl>
              <a:tblPr firstRow="1" bandRow="1">
                <a:tableStyleId>{5C22544A-7EE6-4342-B048-85BDC9FD1C3A}</a:tableStyleId>
              </a:tblPr>
              <a:tblGrid>
                <a:gridCol w="4959558"/>
                <a:gridCol w="3249354"/>
              </a:tblGrid>
              <a:tr h="310862">
                <a:tc>
                  <a:txBody>
                    <a:bodyPr/>
                    <a:lstStyle/>
                    <a:p>
                      <a:r>
                        <a:rPr lang="en-US" sz="1800" b="1" dirty="0" smtClean="0"/>
                        <a:t>CLIMATE CHANGE</a:t>
                      </a:r>
                      <a:endParaRPr lang="en-US" sz="1800" b="1" dirty="0"/>
                    </a:p>
                  </a:txBody>
                  <a:tcPr marL="67023" marR="67023" marT="33511" marB="33511"/>
                </a:tc>
                <a:tc>
                  <a:txBody>
                    <a:bodyPr/>
                    <a:lstStyle/>
                    <a:p>
                      <a:r>
                        <a:rPr lang="en-US" sz="1800" dirty="0" smtClean="0"/>
                        <a:t>1,260</a:t>
                      </a:r>
                      <a:endParaRPr lang="en-US" sz="18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Country Allocations</a:t>
                      </a:r>
                    </a:p>
                  </a:txBody>
                  <a:tcPr marL="67023" marR="67023" marT="33511" marB="33511"/>
                </a:tc>
                <a:tc>
                  <a:txBody>
                    <a:bodyPr/>
                    <a:lstStyle/>
                    <a:p>
                      <a:r>
                        <a:rPr lang="en-US" sz="1400" dirty="0" smtClean="0"/>
                        <a:t>941</a:t>
                      </a:r>
                      <a:endParaRPr lang="en-US" sz="14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Set-aside</a:t>
                      </a:r>
                    </a:p>
                  </a:txBody>
                  <a:tcPr marL="67023" marR="67023" marT="33511" marB="33511"/>
                </a:tc>
                <a:tc>
                  <a:txBody>
                    <a:bodyPr/>
                    <a:lstStyle/>
                    <a:p>
                      <a:r>
                        <a:rPr lang="en-US" sz="1400" dirty="0" smtClean="0"/>
                        <a:t>319</a:t>
                      </a:r>
                      <a:endParaRPr lang="en-US" sz="14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Convention</a:t>
                      </a:r>
                      <a:r>
                        <a:rPr lang="en-US" sz="1400" baseline="0" dirty="0" smtClean="0"/>
                        <a:t> obligations</a:t>
                      </a:r>
                      <a:endParaRPr lang="en-US" sz="1400" dirty="0" smtClean="0"/>
                    </a:p>
                  </a:txBody>
                  <a:tcPr marL="67023" marR="67023" marT="33511" marB="33511"/>
                </a:tc>
                <a:tc>
                  <a:txBody>
                    <a:bodyPr/>
                    <a:lstStyle/>
                    <a:p>
                      <a:r>
                        <a:rPr lang="en-US" sz="1400" dirty="0" smtClean="0"/>
                        <a:t>130</a:t>
                      </a:r>
                      <a:endParaRPr lang="en-US" sz="14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Global and Regional Programs</a:t>
                      </a:r>
                    </a:p>
                  </a:txBody>
                  <a:tcPr marL="67023" marR="67023" marT="33511" marB="33511"/>
                </a:tc>
                <a:tc>
                  <a:txBody>
                    <a:bodyPr/>
                    <a:lstStyle/>
                    <a:p>
                      <a:r>
                        <a:rPr lang="en-US" sz="1400" dirty="0" smtClean="0"/>
                        <a:t>109</a:t>
                      </a:r>
                      <a:endParaRPr lang="en-US" sz="14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*Integrated Approach Programs</a:t>
                      </a:r>
                    </a:p>
                  </a:txBody>
                  <a:tcPr marL="67023" marR="67023" marT="33511" marB="33511"/>
                </a:tc>
                <a:tc>
                  <a:txBody>
                    <a:bodyPr/>
                    <a:lstStyle/>
                    <a:p>
                      <a:r>
                        <a:rPr lang="en-US" sz="1400" dirty="0" smtClean="0"/>
                        <a:t>50</a:t>
                      </a:r>
                      <a:endParaRPr lang="en-US" sz="1400" dirty="0"/>
                    </a:p>
                  </a:txBody>
                  <a:tcPr marL="67023" marR="67023" marT="33511" marB="33511"/>
                </a:tc>
              </a:tr>
              <a:tr h="503517">
                <a:tc>
                  <a:txBody>
                    <a:bodyPr/>
                    <a:lstStyle/>
                    <a:p>
                      <a:r>
                        <a:rPr lang="en-US" sz="1400" dirty="0" smtClean="0"/>
                        <a:t>     a)</a:t>
                      </a:r>
                      <a:r>
                        <a:rPr lang="en-US" sz="1400" baseline="0" dirty="0" smtClean="0"/>
                        <a:t> </a:t>
                      </a:r>
                      <a:r>
                        <a:rPr lang="en-US" sz="1400" dirty="0" smtClean="0"/>
                        <a:t>Sustainable Cities - Harnessing Local Action for Global Commons</a:t>
                      </a:r>
                      <a:endParaRPr lang="en-US" sz="1400" dirty="0"/>
                    </a:p>
                  </a:txBody>
                  <a:tcPr marL="67023" marR="67023" marT="33511" marB="33511"/>
                </a:tc>
                <a:tc>
                  <a:txBody>
                    <a:bodyPr/>
                    <a:lstStyle/>
                    <a:p>
                      <a:r>
                        <a:rPr lang="en-US" sz="1400" dirty="0" smtClean="0"/>
                        <a:t>40</a:t>
                      </a:r>
                      <a:endParaRPr lang="en-US" sz="1400" dirty="0"/>
                    </a:p>
                  </a:txBody>
                  <a:tcPr marL="67023" marR="67023" marT="33511" marB="33511"/>
                </a:tc>
              </a:tr>
              <a:tr h="503517">
                <a:tc>
                  <a:txBody>
                    <a:bodyPr/>
                    <a:lstStyle/>
                    <a:p>
                      <a:r>
                        <a:rPr lang="en-US" sz="1400" dirty="0" smtClean="0"/>
                        <a:t>     b) Fostering Sustainability and Resilience of Production Systems in Africa </a:t>
                      </a:r>
                    </a:p>
                  </a:txBody>
                  <a:tcPr marL="67023" marR="67023" marT="33511" marB="33511"/>
                </a:tc>
                <a:tc>
                  <a:txBody>
                    <a:bodyPr/>
                    <a:lstStyle/>
                    <a:p>
                      <a:r>
                        <a:rPr lang="en-US" sz="1400" dirty="0" smtClean="0"/>
                        <a:t>10</a:t>
                      </a:r>
                      <a:endParaRPr lang="en-US" sz="1400" dirty="0"/>
                    </a:p>
                  </a:txBody>
                  <a:tcPr marL="67023" marR="67023" marT="33511" marB="33511"/>
                </a:tc>
              </a:tr>
              <a:tr h="279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*Other Global and Regional Programs</a:t>
                      </a:r>
                    </a:p>
                  </a:txBody>
                  <a:tcPr marL="67023" marR="67023" marT="33511" marB="33511"/>
                </a:tc>
                <a:tc>
                  <a:txBody>
                    <a:bodyPr/>
                    <a:lstStyle/>
                    <a:p>
                      <a:r>
                        <a:rPr lang="en-US" sz="1400" dirty="0" smtClean="0"/>
                        <a:t>59</a:t>
                      </a:r>
                      <a:endParaRPr lang="en-US" sz="1400" dirty="0"/>
                    </a:p>
                  </a:txBody>
                  <a:tcPr marL="67023" marR="67023" marT="33511" marB="33511"/>
                </a:tc>
              </a:tr>
              <a:tr h="279166">
                <a:tc>
                  <a:txBody>
                    <a:bodyPr/>
                    <a:lstStyle/>
                    <a:p>
                      <a:r>
                        <a:rPr lang="en-US" sz="1400" dirty="0" smtClean="0"/>
                        <a:t>    - Sustainable Forest Management</a:t>
                      </a:r>
                      <a:endParaRPr lang="en-US" sz="1400" dirty="0"/>
                    </a:p>
                  </a:txBody>
                  <a:tcPr marL="67023" marR="67023" marT="33511" marB="33511"/>
                </a:tc>
                <a:tc>
                  <a:txBody>
                    <a:bodyPr/>
                    <a:lstStyle/>
                    <a:p>
                      <a:r>
                        <a:rPr lang="en-US" sz="1400" dirty="0" smtClean="0"/>
                        <a:t>80</a:t>
                      </a:r>
                      <a:endParaRPr lang="en-US" sz="1400" dirty="0"/>
                    </a:p>
                  </a:txBody>
                  <a:tcPr marL="67023" marR="67023" marT="33511" marB="33511"/>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74666893"/>
              </p:ext>
            </p:extLst>
          </p:nvPr>
        </p:nvGraphicFramePr>
        <p:xfrm>
          <a:off x="467544" y="3429000"/>
          <a:ext cx="8208912" cy="3379434"/>
        </p:xfrm>
        <a:graphic>
          <a:graphicData uri="http://schemas.openxmlformats.org/drawingml/2006/table">
            <a:tbl>
              <a:tblPr firstRow="1" bandRow="1">
                <a:tableStyleId>{5C22544A-7EE6-4342-B048-85BDC9FD1C3A}</a:tableStyleId>
              </a:tblPr>
              <a:tblGrid>
                <a:gridCol w="4959558"/>
                <a:gridCol w="3249354"/>
              </a:tblGrid>
              <a:tr h="378075">
                <a:tc>
                  <a:txBody>
                    <a:bodyPr/>
                    <a:lstStyle/>
                    <a:p>
                      <a:r>
                        <a:rPr lang="en-US" sz="1800" b="1" dirty="0" smtClean="0"/>
                        <a:t>LAND</a:t>
                      </a:r>
                      <a:r>
                        <a:rPr lang="en-US" sz="1800" b="1" baseline="0" dirty="0" smtClean="0"/>
                        <a:t> DEGRADATION</a:t>
                      </a:r>
                      <a:endParaRPr lang="en-US" sz="1800" b="1" dirty="0"/>
                    </a:p>
                  </a:txBody>
                  <a:tcPr marL="67023" marR="67023" marT="33511" marB="33511"/>
                </a:tc>
                <a:tc>
                  <a:txBody>
                    <a:bodyPr/>
                    <a:lstStyle/>
                    <a:p>
                      <a:r>
                        <a:rPr lang="en-US" sz="1800" dirty="0" smtClean="0"/>
                        <a:t>431</a:t>
                      </a:r>
                      <a:endParaRPr lang="en-US" sz="1800" dirty="0"/>
                    </a:p>
                  </a:txBody>
                  <a:tcPr marL="67023" marR="67023" marT="33511" marB="33511"/>
                </a:tc>
              </a:tr>
              <a:tr h="314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Country Allocations</a:t>
                      </a:r>
                    </a:p>
                  </a:txBody>
                  <a:tcPr marL="67023" marR="67023" marT="33511" marB="33511"/>
                </a:tc>
                <a:tc>
                  <a:txBody>
                    <a:bodyPr/>
                    <a:lstStyle/>
                    <a:p>
                      <a:r>
                        <a:rPr lang="en-US" sz="1400" dirty="0" smtClean="0"/>
                        <a:t>346</a:t>
                      </a:r>
                      <a:endParaRPr lang="en-US" sz="1400" dirty="0"/>
                    </a:p>
                  </a:txBody>
                  <a:tcPr marL="67023" marR="67023" marT="33511" marB="33511"/>
                </a:tc>
              </a:tr>
              <a:tr h="314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Set-aside</a:t>
                      </a:r>
                    </a:p>
                  </a:txBody>
                  <a:tcPr marL="67023" marR="67023" marT="33511" marB="33511"/>
                </a:tc>
                <a:tc>
                  <a:txBody>
                    <a:bodyPr/>
                    <a:lstStyle/>
                    <a:p>
                      <a:r>
                        <a:rPr lang="en-US" sz="1400" dirty="0" smtClean="0"/>
                        <a:t>85</a:t>
                      </a:r>
                      <a:endParaRPr lang="en-US" sz="1400" dirty="0"/>
                    </a:p>
                  </a:txBody>
                  <a:tcPr marL="67023" marR="67023" marT="33511" marB="33511"/>
                </a:tc>
              </a:tr>
              <a:tr h="550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Convention</a:t>
                      </a:r>
                      <a:r>
                        <a:rPr lang="en-US" sz="1400" baseline="0" dirty="0" smtClean="0"/>
                        <a:t> obligations</a:t>
                      </a:r>
                      <a:endParaRPr lang="en-US" sz="1400" dirty="0" smtClean="0"/>
                    </a:p>
                  </a:txBody>
                  <a:tcPr marL="67023" marR="67023" marT="33511" marB="33511"/>
                </a:tc>
                <a:tc>
                  <a:txBody>
                    <a:bodyPr/>
                    <a:lstStyle/>
                    <a:p>
                      <a:r>
                        <a:rPr lang="en-US" sz="1400" dirty="0" smtClean="0"/>
                        <a:t>15</a:t>
                      </a:r>
                      <a:endParaRPr lang="en-US" sz="1400" dirty="0"/>
                    </a:p>
                  </a:txBody>
                  <a:tcPr marL="67023" marR="67023" marT="33511" marB="33511"/>
                </a:tc>
              </a:tr>
              <a:tr h="314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Global and Regional Programs</a:t>
                      </a:r>
                    </a:p>
                  </a:txBody>
                  <a:tcPr marL="67023" marR="67023" marT="33511" marB="33511"/>
                </a:tc>
                <a:tc>
                  <a:txBody>
                    <a:bodyPr/>
                    <a:lstStyle/>
                    <a:p>
                      <a:r>
                        <a:rPr lang="en-US" sz="1400" dirty="0" smtClean="0"/>
                        <a:t>50</a:t>
                      </a:r>
                      <a:endParaRPr lang="en-US" sz="1400" dirty="0"/>
                    </a:p>
                  </a:txBody>
                  <a:tcPr marL="67023" marR="67023" marT="33511" marB="33511"/>
                </a:tc>
              </a:tr>
              <a:tr h="314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Integrated Approach Programs</a:t>
                      </a:r>
                    </a:p>
                  </a:txBody>
                  <a:tcPr marL="67023" marR="67023" marT="33511" marB="33511"/>
                </a:tc>
                <a:tc>
                  <a:txBody>
                    <a:bodyPr/>
                    <a:lstStyle/>
                    <a:p>
                      <a:r>
                        <a:rPr lang="en-US" sz="1400" dirty="0" smtClean="0"/>
                        <a:t>40</a:t>
                      </a:r>
                      <a:endParaRPr lang="en-US" sz="1400" dirty="0"/>
                    </a:p>
                  </a:txBody>
                  <a:tcPr marL="67023" marR="67023" marT="33511" marB="33511"/>
                </a:tc>
              </a:tr>
              <a:tr h="566473">
                <a:tc>
                  <a:txBody>
                    <a:bodyPr/>
                    <a:lstStyle/>
                    <a:p>
                      <a:r>
                        <a:rPr lang="en-US" sz="1400" baseline="0" dirty="0" smtClean="0"/>
                        <a:t>     a) </a:t>
                      </a:r>
                      <a:r>
                        <a:rPr lang="en-US" sz="1400" dirty="0" smtClean="0"/>
                        <a:t>Fostering Sustainability and Resilience of Production Systems in Africa</a:t>
                      </a:r>
                      <a:endParaRPr lang="en-US" sz="1400" dirty="0"/>
                    </a:p>
                  </a:txBody>
                  <a:tcPr marL="67023" marR="67023" marT="33511" marB="33511"/>
                </a:tc>
                <a:tc>
                  <a:txBody>
                    <a:bodyPr/>
                    <a:lstStyle/>
                    <a:p>
                      <a:r>
                        <a:rPr lang="en-US" sz="1400" dirty="0" smtClean="0"/>
                        <a:t>40</a:t>
                      </a:r>
                      <a:endParaRPr lang="en-US" sz="1400" dirty="0"/>
                    </a:p>
                  </a:txBody>
                  <a:tcPr marL="67023" marR="67023" marT="33511" marB="33511"/>
                </a:tc>
              </a:tr>
              <a:tr h="314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Other Global and Regional Programs</a:t>
                      </a:r>
                    </a:p>
                  </a:txBody>
                  <a:tcPr marL="67023" marR="67023" marT="33511" marB="33511"/>
                </a:tc>
                <a:tc>
                  <a:txBody>
                    <a:bodyPr/>
                    <a:lstStyle/>
                    <a:p>
                      <a:r>
                        <a:rPr lang="en-US" sz="1400" dirty="0" smtClean="0"/>
                        <a:t>10</a:t>
                      </a:r>
                      <a:endParaRPr lang="en-US" sz="1400" dirty="0"/>
                    </a:p>
                  </a:txBody>
                  <a:tcPr marL="67023" marR="67023" marT="33511" marB="33511"/>
                </a:tc>
              </a:tr>
              <a:tr h="314071">
                <a:tc>
                  <a:txBody>
                    <a:bodyPr/>
                    <a:lstStyle/>
                    <a:p>
                      <a:r>
                        <a:rPr lang="en-US" sz="1400" dirty="0" smtClean="0"/>
                        <a:t>   - Sustainable Forest Management</a:t>
                      </a:r>
                      <a:endParaRPr lang="en-US" sz="1400" dirty="0"/>
                    </a:p>
                  </a:txBody>
                  <a:tcPr marL="67023" marR="67023" marT="33511" marB="33511"/>
                </a:tc>
                <a:tc>
                  <a:txBody>
                    <a:bodyPr/>
                    <a:lstStyle/>
                    <a:p>
                      <a:r>
                        <a:rPr lang="en-US" sz="1400" dirty="0" smtClean="0"/>
                        <a:t>20</a:t>
                      </a:r>
                      <a:endParaRPr lang="en-US" sz="1400" dirty="0"/>
                    </a:p>
                  </a:txBody>
                  <a:tcPr marL="67023" marR="67023" marT="33511" marB="33511"/>
                </a:tc>
              </a:tr>
            </a:tbl>
          </a:graphicData>
        </a:graphic>
      </p:graphicFrame>
    </p:spTree>
    <p:extLst>
      <p:ext uri="{BB962C8B-B14F-4D97-AF65-F5344CB8AC3E}">
        <p14:creationId xmlns:p14="http://schemas.microsoft.com/office/powerpoint/2010/main" val="741726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71993348"/>
              </p:ext>
            </p:extLst>
          </p:nvPr>
        </p:nvGraphicFramePr>
        <p:xfrm>
          <a:off x="179512" y="2276872"/>
          <a:ext cx="8815388" cy="685800"/>
        </p:xfrm>
        <a:graphic>
          <a:graphicData uri="http://schemas.openxmlformats.org/drawingml/2006/table">
            <a:tbl>
              <a:tblPr firstRow="1" bandRow="1">
                <a:tableStyleId>{5C22544A-7EE6-4342-B048-85BDC9FD1C3A}</a:tableStyleId>
              </a:tblPr>
              <a:tblGrid>
                <a:gridCol w="5325969"/>
                <a:gridCol w="3489419"/>
              </a:tblGrid>
              <a:tr h="274320">
                <a:tc>
                  <a:txBody>
                    <a:bodyPr/>
                    <a:lstStyle/>
                    <a:p>
                      <a:r>
                        <a:rPr lang="en-US" sz="1800" b="1" dirty="0" smtClean="0"/>
                        <a:t>INTERNATIONAL WATERS</a:t>
                      </a:r>
                      <a:endParaRPr lang="en-US" sz="1800" b="1" dirty="0"/>
                    </a:p>
                  </a:txBody>
                  <a:tcPr marL="68580" marR="68580" marT="34290" marB="34290"/>
                </a:tc>
                <a:tc>
                  <a:txBody>
                    <a:bodyPr/>
                    <a:lstStyle/>
                    <a:p>
                      <a:r>
                        <a:rPr lang="en-US" sz="1800" dirty="0" smtClean="0"/>
                        <a:t>456</a:t>
                      </a:r>
                      <a:endParaRPr lang="en-US" sz="1800" dirty="0"/>
                    </a:p>
                  </a:txBody>
                  <a:tcPr marL="68580" marR="68580" marT="34290" marB="34290"/>
                </a:tc>
              </a:tr>
              <a:tr h="274320">
                <a:tc>
                  <a:txBody>
                    <a:bodyPr/>
                    <a:lstStyle/>
                    <a:p>
                      <a:r>
                        <a:rPr lang="en-US" sz="1800" b="1" i="1" dirty="0" smtClean="0"/>
                        <a:t>Focal Area Programing</a:t>
                      </a:r>
                      <a:endParaRPr lang="en-US" sz="1800" b="1" i="1" dirty="0"/>
                    </a:p>
                  </a:txBody>
                  <a:tcPr marL="68580" marR="68580" marT="34290" marB="34290"/>
                </a:tc>
                <a:tc>
                  <a:txBody>
                    <a:bodyPr/>
                    <a:lstStyle/>
                    <a:p>
                      <a:r>
                        <a:rPr lang="en-US" sz="1800" dirty="0" smtClean="0"/>
                        <a:t>456</a:t>
                      </a:r>
                      <a:endParaRPr lang="en-US" sz="1800" dirty="0"/>
                    </a:p>
                  </a:txBody>
                  <a:tcPr marL="68580" marR="68580" marT="34290" marB="3429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46122166"/>
              </p:ext>
            </p:extLst>
          </p:nvPr>
        </p:nvGraphicFramePr>
        <p:xfrm>
          <a:off x="179512" y="260648"/>
          <a:ext cx="8843962" cy="2057400"/>
        </p:xfrm>
        <a:graphic>
          <a:graphicData uri="http://schemas.openxmlformats.org/drawingml/2006/table">
            <a:tbl>
              <a:tblPr firstRow="1" bandRow="1">
                <a:tableStyleId>{5C22544A-7EE6-4342-B048-85BDC9FD1C3A}</a:tableStyleId>
              </a:tblPr>
              <a:tblGrid>
                <a:gridCol w="5343233"/>
                <a:gridCol w="3500729"/>
              </a:tblGrid>
              <a:tr h="274320">
                <a:tc>
                  <a:txBody>
                    <a:bodyPr/>
                    <a:lstStyle/>
                    <a:p>
                      <a:r>
                        <a:rPr lang="en-US" sz="1800" b="1" dirty="0" smtClean="0"/>
                        <a:t>CHEMICALS &amp; WASTE</a:t>
                      </a:r>
                      <a:endParaRPr lang="en-US" sz="1800" b="1" dirty="0"/>
                    </a:p>
                  </a:txBody>
                  <a:tcPr marL="68580" marR="68580" marT="34290" marB="34290"/>
                </a:tc>
                <a:tc>
                  <a:txBody>
                    <a:bodyPr/>
                    <a:lstStyle/>
                    <a:p>
                      <a:r>
                        <a:rPr lang="en-US" sz="1800" dirty="0" smtClean="0"/>
                        <a:t>554</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dirty="0" smtClean="0"/>
                        <a:t>Convention breakdown</a:t>
                      </a:r>
                    </a:p>
                  </a:txBody>
                  <a:tcPr marL="68580" marR="68580" marT="34290" marB="34290"/>
                </a:tc>
                <a:tc>
                  <a:txBody>
                    <a:bodyPr/>
                    <a:lstStyle/>
                    <a:p>
                      <a:r>
                        <a:rPr lang="en-US" sz="1800" dirty="0" smtClean="0"/>
                        <a:t>554</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 POPs</a:t>
                      </a:r>
                      <a:endParaRPr lang="en-US" sz="1800" dirty="0" smtClean="0"/>
                    </a:p>
                  </a:txBody>
                  <a:tcPr marL="68580" marR="68580" marT="34290" marB="34290"/>
                </a:tc>
                <a:tc>
                  <a:txBody>
                    <a:bodyPr/>
                    <a:lstStyle/>
                    <a:p>
                      <a:r>
                        <a:rPr lang="en-US" sz="1800" dirty="0" smtClean="0"/>
                        <a:t>375</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 Mercury</a:t>
                      </a:r>
                      <a:endParaRPr lang="en-US" sz="1800" dirty="0" smtClean="0"/>
                    </a:p>
                  </a:txBody>
                  <a:tcPr marL="68580" marR="68580" marT="34290" marB="34290"/>
                </a:tc>
                <a:tc>
                  <a:txBody>
                    <a:bodyPr/>
                    <a:lstStyle/>
                    <a:p>
                      <a:r>
                        <a:rPr lang="en-US" sz="1800" dirty="0" smtClean="0"/>
                        <a:t>141</a:t>
                      </a:r>
                      <a:endParaRPr lang="en-US" sz="1800" dirty="0"/>
                    </a:p>
                  </a:txBody>
                  <a:tcPr marL="68580" marR="68580" marT="34290" marB="34290"/>
                </a:tc>
              </a:tr>
              <a:tr h="118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 SAICM</a:t>
                      </a:r>
                      <a:endParaRPr lang="en-US" sz="1800" dirty="0" smtClean="0"/>
                    </a:p>
                  </a:txBody>
                  <a:tcPr marL="68580" marR="68580" marT="34290" marB="34290"/>
                </a:tc>
                <a:tc>
                  <a:txBody>
                    <a:bodyPr/>
                    <a:lstStyle/>
                    <a:p>
                      <a:r>
                        <a:rPr lang="en-US" sz="1800" dirty="0" smtClean="0"/>
                        <a:t>13</a:t>
                      </a:r>
                      <a:endParaRPr lang="en-US" sz="1800" dirty="0"/>
                    </a:p>
                  </a:txBody>
                  <a:tcPr marL="68580" marR="68580" marT="34290" marB="34290"/>
                </a:tc>
              </a:tr>
              <a:tr h="274320">
                <a:tc>
                  <a:txBody>
                    <a:bodyPr/>
                    <a:lstStyle/>
                    <a:p>
                      <a:r>
                        <a:rPr lang="en-US" sz="1800" dirty="0" smtClean="0"/>
                        <a:t>       - ODS</a:t>
                      </a:r>
                      <a:endParaRPr lang="en-US" sz="1800" dirty="0"/>
                    </a:p>
                  </a:txBody>
                  <a:tcPr marL="68580" marR="68580" marT="34290" marB="34290"/>
                </a:tc>
                <a:tc>
                  <a:txBody>
                    <a:bodyPr/>
                    <a:lstStyle/>
                    <a:p>
                      <a:r>
                        <a:rPr lang="en-US" sz="1800" dirty="0" smtClean="0"/>
                        <a:t>25</a:t>
                      </a:r>
                      <a:endParaRPr lang="en-US" sz="18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94837705"/>
              </p:ext>
            </p:extLst>
          </p:nvPr>
        </p:nvGraphicFramePr>
        <p:xfrm>
          <a:off x="179512" y="4293096"/>
          <a:ext cx="8829676" cy="342900"/>
        </p:xfrm>
        <a:graphic>
          <a:graphicData uri="http://schemas.openxmlformats.org/drawingml/2006/table">
            <a:tbl>
              <a:tblPr firstRow="1" bandRow="1">
                <a:tableStyleId>{5C22544A-7EE6-4342-B048-85BDC9FD1C3A}</a:tableStyleId>
              </a:tblPr>
              <a:tblGrid>
                <a:gridCol w="5334602"/>
                <a:gridCol w="3495074"/>
              </a:tblGrid>
              <a:tr h="274320">
                <a:tc>
                  <a:txBody>
                    <a:bodyPr/>
                    <a:lstStyle/>
                    <a:p>
                      <a:r>
                        <a:rPr lang="en-US" sz="1800" b="1" dirty="0" smtClean="0"/>
                        <a:t>Corporate</a:t>
                      </a:r>
                      <a:r>
                        <a:rPr lang="en-US" sz="1800" b="1" baseline="0" dirty="0" smtClean="0"/>
                        <a:t> budget: Secretariat, STAP and Trustee</a:t>
                      </a:r>
                      <a:endParaRPr lang="en-US" sz="1800" b="1" dirty="0"/>
                    </a:p>
                  </a:txBody>
                  <a:tcPr marL="68580" marR="68580" marT="34290" marB="34290"/>
                </a:tc>
                <a:tc>
                  <a:txBody>
                    <a:bodyPr/>
                    <a:lstStyle/>
                    <a:p>
                      <a:r>
                        <a:rPr lang="en-US" sz="1800" dirty="0" smtClean="0"/>
                        <a:t>106</a:t>
                      </a:r>
                      <a:endParaRPr lang="en-US" sz="1800" dirty="0"/>
                    </a:p>
                  </a:txBody>
                  <a:tcPr marL="68580" marR="68580" marT="34290" marB="3429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33729288"/>
              </p:ext>
            </p:extLst>
          </p:nvPr>
        </p:nvGraphicFramePr>
        <p:xfrm>
          <a:off x="179512" y="2924944"/>
          <a:ext cx="8829676" cy="1371600"/>
        </p:xfrm>
        <a:graphic>
          <a:graphicData uri="http://schemas.openxmlformats.org/drawingml/2006/table">
            <a:tbl>
              <a:tblPr firstRow="1" bandRow="1">
                <a:tableStyleId>{5C22544A-7EE6-4342-B048-85BDC9FD1C3A}</a:tableStyleId>
              </a:tblPr>
              <a:tblGrid>
                <a:gridCol w="5334602"/>
                <a:gridCol w="3495074"/>
              </a:tblGrid>
              <a:tr h="328613">
                <a:tc>
                  <a:txBody>
                    <a:bodyPr/>
                    <a:lstStyle/>
                    <a:p>
                      <a:r>
                        <a:rPr lang="en-US" sz="1800" b="1" dirty="0" smtClean="0"/>
                        <a:t>CORPORATE</a:t>
                      </a:r>
                      <a:r>
                        <a:rPr lang="en-US" sz="1800" b="1" baseline="0" dirty="0" smtClean="0"/>
                        <a:t> PROGRAMS</a:t>
                      </a:r>
                      <a:endParaRPr lang="en-US" sz="1800" b="1" dirty="0"/>
                    </a:p>
                  </a:txBody>
                  <a:tcPr marL="68580" marR="68580" marT="34290" marB="34290"/>
                </a:tc>
                <a:tc>
                  <a:txBody>
                    <a:bodyPr/>
                    <a:lstStyle/>
                    <a:p>
                      <a:r>
                        <a:rPr lang="en-US" sz="1800" dirty="0" smtClean="0"/>
                        <a:t>197</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Country Support Program (CSP)</a:t>
                      </a:r>
                    </a:p>
                  </a:txBody>
                  <a:tcPr marL="68580" marR="68580" marT="34290" marB="34290"/>
                </a:tc>
                <a:tc>
                  <a:txBody>
                    <a:bodyPr/>
                    <a:lstStyle/>
                    <a:p>
                      <a:r>
                        <a:rPr lang="en-US" sz="1800" dirty="0" smtClean="0"/>
                        <a:t>23</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Cross</a:t>
                      </a:r>
                      <a:r>
                        <a:rPr lang="en-US" sz="1800" baseline="0" dirty="0" smtClean="0"/>
                        <a:t> Cutting Capacity Development (CCCD)</a:t>
                      </a:r>
                      <a:endParaRPr lang="en-US" sz="1800" dirty="0" smtClean="0"/>
                    </a:p>
                  </a:txBody>
                  <a:tcPr marL="68580" marR="68580" marT="34290" marB="34290"/>
                </a:tc>
                <a:tc>
                  <a:txBody>
                    <a:bodyPr/>
                    <a:lstStyle/>
                    <a:p>
                      <a:r>
                        <a:rPr lang="en-US" sz="1800" dirty="0" smtClean="0"/>
                        <a:t>34</a:t>
                      </a:r>
                      <a:endParaRPr lang="en-US" sz="18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Small Grants Program</a:t>
                      </a:r>
                    </a:p>
                  </a:txBody>
                  <a:tcPr marL="68580" marR="68580" marT="34290" marB="34290"/>
                </a:tc>
                <a:tc>
                  <a:txBody>
                    <a:bodyPr/>
                    <a:lstStyle/>
                    <a:p>
                      <a:r>
                        <a:rPr lang="en-US" sz="1800" dirty="0" smtClean="0"/>
                        <a:t>140</a:t>
                      </a:r>
                      <a:endParaRPr lang="en-US" sz="1800" dirty="0"/>
                    </a:p>
                  </a:txBody>
                  <a:tcPr marL="68580" marR="68580" marT="34290" marB="3429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74524791"/>
              </p:ext>
            </p:extLst>
          </p:nvPr>
        </p:nvGraphicFramePr>
        <p:xfrm>
          <a:off x="179512" y="4941168"/>
          <a:ext cx="8829676" cy="374333"/>
        </p:xfrm>
        <a:graphic>
          <a:graphicData uri="http://schemas.openxmlformats.org/drawingml/2006/table">
            <a:tbl>
              <a:tblPr firstRow="1" bandRow="1">
                <a:tableStyleId>{5C22544A-7EE6-4342-B048-85BDC9FD1C3A}</a:tableStyleId>
              </a:tblPr>
              <a:tblGrid>
                <a:gridCol w="5334602"/>
                <a:gridCol w="3495074"/>
              </a:tblGrid>
              <a:tr h="374333">
                <a:tc>
                  <a:txBody>
                    <a:bodyPr/>
                    <a:lstStyle/>
                    <a:p>
                      <a:r>
                        <a:rPr lang="en-US" sz="1800" b="1" dirty="0" smtClean="0"/>
                        <a:t>TOTAL</a:t>
                      </a:r>
                      <a:r>
                        <a:rPr lang="en-US" sz="1800" b="1" baseline="0" dirty="0" smtClean="0"/>
                        <a:t> GEF Replenishment</a:t>
                      </a:r>
                      <a:endParaRPr lang="en-US" sz="1800" b="1" dirty="0"/>
                    </a:p>
                  </a:txBody>
                  <a:tcPr marL="68580" marR="68580" marT="34290" marB="34290"/>
                </a:tc>
                <a:tc>
                  <a:txBody>
                    <a:bodyPr/>
                    <a:lstStyle/>
                    <a:p>
                      <a:r>
                        <a:rPr lang="en-US" sz="1800" dirty="0" smtClean="0"/>
                        <a:t>4,433</a:t>
                      </a:r>
                      <a:endParaRPr lang="en-US" sz="1800" dirty="0"/>
                    </a:p>
                  </a:txBody>
                  <a:tcPr marL="68580" marR="68580" marT="34290" marB="3429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8896471"/>
              </p:ext>
            </p:extLst>
          </p:nvPr>
        </p:nvGraphicFramePr>
        <p:xfrm>
          <a:off x="179512" y="4653136"/>
          <a:ext cx="8829676" cy="342900"/>
        </p:xfrm>
        <a:graphic>
          <a:graphicData uri="http://schemas.openxmlformats.org/drawingml/2006/table">
            <a:tbl>
              <a:tblPr firstRow="1" bandRow="1">
                <a:tableStyleId>{5C22544A-7EE6-4342-B048-85BDC9FD1C3A}</a:tableStyleId>
              </a:tblPr>
              <a:tblGrid>
                <a:gridCol w="5334602"/>
                <a:gridCol w="3495074"/>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Independent Evaluation Office</a:t>
                      </a:r>
                    </a:p>
                  </a:txBody>
                  <a:tcPr marL="68580" marR="68580" marT="34290" marB="34290"/>
                </a:tc>
                <a:tc>
                  <a:txBody>
                    <a:bodyPr/>
                    <a:lstStyle/>
                    <a:p>
                      <a:r>
                        <a:rPr lang="en-US" sz="1800" dirty="0" smtClean="0"/>
                        <a:t>19</a:t>
                      </a:r>
                      <a:endParaRPr lang="en-US" sz="1800" dirty="0"/>
                    </a:p>
                  </a:txBody>
                  <a:tcPr marL="68580" marR="68580" marT="34290" marB="34290"/>
                </a:tc>
              </a:tr>
            </a:tbl>
          </a:graphicData>
        </a:graphic>
      </p:graphicFrame>
    </p:spTree>
    <p:extLst>
      <p:ext uri="{BB962C8B-B14F-4D97-AF65-F5344CB8AC3E}">
        <p14:creationId xmlns:p14="http://schemas.microsoft.com/office/powerpoint/2010/main" val="1601702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05223" y="5202864"/>
            <a:ext cx="5334000" cy="369332"/>
          </a:xfrm>
          <a:prstGeom prst="rect">
            <a:avLst/>
          </a:prstGeom>
          <a:noFill/>
        </p:spPr>
        <p:txBody>
          <a:bodyPr wrap="square" rtlCol="0">
            <a:spAutoFit/>
          </a:bodyPr>
          <a:lstStyle/>
          <a:p>
            <a:r>
              <a:rPr lang="en-US" dirty="0" smtClean="0"/>
              <a:t> </a:t>
            </a:r>
            <a:r>
              <a:rPr lang="en-US" i="1" dirty="0" smtClean="0"/>
              <a:t>=&gt; Trade-off: “Impact” vs  ”equity”?</a:t>
            </a:r>
            <a:endParaRPr lang="en-US"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36851"/>
            <a:ext cx="8222085" cy="358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3"/>
          <p:cNvSpPr txBox="1">
            <a:spLocks/>
          </p:cNvSpPr>
          <p:nvPr/>
        </p:nvSpPr>
        <p:spPr bwMode="auto">
          <a:xfrm>
            <a:off x="4931" y="0"/>
            <a:ext cx="9144000" cy="90872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smtClean="0">
                <a:solidFill>
                  <a:srgbClr val="00642D"/>
                </a:solidFill>
                <a:latin typeface="Calibri" pitchFamily="34" charset="0"/>
              </a:rPr>
              <a:t>Implementing GEF-6: Use of funds (recipient countries)</a:t>
            </a:r>
            <a:endParaRPr lang="en-US" sz="2800" b="1" dirty="0">
              <a:solidFill>
                <a:srgbClr val="00642D"/>
              </a:solidFill>
              <a:latin typeface="Calibri" pitchFamily="34" charset="0"/>
            </a:endParaRPr>
          </a:p>
        </p:txBody>
      </p:sp>
    </p:spTree>
    <p:extLst>
      <p:ext uri="{BB962C8B-B14F-4D97-AF65-F5344CB8AC3E}">
        <p14:creationId xmlns:p14="http://schemas.microsoft.com/office/powerpoint/2010/main" val="12349128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7pmct7M60SWxVcYdmdJq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YhQNCOWxkkWieFuRdTOG9w"/>
</p:tagLst>
</file>

<file path=ppt/tags/tag101.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s9Q3YsOjOkqxiuM_IPUJz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ioaNMFn7v0uRLvjBDX6wFQ"/>
</p:tagLst>
</file>

<file path=ppt/tags/tag103.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9OwZOBrGbkqQr3Dpdd.ui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uCezRSJfkOgNJ4kCJdMcQ"/>
</p:tagLst>
</file>

<file path=ppt/tags/tag105.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DtkduZivTkacY2tOYidSL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kBRsr.loik2M5KM6gy1Ysw"/>
</p:tagLst>
</file>

<file path=ppt/tags/tag107.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n.9AJLo2XkK7uhvJfAsxN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sx9recv530ObxWS_e.hLn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BlgmmDcRQESqAmMcuvw5n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laixIEgdk.HOhp2wCo9T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KhM_W42L5kmzF6E7dF4LZ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tzLsWUFAgEKM39PE0CD0C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sx9recv530ObxWS_e.hLn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BlgmmDcRQESqAmMcuvw5n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YhQNCOWxkkWieFuRdTOG9w"/>
</p:tagLst>
</file>

<file path=ppt/tags/tag115.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s9Q3YsOjOkqxiuM_IPUJz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ioaNMFn7v0uRLvjBDX6wFQ"/>
</p:tagLst>
</file>

<file path=ppt/tags/tag117.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9OwZOBrGbkqQr3Dpdd.ui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uCezRSJfkOgNJ4kCJdMcQ"/>
</p:tagLst>
</file>

<file path=ppt/tags/tag119.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DtkduZivTkacY2tOYidSL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h7UF34z8KkWjP0Ld4wWAj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kBRsr.loik2M5KM6gy1Ysw"/>
</p:tagLst>
</file>

<file path=ppt/tags/tag121.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n.9AJLo2XkK7uhvJfAsxN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aZY2teRRq0iKHxKossDQ3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_pS9V2WW0kORfTsKpkLM_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FzcNaY5erkeDFkLiNlvjk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jU4_b4GSM06KBXu84.Jk1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ylplK4Tt10Co_e_E3kVGs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Ycd3OIU7PEORJ46KbznmQ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bXEEi5fHZEaGqxxZkKd3l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OUcsC5XqIkyXvlZtbd3WE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PG9MpZ5ApEGyMFbuKAWSc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cxpxb7V_70GMQbHNiQoO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taI.EkPS6UOkm13dyiD5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rMXmTz7U0mxMj7DqhdzF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dXdHLrUQ_kOm3ePZFZpdT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2ijnhMW5kmQ98BGMPWhM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sG4K4fuz4kae.qZFLnPlZ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T6lyPd2eXkyAlb7KLgFYM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3ZFFp.X0keThvD2YU4e1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4ENzO4bsE0OPgrYlhyhCR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5jawrSMKa0K0s2P7HgR8r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7HKFiebdXkmFjsFyrtXaO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w4VSs49zD0e5oy1BC1eQV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nbtjOtQZQE6vsF7ljmGTG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Vt8jtvEpESGMq_Svt7_o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xbe9FFvslUOc7IP_g2Ve1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ewzBn3fm0UObBU8zXK3.B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XUFTzJJEUeuFnn.rBen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HbnuQ.cdw0KIwRAQCd7r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BblCOFh4NUactNy83EYHf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v0eGGqJXwUGzpPaOGiUYK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Ph9sKNHJLE6PhtFsXKxpj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6SgGQHJiTE.30dWszayKA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EHCicllogUOJvA5RpK1pj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aK7M9IDbn06T.jXbKu6bi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jaZ2Xak4Rkuygh0gjRfq5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yuyC5kMOSk2l4i.unYXy0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KuuuAh6.EUa4y4VL_Kw9c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aWcrFeSvUGXhG_9DX5gb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AnHxeqqHbECeFBOSbnG.k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3mPLaJRNiEOWkqnMq4B.4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j7mqIHss0SArbnfAcXi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LgSghUK4EU69UMBSFC3cU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CofAjs1Vq0yE35SRWkXbn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pA3088z6HUu75eCvjFL5w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hbNHXeofUOynbcSiFGVJ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cLNYzYPmU6rziaDnZKzt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uxF23gg0qbx73sQEGAD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1lVpfd0rRkyow9F0Cpx6p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MQ55Qriyc0CUDBsBQfvqe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zgZi4bSQPkWiEMLe2vWQC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JJu.E44phka9tAcvuBwCE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4C4GOy1vdUGevo3KcSQKq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2zmWZwiZv0GY0YMlnJLQ0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zgZi4bSQPkWiEMLe2vWQC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JJu.E44phka9tAcvuBwCE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KMZ04oLXFUSVrCMyhDTDy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G24TzF8mUabOmJk3YJZQ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h7ytHpODgUCLxf9TDip95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anbpQRIRMkawBGIDfqR4w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tnU6As5dWEucPpD3afVQj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CHogWWY0Y02.c.yjCCyFwg"/>
</p:tagLst>
</file>

<file path=ppt/tags/tag62.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fOtRubB0tUaJ8i3JB8ohe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GfNWB_S.US2I5d1KDiHw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tHz3KRKnUE6b1CXViaG1kQ"/>
</p:tagLst>
</file>

<file path=ppt/tags/tag65.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g7MNucYBVUimMQROPt7oN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Lqya6AwmkunlGAOHBlpC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xP7cfv3hr06iLuLtUeeZw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7g0bClYoW0W5jNQofjhUk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eSqRdVqPrU.wT80H_wWit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65wtcznakqVrbrTSQQVH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bk1S5y6gOU2hQjadcdwzQ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qGqMtvTIx0SGZFwyuFWND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sSc9F6XaJ0eI_sSreR4oj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POOq8dj40kSfKPaQxx1DA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euSYx.Kv_k2EP9UtO6pzK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c_BNa9OOlUCqGDZ0ToOid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sHYwD6nnD0.K2fntl1Frk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4FzZoffcgk.7j8FF8CWaIg"/>
</p:tagLst>
</file>

<file path=ppt/tags/tag78.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ogIzvSLlFEGYozAm.JwCx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G_J12REKTkmtaRCY4P2QpQ"/>
</p:tagLst>
</file>

<file path=ppt/tags/tag8.xml><?xml version="1.0" encoding="utf-8"?>
<p:tagLst xmlns:a="http://schemas.openxmlformats.org/drawingml/2006/main" xmlns:r="http://schemas.openxmlformats.org/officeDocument/2006/relationships" xmlns:p="http://schemas.openxmlformats.org/presentationml/2006/main">
  <p:tag name="RESIZE" val="Yes"/>
  <p:tag name="THINKCELLSHAPEDONOTDELETE" val="pKD.BIBX1.0CWpp_1__CBO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PvNzuRb6L0Ky2S4jmVflI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yXA6E74uBE2uT.ajYr6SE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GZIe9rB53EiQsS4b950.K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2obFtQDLeEaFdberQ2SvfA"/>
</p:tagLst>
</file>

<file path=ppt/tags/tag84.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KwUfpLFPrkumhxmCAuV11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hSXpjxe2p0mgTcec1J4mf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ziB98s2iD0ylcaI9K5nhA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GZIe9rB53EiQsS4b950.K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7908K1ANzkiW4K2ImdmGX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PvNzuRb6L0Ky2S4jmVflI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ZFM8.Yo2oU.pthfAJi3nB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4FzZoffcgk.7j8FF8CWaIg"/>
</p:tagLst>
</file>

<file path=ppt/tags/tag91.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ogIzvSLlFEGYozAm.JwCx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G_J12REKTkmtaRCY4P2Qp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7908K1ANzkiW4K2ImdmGX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7908K1ANzkiW4K2ImdmGX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7908K1ANzkiW4K2ImdmGX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uCezRSJfkOgNJ4kCJdMcQ"/>
</p:tagLst>
</file>

<file path=ppt/tags/tag97.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DtkduZivTkacY2tOYidSL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YhQNCOWxkkWieFuRdTOG9w"/>
</p:tagLst>
</file>

<file path=ppt/tags/tag99.xml><?xml version="1.0" encoding="utf-8"?>
<p:tagLst xmlns:a="http://schemas.openxmlformats.org/drawingml/2006/main" xmlns:r="http://schemas.openxmlformats.org/officeDocument/2006/relationships" xmlns:p="http://schemas.openxmlformats.org/presentationml/2006/main">
  <p:tag name="NAME" val="SingleBoatText"/>
  <p:tag name="THINKCELLSHAPEDONOTDELETE" val="ps9Q3YsOjOkqxiuM_IPUJz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13641</TotalTime>
  <Words>2243</Words>
  <Application>Microsoft Office PowerPoint</Application>
  <PresentationFormat>On-screen Show (4:3)</PresentationFormat>
  <Paragraphs>380</Paragraphs>
  <Slides>23</Slides>
  <Notes>10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23</vt:i4>
      </vt:variant>
    </vt:vector>
  </HeadingPairs>
  <TitlesOfParts>
    <vt:vector size="33" baseType="lpstr">
      <vt:lpstr>ＭＳ Ｐゴシック</vt:lpstr>
      <vt:lpstr>Andes</vt:lpstr>
      <vt:lpstr>Arial</vt:lpstr>
      <vt:lpstr>Calibri</vt:lpstr>
      <vt:lpstr>Times New Roman</vt:lpstr>
      <vt:lpstr>Wingdings</vt:lpstr>
      <vt:lpstr>Office Theme</vt:lpstr>
      <vt:lpstr>1_Office Theme</vt:lpstr>
      <vt:lpstr>2_Office Theme</vt:lpstr>
      <vt:lpstr>think-cell Slide</vt:lpstr>
      <vt:lpstr>What is the GEF? History and Structure</vt:lpstr>
      <vt:lpstr>PowerPoint Presentation</vt:lpstr>
      <vt:lpstr>PowerPoint Presentation</vt:lpstr>
      <vt:lpstr>Institutional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GEF 2020 – Strategy and GEF 6 strategic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Camila Perez Gabilondo</cp:lastModifiedBy>
  <cp:revision>717</cp:revision>
  <cp:lastPrinted>2015-02-04T22:06:49Z</cp:lastPrinted>
  <dcterms:created xsi:type="dcterms:W3CDTF">2015-01-16T22:08:15Z</dcterms:created>
  <dcterms:modified xsi:type="dcterms:W3CDTF">2015-03-16T02:06:27Z</dcterms:modified>
</cp:coreProperties>
</file>