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3" r:id="rId2"/>
    <p:sldId id="396" r:id="rId3"/>
    <p:sldId id="390" r:id="rId4"/>
    <p:sldId id="389" r:id="rId5"/>
    <p:sldId id="405" r:id="rId6"/>
    <p:sldId id="378" r:id="rId7"/>
    <p:sldId id="297" r:id="rId8"/>
    <p:sldId id="412" r:id="rId9"/>
    <p:sldId id="413" r:id="rId10"/>
    <p:sldId id="365" r:id="rId11"/>
    <p:sldId id="399" r:id="rId12"/>
    <p:sldId id="395" r:id="rId13"/>
    <p:sldId id="407" r:id="rId14"/>
    <p:sldId id="415" r:id="rId15"/>
    <p:sldId id="414" r:id="rId16"/>
    <p:sldId id="387" r:id="rId17"/>
  </p:sldIdLst>
  <p:sldSz cx="9144000" cy="6858000" type="screen4x3"/>
  <p:notesSz cx="7010400" cy="92964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00642D"/>
    <a:srgbClr val="339933"/>
    <a:srgbClr val="4D4D4D"/>
    <a:srgbClr val="CCFFCC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83025" autoAdjust="0"/>
  </p:normalViewPr>
  <p:slideViewPr>
    <p:cSldViewPr>
      <p:cViewPr varScale="1">
        <p:scale>
          <a:sx n="59" d="100"/>
          <a:sy n="59" d="100"/>
        </p:scale>
        <p:origin x="-1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-3235" y="-72"/>
      </p:cViewPr>
      <p:guideLst>
        <p:guide orient="horz" pos="2928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649" cy="465138"/>
          </a:xfrm>
          <a:prstGeom prst="rect">
            <a:avLst/>
          </a:prstGeom>
        </p:spPr>
        <p:txBody>
          <a:bodyPr vert="horz" lIns="92407" tIns="46204" rIns="92407" bIns="46204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1"/>
            <a:ext cx="3038648" cy="465138"/>
          </a:xfrm>
          <a:prstGeom prst="rect">
            <a:avLst/>
          </a:prstGeom>
        </p:spPr>
        <p:txBody>
          <a:bodyPr vert="horz" lIns="92407" tIns="46204" rIns="92407" bIns="46204" rtlCol="0"/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649" cy="465138"/>
          </a:xfrm>
          <a:prstGeom prst="rect">
            <a:avLst/>
          </a:prstGeom>
        </p:spPr>
        <p:txBody>
          <a:bodyPr vert="horz" lIns="92407" tIns="46204" rIns="92407" bIns="4620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6"/>
            <a:ext cx="3038648" cy="465138"/>
          </a:xfrm>
          <a:prstGeom prst="rect">
            <a:avLst/>
          </a:prstGeom>
        </p:spPr>
        <p:txBody>
          <a:bodyPr vert="horz" lIns="92407" tIns="46204" rIns="92407" bIns="46204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76359646-84FF-4FF2-90B1-DCE606405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2149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649" cy="463550"/>
          </a:xfrm>
          <a:prstGeom prst="rect">
            <a:avLst/>
          </a:prstGeom>
        </p:spPr>
        <p:txBody>
          <a:bodyPr vert="horz" lIns="87416" tIns="43708" rIns="87416" bIns="43708" rtlCol="0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0"/>
            <a:ext cx="3038648" cy="463550"/>
          </a:xfrm>
          <a:prstGeom prst="rect">
            <a:avLst/>
          </a:prstGeom>
        </p:spPr>
        <p:txBody>
          <a:bodyPr vert="horz" lIns="87416" tIns="43708" rIns="87416" bIns="43708" rtlCol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8500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7416" tIns="43708" rIns="87416" bIns="43708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50" y="4416427"/>
            <a:ext cx="5606703" cy="4181475"/>
          </a:xfrm>
          <a:prstGeom prst="rect">
            <a:avLst/>
          </a:prstGeom>
        </p:spPr>
        <p:txBody>
          <a:bodyPr vert="horz" lIns="87416" tIns="43708" rIns="87416" bIns="43708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31263"/>
            <a:ext cx="3038649" cy="463550"/>
          </a:xfrm>
          <a:prstGeom prst="rect">
            <a:avLst/>
          </a:prstGeom>
        </p:spPr>
        <p:txBody>
          <a:bodyPr vert="horz" lIns="87416" tIns="43708" rIns="87416" bIns="43708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831263"/>
            <a:ext cx="3038648" cy="463550"/>
          </a:xfrm>
          <a:prstGeom prst="rect">
            <a:avLst/>
          </a:prstGeom>
        </p:spPr>
        <p:txBody>
          <a:bodyPr vert="horz" lIns="87416" tIns="43708" rIns="87416" bIns="43708" rtlCol="0" anchor="b"/>
          <a:lstStyle>
            <a:lvl1pPr algn="r">
              <a:defRPr sz="1100" smtClean="0"/>
            </a:lvl1pPr>
          </a:lstStyle>
          <a:p>
            <a:pPr>
              <a:defRPr/>
            </a:pPr>
            <a:fld id="{8A57EA69-8F50-4190-A70F-0DA046C10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8407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02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9A7CD58-2761-49C0-B5E9-503D15924122}" type="slidenum">
              <a:rPr lang="en-US"/>
              <a:pPr/>
              <a:t>1</a:t>
            </a:fld>
            <a:endParaRPr lang="en-US"/>
          </a:p>
        </p:txBody>
      </p:sp>
      <p:sp>
        <p:nvSpPr>
          <p:cNvPr id="10244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245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0246" name="Header Placeholder 6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700" b="1" i="1" dirty="0" smtClean="0">
                <a:solidFill>
                  <a:srgbClr val="00642D"/>
                </a:solidFill>
              </a:rPr>
              <a:t>Mission</a:t>
            </a:r>
            <a:r>
              <a:rPr lang="en-US" sz="700" b="1" i="1" dirty="0">
                <a:solidFill>
                  <a:srgbClr val="00642D"/>
                </a:solidFill>
              </a:rPr>
              <a:t>:</a:t>
            </a:r>
            <a:r>
              <a:rPr lang="en-US" sz="700" i="1" dirty="0">
                <a:solidFill>
                  <a:srgbClr val="00642D"/>
                </a:solidFill>
              </a:rPr>
              <a:t> To assist in the protection of the global environment and to promote environmental sustainable development.</a:t>
            </a:r>
            <a:r>
              <a:rPr lang="en-US" sz="700" dirty="0"/>
              <a:t> </a:t>
            </a:r>
          </a:p>
          <a:p>
            <a:r>
              <a:rPr lang="en-US" sz="700" dirty="0"/>
              <a:t>Established in Oct 1991 as a $1 billion pilot program in the WB</a:t>
            </a:r>
          </a:p>
          <a:p>
            <a:r>
              <a:rPr lang="en-US" sz="700" dirty="0"/>
              <a:t>The GEF is the world’s largest public funder of projects and programs to benefit the global environment.</a:t>
            </a:r>
          </a:p>
          <a:p>
            <a:r>
              <a:rPr lang="en-US" sz="700" dirty="0"/>
              <a:t>WB, UNDP, UNEP were the 3 initial implementing partners.</a:t>
            </a:r>
          </a:p>
          <a:p>
            <a:r>
              <a:rPr lang="en-US" sz="700" dirty="0"/>
              <a:t>At the Rio Earth Summit in 1992, the GEF was restructured and moved out of the WB. </a:t>
            </a:r>
          </a:p>
          <a:p>
            <a:r>
              <a:rPr lang="en-US" sz="700" dirty="0"/>
              <a:t>This enhanced the involvement of developing countries in the decision-making process and in implementation of the projects. </a:t>
            </a:r>
          </a:p>
          <a:p>
            <a:r>
              <a:rPr lang="en-US" sz="700" dirty="0"/>
              <a:t>Since 1994, the WB has served as the GEF Trustee and provided administrative services.</a:t>
            </a:r>
          </a:p>
          <a:p>
            <a:r>
              <a:rPr lang="en-US" sz="700" dirty="0"/>
              <a:t>The GEF also serves as financial mechanism for the following UN conventions:</a:t>
            </a:r>
          </a:p>
          <a:p>
            <a:r>
              <a:rPr lang="en-US" sz="700" dirty="0"/>
              <a:t>UN Convention on Biological Diversity (CBD)</a:t>
            </a:r>
          </a:p>
          <a:p>
            <a:r>
              <a:rPr lang="en-US" sz="700" dirty="0"/>
              <a:t>UN Framework Convention on Climate Change (UNFCCC) </a:t>
            </a:r>
          </a:p>
          <a:p>
            <a:r>
              <a:rPr lang="en-US" sz="700" dirty="0"/>
              <a:t>UN Stockholm Convention on Persistent Organic Pollutants (POPs) </a:t>
            </a:r>
          </a:p>
          <a:p>
            <a:r>
              <a:rPr lang="en-US" sz="700" dirty="0"/>
              <a:t>UN Convention to Combat Desertification (UNCCD)</a:t>
            </a:r>
          </a:p>
          <a:p>
            <a:r>
              <a:rPr lang="en-US" sz="700" dirty="0"/>
              <a:t>The GEF, although not linked formally to the Montreal Protocol on Substances That Deplete the Ozone Layer (MP), supports implementation of the MP in transition economies.</a:t>
            </a:r>
            <a:endParaRPr lang="pt-BR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This slide is modified depending on the workshop</a:t>
            </a:r>
          </a:p>
        </p:txBody>
      </p:sp>
      <p:sp>
        <p:nvSpPr>
          <p:cNvPr id="20483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0484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0485" name="Footer Placeholder 5"/>
          <p:cNvSpPr>
            <a:spLocks noGrp="1"/>
          </p:cNvSpPr>
          <p:nvPr>
            <p:ph type="ftr" sz="quarter" idx="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0486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A61BBEF-8FD8-4FF3-9C36-CB05F3A3E457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smtClean="0"/>
              <a:t>Streamlining measures approved by the Council in June 2012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A57EA69-8F50-4190-A70F-0DA046C10CE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076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 smtClean="0">
                <a:solidFill>
                  <a:srgbClr val="4D4D4D"/>
                </a:solidFill>
              </a:rPr>
              <a:t>Size and regional balance</a:t>
            </a:r>
            <a:r>
              <a:rPr lang="en-US" sz="1800" baseline="0" dirty="0" smtClean="0">
                <a:solidFill>
                  <a:srgbClr val="4D4D4D"/>
                </a:solidFill>
              </a:rPr>
              <a:t> - </a:t>
            </a:r>
            <a:r>
              <a:rPr lang="en-US" sz="1800" dirty="0" smtClean="0">
                <a:solidFill>
                  <a:srgbClr val="4D4D4D"/>
                </a:solidFill>
              </a:rPr>
              <a:t>being one from an LDC, and another from a middle-income country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A57EA69-8F50-4190-A70F-0DA046C10CE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1082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Evolution</a:t>
            </a:r>
            <a:r>
              <a:rPr lang="en-US" baseline="0" dirty="0" smtClean="0"/>
              <a:t> of the GEF – Major Reforms</a:t>
            </a:r>
          </a:p>
          <a:p>
            <a:pPr algn="l">
              <a:buFont typeface="Wingdings" pitchFamily="2" charset="2"/>
              <a:buChar char="ü"/>
            </a:pPr>
            <a:r>
              <a:rPr lang="en-US" sz="1200" b="1" dirty="0" smtClean="0">
                <a:solidFill>
                  <a:srgbClr val="002060"/>
                </a:solidFill>
              </a:rPr>
              <a:t>Independent GEFEO – (Called for as GEF-3 reform.)</a:t>
            </a:r>
          </a:p>
          <a:p>
            <a:pPr algn="l">
              <a:buFont typeface="Wingdings" pitchFamily="2" charset="2"/>
              <a:buChar char="ü"/>
            </a:pPr>
            <a:r>
              <a:rPr lang="en-US" sz="1200" b="1" dirty="0" smtClean="0">
                <a:solidFill>
                  <a:srgbClr val="002060"/>
                </a:solidFill>
              </a:rPr>
              <a:t>Direct access for Executing Agencies (GEF-3 reform, deepened in GEF-4)</a:t>
            </a:r>
          </a:p>
          <a:p>
            <a:pPr algn="l">
              <a:buFont typeface="Wingdings" pitchFamily="2" charset="2"/>
              <a:buChar char="ü"/>
            </a:pPr>
            <a:r>
              <a:rPr lang="en-US" sz="1200" b="1" dirty="0" smtClean="0">
                <a:solidFill>
                  <a:srgbClr val="002060"/>
                </a:solidFill>
              </a:rPr>
              <a:t>RAF to STAR – GEF-3, GEF-4, GEF-5.  </a:t>
            </a:r>
          </a:p>
          <a:p>
            <a:pPr algn="l">
              <a:buFont typeface="Wingdings" pitchFamily="2" charset="2"/>
              <a:buChar char="ü"/>
            </a:pPr>
            <a:r>
              <a:rPr lang="en-US" sz="1200" b="1" dirty="0" smtClean="0">
                <a:solidFill>
                  <a:srgbClr val="002060"/>
                </a:solidFill>
              </a:rPr>
              <a:t>Fiduciary Standards – GEF-4 reform</a:t>
            </a:r>
          </a:p>
          <a:p>
            <a:pPr algn="l">
              <a:buFont typeface="Wingdings" pitchFamily="2" charset="2"/>
              <a:buChar char="ü"/>
            </a:pPr>
            <a:r>
              <a:rPr lang="en-US" sz="1200" b="1" dirty="0" smtClean="0">
                <a:solidFill>
                  <a:srgbClr val="002060"/>
                </a:solidFill>
              </a:rPr>
              <a:t>Results-based Management – GEF-4 reform</a:t>
            </a:r>
          </a:p>
          <a:p>
            <a:pPr algn="l">
              <a:buFont typeface="Wingdings" pitchFamily="2" charset="2"/>
              <a:buChar char="ü"/>
            </a:pPr>
            <a:r>
              <a:rPr lang="en-US" sz="1200" b="1" dirty="0" smtClean="0">
                <a:solidFill>
                  <a:srgbClr val="002060"/>
                </a:solidFill>
              </a:rPr>
              <a:t>Country </a:t>
            </a:r>
            <a:r>
              <a:rPr lang="en-US" sz="1200" b="1" dirty="0" err="1" smtClean="0">
                <a:solidFill>
                  <a:srgbClr val="002060"/>
                </a:solidFill>
              </a:rPr>
              <a:t>Drivenness</a:t>
            </a:r>
            <a:r>
              <a:rPr lang="en-US" sz="1200" b="1" dirty="0" smtClean="0">
                <a:solidFill>
                  <a:srgbClr val="002060"/>
                </a:solidFill>
              </a:rPr>
              <a:t> – a focus of several replenishments, including GEF-5</a:t>
            </a:r>
          </a:p>
          <a:p>
            <a:pPr algn="l">
              <a:buFont typeface="Wingdings" pitchFamily="2" charset="2"/>
              <a:buChar char="ü"/>
            </a:pPr>
            <a:r>
              <a:rPr lang="en-US" sz="1200" b="1" dirty="0" smtClean="0">
                <a:solidFill>
                  <a:srgbClr val="002060"/>
                </a:solidFill>
              </a:rPr>
              <a:t>Direct Access for Convention Reports – GEF-5 reform </a:t>
            </a:r>
          </a:p>
          <a:p>
            <a:pPr algn="l">
              <a:buFont typeface="Wingdings" pitchFamily="2" charset="2"/>
              <a:buChar char="ü"/>
            </a:pPr>
            <a:r>
              <a:rPr lang="en-US" sz="1200" b="1" dirty="0" smtClean="0">
                <a:solidFill>
                  <a:srgbClr val="002060"/>
                </a:solidFill>
              </a:rPr>
              <a:t>Streamlining Project and Program Cycles – GEF-4, GEF-5 </a:t>
            </a:r>
          </a:p>
          <a:p>
            <a:pPr algn="l">
              <a:buFont typeface="Wingdings" pitchFamily="2" charset="2"/>
              <a:buChar char="ü"/>
            </a:pPr>
            <a:r>
              <a:rPr lang="en-US" sz="1200" b="1" dirty="0" smtClean="0">
                <a:solidFill>
                  <a:srgbClr val="002060"/>
                </a:solidFill>
              </a:rPr>
              <a:t>Broadening of Partnership - Accreditation of new agencies (GEF-5) </a:t>
            </a:r>
          </a:p>
          <a:p>
            <a:pPr>
              <a:spcBef>
                <a:spcPct val="0"/>
              </a:spcBef>
            </a:pPr>
            <a:endParaRPr lang="en-US" dirty="0" smtClean="0"/>
          </a:p>
          <a:p>
            <a:pPr>
              <a:spcBef>
                <a:spcPct val="0"/>
              </a:spcBef>
            </a:pPr>
            <a:r>
              <a:rPr lang="en-US" dirty="0" smtClean="0"/>
              <a:t>Key Programming Areas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1200" b="1" dirty="0" smtClean="0">
                <a:solidFill>
                  <a:srgbClr val="002060"/>
                </a:solidFill>
              </a:rPr>
              <a:t>Biodiversity (Focal Area)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1200" b="1" dirty="0" smtClean="0">
                <a:solidFill>
                  <a:srgbClr val="002060"/>
                </a:solidFill>
              </a:rPr>
              <a:t>Climate Change Mitigation (Focal Area) 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1200" b="1" dirty="0" smtClean="0">
                <a:solidFill>
                  <a:srgbClr val="002060"/>
                </a:solidFill>
              </a:rPr>
              <a:t>International Waters (Focal Area) </a:t>
            </a:r>
          </a:p>
          <a:p>
            <a:pPr marL="514350" indent="-514350" algn="l">
              <a:lnSpc>
                <a:spcPct val="90000"/>
              </a:lnSpc>
              <a:buFontTx/>
              <a:buAutoNum type="arabicPeriod"/>
            </a:pPr>
            <a:r>
              <a:rPr lang="en-US" sz="1200" b="1" dirty="0" smtClean="0">
                <a:solidFill>
                  <a:srgbClr val="002060"/>
                </a:solidFill>
              </a:rPr>
              <a:t>Land Degradation (Focal Area) 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1200" b="1" dirty="0" smtClean="0">
                <a:solidFill>
                  <a:srgbClr val="002060"/>
                </a:solidFill>
              </a:rPr>
              <a:t>Chemicals – includes Ozone Depletion FA, Persistent Organic Pollutant FA, and Sound Chemicals Management &amp; Mercury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1200" b="1" dirty="0" smtClean="0">
                <a:solidFill>
                  <a:srgbClr val="002060"/>
                </a:solidFill>
              </a:rPr>
              <a:t>Sustainable Forest Management/REDD+</a:t>
            </a:r>
          </a:p>
          <a:p>
            <a:pPr marL="514350" indent="-514350" algn="l" eaLnBrk="1" hangingPunct="1">
              <a:lnSpc>
                <a:spcPct val="90000"/>
              </a:lnSpc>
              <a:buFontTx/>
              <a:buAutoNum type="arabicPeriod"/>
            </a:pPr>
            <a:r>
              <a:rPr lang="en-US" sz="1200" b="1" dirty="0" smtClean="0">
                <a:solidFill>
                  <a:srgbClr val="002060"/>
                </a:solidFill>
              </a:rPr>
              <a:t>Corporate Programs:  Small Grants Program, Country Support Program, Private Sector Activities </a:t>
            </a:r>
          </a:p>
          <a:p>
            <a:pPr marL="514350" indent="-514350" algn="l" eaLnBrk="1" hangingPunct="1">
              <a:lnSpc>
                <a:spcPct val="90000"/>
              </a:lnSpc>
            </a:pPr>
            <a:endParaRPr lang="en-US" sz="1200" b="1" dirty="0" smtClean="0">
              <a:solidFill>
                <a:srgbClr val="002060"/>
              </a:solidFill>
            </a:endParaRPr>
          </a:p>
          <a:p>
            <a:pPr marL="514350" indent="-514350" algn="l" eaLnBrk="1" hangingPunct="1">
              <a:lnSpc>
                <a:spcPct val="90000"/>
              </a:lnSpc>
            </a:pPr>
            <a:r>
              <a:rPr lang="en-US" sz="1200" b="1" dirty="0" smtClean="0">
                <a:solidFill>
                  <a:srgbClr val="002060"/>
                </a:solidFill>
              </a:rPr>
              <a:t>GEF-6 will likely also include a communications strategy. </a:t>
            </a:r>
          </a:p>
        </p:txBody>
      </p:sp>
      <p:sp>
        <p:nvSpPr>
          <p:cNvPr id="409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9CB5FC1-5CB0-4DFB-9B96-6893A433C46F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eaLnBrk="1" hangingPunct="1">
              <a:buNone/>
            </a:pPr>
            <a:r>
              <a:rPr lang="en-US" sz="1800" b="1" dirty="0" smtClean="0">
                <a:solidFill>
                  <a:srgbClr val="00642D"/>
                </a:solidFill>
              </a:rPr>
              <a:t>Decision on Agenda Item 5 on the Replenishment Process, per the Joint Summary of Chairs of the Nov. 2012 Council:</a:t>
            </a:r>
          </a:p>
          <a:p>
            <a:r>
              <a:rPr lang="en-US" sz="1700" dirty="0" smtClean="0"/>
              <a:t>The Council requested the GEF Trustee and the CEO to initiate discussions for the negotiations of the sixth replenishment. 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642D"/>
                </a:solidFill>
              </a:rPr>
              <a:t>GEF-6 Period</a:t>
            </a:r>
          </a:p>
          <a:p>
            <a:r>
              <a:rPr lang="en-US" sz="1700" dirty="0" smtClean="0"/>
              <a:t>To ensure uninterrupted operations and activities, donors should conclude replenishment negotiations by early CY 2014.</a:t>
            </a:r>
          </a:p>
          <a:p>
            <a:r>
              <a:rPr lang="en-US" sz="1700" dirty="0" smtClean="0"/>
              <a:t>The GEF-6 replenishment is expected to fund 4 years of GEF operations, from 1 July 2014 to 30 June 2018 (FY15-FY18).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642D"/>
                </a:solidFill>
              </a:rPr>
              <a:t>Composition (as in GEF-5)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1700" u="sng" dirty="0" smtClean="0"/>
              <a:t>Donors</a:t>
            </a:r>
            <a:r>
              <a:rPr lang="en-US" sz="1700" dirty="0" smtClean="0"/>
              <a:t>: All contributing participants who indicated an intention to contribute the equivalent of at least SDR 4 million for that replenishment could participate in the replenishment discussions. </a:t>
            </a:r>
          </a:p>
          <a:p>
            <a:pPr marL="742950" lvl="2" indent="-342900"/>
            <a:r>
              <a:rPr lang="en-US" sz="1500" dirty="0" smtClean="0"/>
              <a:t>Minimum proposed contribution remain at SDR 4 million for the GEF-6 discussions. 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1700" u="sng" dirty="0" smtClean="0"/>
              <a:t>Recipients</a:t>
            </a:r>
            <a:r>
              <a:rPr lang="en-US" sz="1700" dirty="0" smtClean="0"/>
              <a:t>: 4 representatives from non-donor recipient countries (representing AFR, ASIA, E-EUR, and LAC), 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1700" u="sng" dirty="0" smtClean="0"/>
              <a:t>CSOs/NGOs</a:t>
            </a:r>
            <a:r>
              <a:rPr lang="en-US" sz="1700" dirty="0" smtClean="0"/>
              <a:t>: 2 representatives (one from a donor country-based CSO, and other from a non-donor country-based CSO).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1700" u="sng" dirty="0" smtClean="0"/>
              <a:t>Observers</a:t>
            </a:r>
            <a:r>
              <a:rPr lang="en-US" sz="1700" dirty="0" smtClean="0"/>
              <a:t>: A) </a:t>
            </a:r>
            <a:r>
              <a:rPr lang="en-US" sz="1500" dirty="0" smtClean="0"/>
              <a:t>Potential donors who do not intend to provide the agreed minimum contribution. B) Representatives of Implementing and Executing Agencies C) Representatives from the Conventions for which the GEF serves as a financial mechanism. </a:t>
            </a:r>
          </a:p>
          <a:p>
            <a:pPr marL="0" indent="0">
              <a:buNone/>
            </a:pPr>
            <a:r>
              <a:rPr lang="en-US" sz="1700" dirty="0" smtClean="0">
                <a:sym typeface="Wingdings" pitchFamily="2" charset="2"/>
              </a:rPr>
              <a:t> </a:t>
            </a:r>
            <a:r>
              <a:rPr lang="en-US" sz="1700" dirty="0" smtClean="0"/>
              <a:t>Comments will be solicited from all GEF Council Members on policy and programming documents prepared for discussions.</a:t>
            </a:r>
          </a:p>
          <a:p>
            <a:pPr marL="0" indent="0">
              <a:buNone/>
            </a:pPr>
            <a:r>
              <a:rPr lang="en-US" sz="1800" b="1" dirty="0" smtClean="0">
                <a:solidFill>
                  <a:srgbClr val="00642D"/>
                </a:solidFill>
              </a:rPr>
              <a:t>Process: Timetable and Core Decision Topics</a:t>
            </a:r>
          </a:p>
          <a:p>
            <a:r>
              <a:rPr lang="en-US" sz="1700" dirty="0" smtClean="0"/>
              <a:t>April 2013 (Paris): </a:t>
            </a:r>
          </a:p>
          <a:p>
            <a:pPr lvl="1"/>
            <a:r>
              <a:rPr lang="en-US" sz="1400" dirty="0" smtClean="0"/>
              <a:t>Reference Exchange Rates for Use in the GEF-6 Replenishment (GEF Trustee)</a:t>
            </a:r>
          </a:p>
          <a:p>
            <a:r>
              <a:rPr lang="en-US" sz="1700" dirty="0" smtClean="0"/>
              <a:t>Sept. 2013 (TBD): </a:t>
            </a:r>
          </a:p>
          <a:p>
            <a:pPr lvl="1"/>
            <a:r>
              <a:rPr lang="en-US" sz="1400" dirty="0" smtClean="0"/>
              <a:t>GEF-6 Programming Document (GEFSEC), GEF-6 Financing Modalities: Burden-sharing and Financial Components (GEF Trustee)</a:t>
            </a:r>
          </a:p>
          <a:p>
            <a:r>
              <a:rPr lang="en-US" sz="1700" dirty="0" smtClean="0"/>
              <a:t>Nov. 2013 (Washington, following GEF Council): </a:t>
            </a:r>
          </a:p>
          <a:p>
            <a:pPr lvl="1"/>
            <a:r>
              <a:rPr lang="en-US" sz="1400" dirty="0" smtClean="0"/>
              <a:t>Final report of OPS5 (GEFEO), Policy Recommendations for GEF-6 (GEFSEC).</a:t>
            </a:r>
          </a:p>
          <a:p>
            <a:r>
              <a:rPr lang="en-US" sz="1700" dirty="0" smtClean="0"/>
              <a:t>Feb. 2014 (TBD): </a:t>
            </a:r>
          </a:p>
          <a:p>
            <a:pPr lvl="1"/>
            <a:r>
              <a:rPr lang="en-US" sz="1400" dirty="0" smtClean="0"/>
              <a:t>Finalize donor pledges and GEF Financing Framework (GEF Trustee), Finalize Summary of Replenishment report comprising (1) Summary of Negotiations; (2) Policy Recommendations; (3) Programming Document; and (4) Replenishment Resolution (GEF Trustee &amp; GEFSEC)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A57EA69-8F50-4190-A70F-0DA046C10CE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366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eaLnBrk="1" hangingPunct="1">
              <a:buNone/>
            </a:pPr>
            <a:endParaRPr lang="en-US" sz="140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A57EA69-8F50-4190-A70F-0DA046C10CE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36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"/>
          <p:cNvGrpSpPr>
            <a:grpSpLocks/>
          </p:cNvGrpSpPr>
          <p:nvPr userDrawn="1"/>
        </p:nvGrpSpPr>
        <p:grpSpPr bwMode="auto">
          <a:xfrm>
            <a:off x="0" y="76200"/>
            <a:ext cx="9144000" cy="1247775"/>
            <a:chOff x="0" y="152400"/>
            <a:chExt cx="9144000" cy="1248156"/>
          </a:xfrm>
        </p:grpSpPr>
        <p:pic>
          <p:nvPicPr>
            <p:cNvPr id="5" name="Picture 5" descr="GEF-20-PPT-BG-blank.png"/>
            <p:cNvPicPr>
              <a:picLocks noChangeAspect="1"/>
            </p:cNvPicPr>
            <p:nvPr userDrawn="1"/>
          </p:nvPicPr>
          <p:blipFill>
            <a:blip r:embed="rId2" cstate="print"/>
            <a:stretch>
              <a:fillRect/>
            </a:stretch>
          </p:blipFill>
          <p:spPr>
            <a:xfrm>
              <a:off x="0" y="152400"/>
              <a:ext cx="9144000" cy="1246632"/>
            </a:xfrm>
            <a:prstGeom prst="rect">
              <a:avLst/>
            </a:prstGeom>
            <a:effectLst>
              <a:reflection blurRad="6350" stA="50000" endA="300" endPos="38500" dist="50800" dir="5400000" sy="-100000" algn="bl" rotWithShape="0"/>
            </a:effectLst>
          </p:spPr>
        </p:pic>
        <p:pic>
          <p:nvPicPr>
            <p:cNvPr id="6" name="Picture 6" descr="GEF-PPT-BG.png"/>
            <p:cNvPicPr>
              <a:picLocks noChangeAspect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152400"/>
              <a:ext cx="9144000" cy="1248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828800"/>
            <a:ext cx="8229600" cy="1143000"/>
          </a:xfrm>
        </p:spPr>
        <p:txBody>
          <a:bodyPr/>
          <a:lstStyle>
            <a:lvl1pPr>
              <a:defRPr>
                <a:solidFill>
                  <a:srgbClr val="00B05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83820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4" descr="GEF-PPT-BG.png"/>
          <p:cNvPicPr>
            <a:picLocks noChangeAspect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0" y="5610225"/>
            <a:ext cx="9144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2" r:id="rId2"/>
    <p:sldLayoutId id="2147483651" r:id="rId3"/>
    <p:sldLayoutId id="2147483650" r:id="rId4"/>
    <p:sldLayoutId id="2147483653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1F497D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1F497D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066800" y="4572000"/>
            <a:ext cx="7315200" cy="1066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solidFill>
                  <a:srgbClr val="898989"/>
                </a:solidFill>
              </a:rPr>
              <a:t>GEF Expanded Constituency Workshop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solidFill>
                  <a:srgbClr val="898989"/>
                </a:solidFill>
              </a:rPr>
              <a:t>Livingstone, Zambia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solidFill>
                  <a:srgbClr val="898989"/>
                </a:solidFill>
              </a:rPr>
              <a:t>16 to 18 July 2013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057400"/>
            <a:ext cx="8382000" cy="2590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5300" b="1" dirty="0" smtClean="0">
                <a:solidFill>
                  <a:srgbClr val="00642D"/>
                </a:solidFill>
              </a:rPr>
              <a:t>– The GEF – </a:t>
            </a:r>
            <a:br>
              <a:rPr lang="en-US" sz="5300" b="1" dirty="0" smtClean="0">
                <a:solidFill>
                  <a:srgbClr val="00642D"/>
                </a:solidFill>
              </a:rPr>
            </a:br>
            <a:r>
              <a:rPr lang="en-US" sz="5300" b="1" dirty="0" smtClean="0">
                <a:solidFill>
                  <a:srgbClr val="00642D"/>
                </a:solidFill>
              </a:rPr>
              <a:t>Overview and Update</a:t>
            </a:r>
            <a:br>
              <a:rPr lang="en-US" sz="5300" b="1" dirty="0" smtClean="0">
                <a:solidFill>
                  <a:srgbClr val="00642D"/>
                </a:solidFill>
              </a:rPr>
            </a:br>
            <a:r>
              <a:rPr lang="en-US" sz="5300" b="1" dirty="0" smtClean="0">
                <a:solidFill>
                  <a:srgbClr val="00642D"/>
                </a:solidFill>
              </a:rPr>
              <a:t> </a:t>
            </a:r>
            <a:endParaRPr lang="en-US" sz="2700" i="1" dirty="0" smtClean="0">
              <a:solidFill>
                <a:srgbClr val="4D4D4D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5" y="914400"/>
            <a:ext cx="8540750" cy="4352925"/>
          </a:xfrm>
        </p:spPr>
        <p:txBody>
          <a:bodyPr>
            <a:noAutofit/>
          </a:bodyPr>
          <a:lstStyle/>
          <a:p>
            <a:endParaRPr lang="en-US" sz="1800" dirty="0" smtClean="0"/>
          </a:p>
          <a:p>
            <a:pPr marL="0" indent="0">
              <a:buNone/>
            </a:pPr>
            <a:r>
              <a:rPr lang="en-US" sz="4000" i="1" dirty="0">
                <a:solidFill>
                  <a:srgbClr val="00642D"/>
                </a:solidFill>
              </a:rPr>
              <a:t>June 2013 Council</a:t>
            </a:r>
            <a:r>
              <a:rPr lang="en-US" sz="4000" i="1" dirty="0" smtClean="0">
                <a:solidFill>
                  <a:srgbClr val="00642D"/>
                </a:solidFill>
              </a:rPr>
              <a:t>:</a:t>
            </a:r>
            <a:endParaRPr lang="en-US" sz="4000" dirty="0"/>
          </a:p>
          <a:p>
            <a:r>
              <a:rPr lang="en-US" sz="2800" dirty="0" smtClean="0"/>
              <a:t>World </a:t>
            </a:r>
            <a:r>
              <a:rPr lang="en-US" sz="2800" dirty="0"/>
              <a:t>Wildlife Fund-US and Conservation International have received approval from the independent review panel to become GEF Partners</a:t>
            </a:r>
            <a:r>
              <a:rPr lang="en-US" sz="2800" dirty="0" smtClean="0"/>
              <a:t>.</a:t>
            </a:r>
          </a:p>
          <a:p>
            <a:r>
              <a:rPr lang="en-US" sz="2800" dirty="0"/>
              <a:t>A second round of accreditation, including accreditation of bilateral agencies could happen only once all Stage II reviews are completed.</a:t>
            </a:r>
          </a:p>
          <a:p>
            <a:endParaRPr lang="en-US" sz="2800" dirty="0"/>
          </a:p>
          <a:p>
            <a:pPr eaLnBrk="1" hangingPunct="1"/>
            <a:endParaRPr lang="en-US" sz="2800" dirty="0">
              <a:solidFill>
                <a:srgbClr val="4D4D4D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Calibri" pitchFamily="34" charset="0"/>
              </a:rPr>
              <a:t>Broadening the GEF Partnership</a:t>
            </a:r>
            <a:endParaRPr lang="en-US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228600" y="801914"/>
            <a:ext cx="8534400" cy="990600"/>
          </a:xfrm>
          <a:solidFill>
            <a:schemeClr val="bg1"/>
          </a:solidFill>
        </p:spPr>
        <p:txBody>
          <a:bodyPr anchor="t" anchorCtr="0"/>
          <a:lstStyle/>
          <a:p>
            <a:pPr marL="0" indent="0" algn="ctr" eaLnBrk="1" hangingPunct="1">
              <a:buNone/>
            </a:pPr>
            <a:r>
              <a:rPr lang="en-US" sz="2000" i="1" dirty="0" smtClean="0">
                <a:solidFill>
                  <a:srgbClr val="4D4D4D"/>
                </a:solidFill>
              </a:rPr>
              <a:t>Replenishment: </a:t>
            </a:r>
            <a:r>
              <a:rPr lang="en-US" sz="2000" i="1" dirty="0">
                <a:solidFill>
                  <a:srgbClr val="4D4D4D"/>
                </a:solidFill>
              </a:rPr>
              <a:t>process in which donor countries, every 4 years, voluntarily pledge to provide resources to fund the GEF operations</a:t>
            </a:r>
            <a:r>
              <a:rPr lang="en-US" sz="2000" i="1" dirty="0" smtClean="0">
                <a:solidFill>
                  <a:srgbClr val="4D4D4D"/>
                </a:solidFill>
              </a:rPr>
              <a:t>.</a:t>
            </a:r>
            <a:endParaRPr lang="en-US" sz="2000" i="1" dirty="0">
              <a:solidFill>
                <a:srgbClr val="4D4D4D"/>
              </a:solidFill>
            </a:endParaRPr>
          </a:p>
        </p:txBody>
      </p:sp>
      <p:pic>
        <p:nvPicPr>
          <p:cNvPr id="7" name="Content Placeholder 5"/>
          <p:cNvPicPr>
            <a:picLocks noChangeAspect="1" noChangeArrowheads="1"/>
          </p:cNvPicPr>
          <p:nvPr/>
        </p:nvPicPr>
        <p:blipFill>
          <a:blip r:embed="rId3" cstate="print"/>
          <a:srcRect l="442" t="1582" r="823" b="1910"/>
          <a:stretch>
            <a:fillRect/>
          </a:stretch>
        </p:blipFill>
        <p:spPr bwMode="auto">
          <a:xfrm>
            <a:off x="0" y="2209800"/>
            <a:ext cx="9144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2667000" y="1524000"/>
            <a:ext cx="396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buFont typeface="Arial" charset="0"/>
              <a:buNone/>
            </a:pPr>
            <a:r>
              <a:rPr lang="en-US" sz="2800" b="1" dirty="0" smtClean="0">
                <a:solidFill>
                  <a:srgbClr val="00642D"/>
                </a:solidFill>
              </a:rPr>
              <a:t>Previous Replenishments</a:t>
            </a:r>
          </a:p>
          <a:p>
            <a:pPr marL="0" indent="0" eaLnBrk="1" hangingPunct="1">
              <a:buFont typeface="Arial" charset="0"/>
              <a:buNone/>
            </a:pPr>
            <a:endParaRPr lang="en-US" sz="1800" dirty="0" smtClean="0">
              <a:solidFill>
                <a:srgbClr val="00642D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endParaRPr lang="en-US" sz="1800" dirty="0">
              <a:solidFill>
                <a:srgbClr val="00642D"/>
              </a:solidFill>
            </a:endParaRPr>
          </a:p>
        </p:txBody>
      </p:sp>
      <p:sp>
        <p:nvSpPr>
          <p:cNvPr id="9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Calibri" pitchFamily="34" charset="0"/>
              </a:rPr>
              <a:t>GEF-6 Replenishment (1 of 3)</a:t>
            </a:r>
            <a:endParaRPr lang="en-US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27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762000"/>
            <a:ext cx="8153400" cy="5029200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en-US" sz="3000" b="1" dirty="0">
                <a:solidFill>
                  <a:srgbClr val="00642D"/>
                </a:solidFill>
              </a:rPr>
              <a:t>Composition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>
                <a:solidFill>
                  <a:srgbClr val="4D4D4D"/>
                </a:solidFill>
              </a:rPr>
              <a:t>GEF Trustee (</a:t>
            </a:r>
            <a:r>
              <a:rPr lang="en-US" dirty="0" smtClean="0">
                <a:solidFill>
                  <a:srgbClr val="4D4D4D"/>
                </a:solidFill>
              </a:rPr>
              <a:t>Chair)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 smtClean="0">
                <a:solidFill>
                  <a:srgbClr val="4D4D4D"/>
                </a:solidFill>
              </a:rPr>
              <a:t>GEF </a:t>
            </a:r>
            <a:r>
              <a:rPr lang="en-US" dirty="0">
                <a:solidFill>
                  <a:srgbClr val="4D4D4D"/>
                </a:solidFill>
              </a:rPr>
              <a:t>CEO (Co-Chair)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>
                <a:solidFill>
                  <a:srgbClr val="4D4D4D"/>
                </a:solidFill>
              </a:rPr>
              <a:t>Donors: </a:t>
            </a:r>
            <a:endParaRPr lang="en-US" dirty="0" smtClean="0">
              <a:solidFill>
                <a:srgbClr val="4D4D4D"/>
              </a:solidFill>
            </a:endParaRPr>
          </a:p>
          <a:p>
            <a:pPr marL="742950" lvl="2" indent="-342900"/>
            <a:r>
              <a:rPr lang="en-US" dirty="0" smtClean="0">
                <a:solidFill>
                  <a:srgbClr val="4D4D4D"/>
                </a:solidFill>
              </a:rPr>
              <a:t>Minimum </a:t>
            </a:r>
            <a:r>
              <a:rPr lang="en-US" dirty="0">
                <a:solidFill>
                  <a:srgbClr val="4D4D4D"/>
                </a:solidFill>
              </a:rPr>
              <a:t>contribution SDR 4 M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>
                <a:solidFill>
                  <a:srgbClr val="4D4D4D"/>
                </a:solidFill>
              </a:rPr>
              <a:t>Recipients: 4 representatives </a:t>
            </a:r>
            <a:endParaRPr lang="en-US" dirty="0" smtClean="0">
              <a:solidFill>
                <a:srgbClr val="4D4D4D"/>
              </a:solidFill>
            </a:endParaRPr>
          </a:p>
          <a:p>
            <a:pPr marL="742950" lvl="2" indent="-342900"/>
            <a:r>
              <a:rPr lang="en-US" dirty="0" smtClean="0">
                <a:solidFill>
                  <a:srgbClr val="4D4D4D"/>
                </a:solidFill>
              </a:rPr>
              <a:t>(</a:t>
            </a:r>
            <a:r>
              <a:rPr lang="en-US" dirty="0">
                <a:solidFill>
                  <a:srgbClr val="4D4D4D"/>
                </a:solidFill>
              </a:rPr>
              <a:t>representing AFR, Asia/Pacific, ECA, and LAC)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>
                <a:solidFill>
                  <a:srgbClr val="4D4D4D"/>
                </a:solidFill>
              </a:rPr>
              <a:t>CSOs/NGOs: </a:t>
            </a:r>
            <a:endParaRPr lang="en-US" dirty="0" smtClean="0">
              <a:solidFill>
                <a:srgbClr val="4D4D4D"/>
              </a:solidFill>
            </a:endParaRPr>
          </a:p>
          <a:p>
            <a:pPr marL="742950" lvl="2" indent="-342900"/>
            <a:r>
              <a:rPr lang="en-US" dirty="0" smtClean="0">
                <a:solidFill>
                  <a:srgbClr val="4D4D4D"/>
                </a:solidFill>
              </a:rPr>
              <a:t>2 </a:t>
            </a:r>
            <a:r>
              <a:rPr lang="en-US" dirty="0">
                <a:solidFill>
                  <a:srgbClr val="4D4D4D"/>
                </a:solidFill>
              </a:rPr>
              <a:t>representatives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>
                <a:solidFill>
                  <a:srgbClr val="4D4D4D"/>
                </a:solidFill>
              </a:rPr>
              <a:t>Observers: </a:t>
            </a:r>
            <a:endParaRPr lang="en-US" dirty="0" smtClean="0">
              <a:solidFill>
                <a:srgbClr val="4D4D4D"/>
              </a:solidFill>
            </a:endParaRPr>
          </a:p>
          <a:p>
            <a:pPr marL="742950" lvl="2" indent="-342900"/>
            <a:r>
              <a:rPr lang="en-US" dirty="0" smtClean="0">
                <a:solidFill>
                  <a:srgbClr val="4D4D4D"/>
                </a:solidFill>
              </a:rPr>
              <a:t>A</a:t>
            </a:r>
            <a:r>
              <a:rPr lang="en-US" dirty="0">
                <a:solidFill>
                  <a:srgbClr val="4D4D4D"/>
                </a:solidFill>
              </a:rPr>
              <a:t>) Potential donors B) GEF Agencies C) </a:t>
            </a:r>
            <a:r>
              <a:rPr lang="en-US" dirty="0" smtClean="0">
                <a:solidFill>
                  <a:srgbClr val="4D4D4D"/>
                </a:solidFill>
              </a:rPr>
              <a:t>Conventions</a:t>
            </a:r>
            <a:endParaRPr lang="en-US" dirty="0">
              <a:solidFill>
                <a:srgbClr val="4D4D4D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Calibri" pitchFamily="34" charset="0"/>
              </a:rPr>
              <a:t>GEF-6 Replenishment (2 of 3)</a:t>
            </a:r>
            <a:endParaRPr lang="en-US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2701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143000"/>
            <a:ext cx="4191000" cy="3733800"/>
          </a:xfrm>
        </p:spPr>
        <p:txBody>
          <a:bodyPr numCol="1">
            <a:normAutofit/>
          </a:bodyPr>
          <a:lstStyle/>
          <a:p>
            <a:pPr marL="0" indent="0" algn="ctr">
              <a:buNone/>
            </a:pPr>
            <a:r>
              <a:rPr lang="en-US" sz="3200" b="1" dirty="0" smtClean="0">
                <a:solidFill>
                  <a:srgbClr val="00642D"/>
                </a:solidFill>
              </a:rPr>
              <a:t>Process</a:t>
            </a:r>
            <a:r>
              <a:rPr lang="en-US" sz="3200" b="1" dirty="0">
                <a:solidFill>
                  <a:srgbClr val="00642D"/>
                </a:solidFill>
              </a:rPr>
              <a:t>: Timetable</a:t>
            </a:r>
          </a:p>
          <a:p>
            <a:r>
              <a:rPr lang="en-US" sz="2800" dirty="0">
                <a:solidFill>
                  <a:srgbClr val="4D4D4D"/>
                </a:solidFill>
              </a:rPr>
              <a:t>April 2013 (Paris)</a:t>
            </a:r>
          </a:p>
          <a:p>
            <a:r>
              <a:rPr lang="en-US" sz="2800" dirty="0">
                <a:solidFill>
                  <a:srgbClr val="4D4D4D"/>
                </a:solidFill>
              </a:rPr>
              <a:t>Sept. 2013 </a:t>
            </a:r>
            <a:r>
              <a:rPr lang="en-US" sz="2800" dirty="0" smtClean="0">
                <a:solidFill>
                  <a:srgbClr val="4D4D4D"/>
                </a:solidFill>
              </a:rPr>
              <a:t>(India)</a:t>
            </a:r>
            <a:endParaRPr lang="en-US" sz="2800" dirty="0">
              <a:solidFill>
                <a:srgbClr val="4D4D4D"/>
              </a:solidFill>
            </a:endParaRPr>
          </a:p>
          <a:p>
            <a:r>
              <a:rPr lang="en-US" sz="2800" dirty="0">
                <a:solidFill>
                  <a:srgbClr val="4D4D4D"/>
                </a:solidFill>
              </a:rPr>
              <a:t>Nov. 2013 </a:t>
            </a:r>
            <a:r>
              <a:rPr lang="en-US" sz="2800" dirty="0" smtClean="0">
                <a:solidFill>
                  <a:srgbClr val="4D4D4D"/>
                </a:solidFill>
              </a:rPr>
              <a:t>(TBD)</a:t>
            </a:r>
            <a:endParaRPr lang="en-US" sz="2800" dirty="0">
              <a:solidFill>
                <a:srgbClr val="4D4D4D"/>
              </a:solidFill>
            </a:endParaRPr>
          </a:p>
          <a:p>
            <a:r>
              <a:rPr lang="en-US" sz="2800" dirty="0">
                <a:solidFill>
                  <a:srgbClr val="4D4D4D"/>
                </a:solidFill>
              </a:rPr>
              <a:t>Feb. 2014 (TBD</a:t>
            </a:r>
            <a:r>
              <a:rPr lang="en-US" sz="2800" dirty="0" smtClean="0">
                <a:solidFill>
                  <a:srgbClr val="4D4D4D"/>
                </a:solidFill>
              </a:rPr>
              <a:t>)</a:t>
            </a:r>
          </a:p>
        </p:txBody>
      </p:sp>
      <p:sp>
        <p:nvSpPr>
          <p:cNvPr id="8" name="Content Placeholder 4"/>
          <p:cNvSpPr txBox="1">
            <a:spLocks/>
          </p:cNvSpPr>
          <p:nvPr/>
        </p:nvSpPr>
        <p:spPr bwMode="auto">
          <a:xfrm>
            <a:off x="5016690" y="1143000"/>
            <a:ext cx="3886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charset="0"/>
              <a:buNone/>
            </a:pPr>
            <a:r>
              <a:rPr lang="en-US" sz="3200" b="1" dirty="0" smtClean="0">
                <a:solidFill>
                  <a:srgbClr val="00642D"/>
                </a:solidFill>
              </a:rPr>
              <a:t>Core Documents</a:t>
            </a:r>
          </a:p>
          <a:p>
            <a:r>
              <a:rPr lang="en-US" sz="2800" dirty="0" smtClean="0">
                <a:solidFill>
                  <a:srgbClr val="4D4D4D"/>
                </a:solidFill>
              </a:rPr>
              <a:t>Documents </a:t>
            </a:r>
          </a:p>
          <a:p>
            <a:pPr lvl="1"/>
            <a:r>
              <a:rPr lang="en-US" dirty="0" smtClean="0">
                <a:solidFill>
                  <a:srgbClr val="4D4D4D"/>
                </a:solidFill>
              </a:rPr>
              <a:t>Strategic Positioning</a:t>
            </a:r>
          </a:p>
          <a:p>
            <a:pPr lvl="1"/>
            <a:r>
              <a:rPr lang="en-US" dirty="0" smtClean="0">
                <a:solidFill>
                  <a:srgbClr val="4D4D4D"/>
                </a:solidFill>
              </a:rPr>
              <a:t>Programming</a:t>
            </a:r>
          </a:p>
          <a:p>
            <a:pPr lvl="1"/>
            <a:r>
              <a:rPr lang="en-US" dirty="0" smtClean="0">
                <a:solidFill>
                  <a:srgbClr val="4D4D4D"/>
                </a:solidFill>
              </a:rPr>
              <a:t>Policy</a:t>
            </a:r>
          </a:p>
          <a:p>
            <a:r>
              <a:rPr lang="en-US" sz="2800" dirty="0" smtClean="0">
                <a:solidFill>
                  <a:srgbClr val="4D4D4D"/>
                </a:solidFill>
              </a:rPr>
              <a:t>GEF2020 Strategy</a:t>
            </a:r>
          </a:p>
          <a:p>
            <a:r>
              <a:rPr lang="en-US" sz="2800" dirty="0" smtClean="0">
                <a:solidFill>
                  <a:srgbClr val="4D4D4D"/>
                </a:solidFill>
              </a:rPr>
              <a:t>OPS5 (GEFEO)</a:t>
            </a:r>
            <a:endParaRPr lang="en-US" sz="2800" dirty="0">
              <a:solidFill>
                <a:srgbClr val="4D4D4D"/>
              </a:solidFill>
            </a:endParaRPr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4628866" y="839337"/>
            <a:ext cx="0" cy="4495800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0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Calibri" pitchFamily="34" charset="0"/>
              </a:rPr>
              <a:t>GEF-6 Replenishment (3 of 3)</a:t>
            </a:r>
            <a:endParaRPr lang="en-US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52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642D"/>
                </a:solidFill>
                <a:latin typeface="Calibri" pitchFamily="34" charset="0"/>
                <a:ea typeface="+mn-ea"/>
                <a:cs typeface="Arial" charset="0"/>
              </a:rPr>
              <a:t>Selected Questions for GEF-6 to Maximize GEF’s Future Impact (1/2)</a:t>
            </a:r>
            <a:endParaRPr lang="en-US" b="1" dirty="0">
              <a:solidFill>
                <a:srgbClr val="00642D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229600" cy="4525963"/>
          </a:xfrm>
        </p:spPr>
        <p:txBody>
          <a:bodyPr/>
          <a:lstStyle/>
          <a:p>
            <a:r>
              <a:rPr lang="en-US" sz="2400" dirty="0"/>
              <a:t>How could GEF move towards a more program based approach? </a:t>
            </a:r>
            <a:endParaRPr lang="en-US" sz="2400" dirty="0" smtClean="0"/>
          </a:p>
          <a:p>
            <a:r>
              <a:rPr lang="en-US" sz="2400" dirty="0"/>
              <a:t>How can the GEF support </a:t>
            </a:r>
            <a:r>
              <a:rPr lang="en-US" sz="2400" dirty="0" smtClean="0"/>
              <a:t>more </a:t>
            </a:r>
            <a:r>
              <a:rPr lang="en-US" sz="2400" dirty="0"/>
              <a:t>focused and impactful projects? </a:t>
            </a:r>
            <a:endParaRPr lang="en-US" sz="2400" dirty="0" smtClean="0"/>
          </a:p>
          <a:p>
            <a:r>
              <a:rPr lang="en-US" sz="2400" dirty="0"/>
              <a:t>What is GEF’s role in climate finance in view of the evolving global finance architecture and changing demands? </a:t>
            </a:r>
            <a:endParaRPr lang="en-US" sz="2400" dirty="0" smtClean="0"/>
          </a:p>
          <a:p>
            <a:r>
              <a:rPr lang="en-US" sz="2400" dirty="0"/>
              <a:t>How can the GEF continue to remain at the forefront of innovation? </a:t>
            </a:r>
            <a:endParaRPr lang="en-US" sz="2400" dirty="0" smtClean="0"/>
          </a:p>
          <a:p>
            <a:r>
              <a:rPr lang="en-US" sz="2400" dirty="0"/>
              <a:t>How should the GEF seek to enhance its results-based management and knowledge management to facilitate replication and scale-up? </a:t>
            </a:r>
          </a:p>
        </p:txBody>
      </p:sp>
    </p:spTree>
    <p:extLst>
      <p:ext uri="{BB962C8B-B14F-4D97-AF65-F5344CB8AC3E}">
        <p14:creationId xmlns:p14="http://schemas.microsoft.com/office/powerpoint/2010/main" val="33071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How should the GEF seek to enhance its </a:t>
            </a:r>
            <a:r>
              <a:rPr lang="en-US" sz="2400" dirty="0" smtClean="0"/>
              <a:t>partnership with the private sector? </a:t>
            </a:r>
          </a:p>
          <a:p>
            <a:r>
              <a:rPr lang="en-US" sz="2400" dirty="0"/>
              <a:t>How should the GEF’s engagement in Middle Income Countries evolve? </a:t>
            </a:r>
            <a:endParaRPr lang="en-US" sz="2400" dirty="0" smtClean="0"/>
          </a:p>
          <a:p>
            <a:r>
              <a:rPr lang="en-US" sz="2400" dirty="0"/>
              <a:t>Should the GEF review its current resource allocation system? </a:t>
            </a:r>
            <a:endParaRPr lang="en-US" sz="2400" dirty="0" smtClean="0"/>
          </a:p>
          <a:p>
            <a:r>
              <a:rPr lang="en-US" sz="2400" dirty="0"/>
              <a:t>Should the GEF consider introducing alternative and more innovative financing models? </a:t>
            </a:r>
            <a:endParaRPr lang="en-US" sz="2400" dirty="0" smtClean="0"/>
          </a:p>
          <a:p>
            <a:r>
              <a:rPr lang="en-US" sz="2400" dirty="0"/>
              <a:t>Should the GEF consider rebalancing resource allocation among focal areas? 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642D"/>
                </a:solidFill>
                <a:latin typeface="Calibri" pitchFamily="34" charset="0"/>
                <a:ea typeface="+mn-ea"/>
                <a:cs typeface="Arial" charset="0"/>
              </a:rPr>
              <a:t>Selected Questions for GEF-6 to Maximize GEF’s Future Impact (2/2)</a:t>
            </a:r>
            <a:endParaRPr lang="en-US" b="1" dirty="0">
              <a:solidFill>
                <a:srgbClr val="00642D"/>
              </a:solidFill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06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 bwMode="auto">
          <a:xfrm>
            <a:off x="0" y="12954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800" b="1">
                <a:solidFill>
                  <a:srgbClr val="00642D"/>
                </a:solidFill>
                <a:latin typeface="Calibri" pitchFamily="34" charset="0"/>
              </a:rPr>
              <a:t>Thank you for your attention!</a:t>
            </a:r>
          </a:p>
        </p:txBody>
      </p:sp>
      <p:sp>
        <p:nvSpPr>
          <p:cNvPr id="2" name="Title 3"/>
          <p:cNvSpPr txBox="1">
            <a:spLocks/>
          </p:cNvSpPr>
          <p:nvPr/>
        </p:nvSpPr>
        <p:spPr bwMode="auto">
          <a:xfrm>
            <a:off x="0" y="2286000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800" b="1">
                <a:solidFill>
                  <a:srgbClr val="4D4D4D"/>
                </a:solidFill>
                <a:latin typeface="Calibri" pitchFamily="34" charset="0"/>
              </a:rPr>
              <a:t>Questions?</a:t>
            </a:r>
          </a:p>
        </p:txBody>
      </p:sp>
      <p:sp>
        <p:nvSpPr>
          <p:cNvPr id="3" name="Title 3"/>
          <p:cNvSpPr txBox="1">
            <a:spLocks/>
          </p:cNvSpPr>
          <p:nvPr/>
        </p:nvSpPr>
        <p:spPr bwMode="auto">
          <a:xfrm>
            <a:off x="1447800" y="4572000"/>
            <a:ext cx="6629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1600" b="1" dirty="0">
                <a:solidFill>
                  <a:srgbClr val="00642D"/>
                </a:solidFill>
                <a:latin typeface="Calibri" pitchFamily="34" charset="0"/>
              </a:rPr>
              <a:t>The Global Environment Facility</a:t>
            </a:r>
          </a:p>
          <a:p>
            <a:pPr algn="ctr"/>
            <a:r>
              <a:rPr lang="pt-BR" sz="1400" dirty="0">
                <a:solidFill>
                  <a:srgbClr val="4D4D4D"/>
                </a:solidFill>
                <a:latin typeface="Calibri" pitchFamily="34" charset="0"/>
              </a:rPr>
              <a:t>1818 H Street, NW, Mail Stop P4-400 - Washington, DC 20433 USA</a:t>
            </a:r>
            <a:br>
              <a:rPr lang="pt-BR" sz="1400" dirty="0">
                <a:solidFill>
                  <a:srgbClr val="4D4D4D"/>
                </a:solidFill>
                <a:latin typeface="Calibri" pitchFamily="34" charset="0"/>
              </a:rPr>
            </a:br>
            <a:r>
              <a:rPr lang="pt-BR" sz="1400" dirty="0">
                <a:solidFill>
                  <a:srgbClr val="4D4D4D"/>
                </a:solidFill>
                <a:latin typeface="Calibri" pitchFamily="34" charset="0"/>
              </a:rPr>
              <a:t>Tel: (202) 473-0508  Fax: (202) 522-3240/3245</a:t>
            </a:r>
          </a:p>
          <a:p>
            <a:pPr algn="ctr"/>
            <a:r>
              <a:rPr lang="pt-BR" sz="1600" dirty="0">
                <a:solidFill>
                  <a:srgbClr val="00642D"/>
                </a:solidFill>
                <a:latin typeface="Calibri" pitchFamily="34" charset="0"/>
              </a:rPr>
              <a:t>www.thegef.org  / secretariat@thegef.org</a:t>
            </a:r>
            <a:endParaRPr lang="en-US" sz="1600" dirty="0">
              <a:solidFill>
                <a:srgbClr val="00642D"/>
              </a:solidFill>
              <a:latin typeface="Calibri" pitchFamily="34" charset="0"/>
            </a:endParaRPr>
          </a:p>
          <a:p>
            <a:pPr algn="ctr"/>
            <a:endParaRPr lang="pt-BR" sz="1600" dirty="0">
              <a:solidFill>
                <a:srgbClr val="4D4D4D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defPPr>
              <a:defRPr lang="fr-FR"/>
            </a:defPPr>
            <a:lvl1pPr algn="ctr">
              <a:defRPr sz="4000" b="1">
                <a:solidFill>
                  <a:srgbClr val="00642D"/>
                </a:solidFill>
                <a:latin typeface="Calibri" pitchFamily="34" charset="0"/>
              </a:defRPr>
            </a:lvl1pPr>
          </a:lstStyle>
          <a:p>
            <a:r>
              <a:rPr lang="en-US" dirty="0"/>
              <a:t>History of the GEF</a:t>
            </a:r>
          </a:p>
        </p:txBody>
      </p:sp>
      <p:sp>
        <p:nvSpPr>
          <p:cNvPr id="7171" name="Line 5"/>
          <p:cNvSpPr>
            <a:spLocks noChangeShapeType="1"/>
          </p:cNvSpPr>
          <p:nvPr/>
        </p:nvSpPr>
        <p:spPr bwMode="auto">
          <a:xfrm flipV="1">
            <a:off x="832513" y="1295399"/>
            <a:ext cx="8082887" cy="1137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2" name="Text Box 10"/>
          <p:cNvSpPr txBox="1">
            <a:spLocks noChangeArrowheads="1"/>
          </p:cNvSpPr>
          <p:nvPr/>
        </p:nvSpPr>
        <p:spPr bwMode="auto">
          <a:xfrm>
            <a:off x="828675" y="900113"/>
            <a:ext cx="647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>
                <a:solidFill>
                  <a:srgbClr val="00642D"/>
                </a:solidFill>
                <a:latin typeface="Calibri" charset="0"/>
              </a:rPr>
              <a:t>1991</a:t>
            </a:r>
          </a:p>
        </p:txBody>
      </p:sp>
      <p:sp>
        <p:nvSpPr>
          <p:cNvPr id="7173" name="Text Box 12"/>
          <p:cNvSpPr txBox="1">
            <a:spLocks noChangeArrowheads="1"/>
          </p:cNvSpPr>
          <p:nvPr/>
        </p:nvSpPr>
        <p:spPr bwMode="auto">
          <a:xfrm>
            <a:off x="1919927" y="890588"/>
            <a:ext cx="647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dirty="0">
                <a:solidFill>
                  <a:srgbClr val="00642D"/>
                </a:solidFill>
                <a:latin typeface="Calibri" charset="0"/>
              </a:rPr>
              <a:t>1992</a:t>
            </a:r>
          </a:p>
        </p:txBody>
      </p:sp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3390900" y="914400"/>
            <a:ext cx="647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dirty="0">
                <a:solidFill>
                  <a:srgbClr val="00642D"/>
                </a:solidFill>
                <a:latin typeface="Calibri" charset="0"/>
              </a:rPr>
              <a:t>1994</a:t>
            </a:r>
          </a:p>
        </p:txBody>
      </p:sp>
      <p:sp>
        <p:nvSpPr>
          <p:cNvPr id="7175" name="Text Box 14"/>
          <p:cNvSpPr txBox="1">
            <a:spLocks noChangeArrowheads="1"/>
          </p:cNvSpPr>
          <p:nvPr/>
        </p:nvSpPr>
        <p:spPr bwMode="auto">
          <a:xfrm>
            <a:off x="7651493" y="899908"/>
            <a:ext cx="6527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pt-BR" dirty="0" smtClean="0">
                <a:solidFill>
                  <a:srgbClr val="00642D"/>
                </a:solidFill>
                <a:latin typeface="Calibri" charset="0"/>
              </a:rPr>
              <a:t>2013</a:t>
            </a:r>
            <a:endParaRPr lang="pt-BR" dirty="0">
              <a:solidFill>
                <a:srgbClr val="00642D"/>
              </a:solidFill>
              <a:latin typeface="Calibri" charset="0"/>
            </a:endParaRPr>
          </a:p>
        </p:txBody>
      </p:sp>
      <p:sp>
        <p:nvSpPr>
          <p:cNvPr id="7176" name="Text Box 18"/>
          <p:cNvSpPr txBox="1">
            <a:spLocks noChangeArrowheads="1"/>
          </p:cNvSpPr>
          <p:nvPr/>
        </p:nvSpPr>
        <p:spPr bwMode="auto">
          <a:xfrm>
            <a:off x="7239000" y="1420411"/>
            <a:ext cx="1477731" cy="2308324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b="1" dirty="0">
                <a:solidFill>
                  <a:srgbClr val="00642D"/>
                </a:solidFill>
                <a:latin typeface="Calibri" charset="0"/>
              </a:rPr>
              <a:t>World’s largest public funder</a:t>
            </a:r>
            <a:r>
              <a:rPr lang="en-US" dirty="0">
                <a:solidFill>
                  <a:srgbClr val="4D4D4D"/>
                </a:solidFill>
                <a:latin typeface="Calibri" charset="0"/>
              </a:rPr>
              <a:t> of projects and programs to benefit the global </a:t>
            </a:r>
            <a:r>
              <a:rPr lang="en-US" dirty="0" smtClean="0">
                <a:solidFill>
                  <a:srgbClr val="4D4D4D"/>
                </a:solidFill>
                <a:latin typeface="Calibri" charset="0"/>
              </a:rPr>
              <a:t>environment</a:t>
            </a:r>
            <a:endParaRPr lang="en-US" dirty="0">
              <a:latin typeface="Calibri" charset="0"/>
            </a:endParaRPr>
          </a:p>
        </p:txBody>
      </p:sp>
      <p:sp>
        <p:nvSpPr>
          <p:cNvPr id="7177" name="Text Box 22"/>
          <p:cNvSpPr txBox="1">
            <a:spLocks noChangeArrowheads="1"/>
          </p:cNvSpPr>
          <p:nvPr/>
        </p:nvSpPr>
        <p:spPr bwMode="auto">
          <a:xfrm>
            <a:off x="280987" y="1392735"/>
            <a:ext cx="1095375" cy="1077218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en-US" sz="1600" b="1" dirty="0">
                <a:solidFill>
                  <a:srgbClr val="00642D"/>
                </a:solidFill>
                <a:latin typeface="Calibri" charset="0"/>
              </a:rPr>
              <a:t>$1 billion</a:t>
            </a:r>
            <a:r>
              <a:rPr lang="en-US" sz="1600" dirty="0">
                <a:solidFill>
                  <a:srgbClr val="00642D"/>
                </a:solidFill>
                <a:latin typeface="Calibri" charset="0"/>
              </a:rPr>
              <a:t> </a:t>
            </a:r>
          </a:p>
          <a:p>
            <a:pPr algn="ctr" eaLnBrk="1" hangingPunct="1">
              <a:buFont typeface="Arial" charset="0"/>
              <a:buNone/>
            </a:pPr>
            <a:r>
              <a:rPr lang="en-US" sz="1600" dirty="0">
                <a:solidFill>
                  <a:srgbClr val="4D4D4D"/>
                </a:solidFill>
                <a:latin typeface="Calibri" charset="0"/>
              </a:rPr>
              <a:t>pilot program in the WB</a:t>
            </a:r>
          </a:p>
        </p:txBody>
      </p:sp>
      <p:sp>
        <p:nvSpPr>
          <p:cNvPr id="7179" name="Line 33"/>
          <p:cNvSpPr>
            <a:spLocks noChangeShapeType="1"/>
          </p:cNvSpPr>
          <p:nvPr/>
        </p:nvSpPr>
        <p:spPr bwMode="auto">
          <a:xfrm>
            <a:off x="828675" y="1208206"/>
            <a:ext cx="0" cy="152400"/>
          </a:xfrm>
          <a:prstGeom prst="line">
            <a:avLst/>
          </a:prstGeom>
          <a:noFill/>
          <a:ln w="28575">
            <a:solidFill>
              <a:srgbClr val="0064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34"/>
          <p:cNvSpPr>
            <a:spLocks noChangeShapeType="1"/>
          </p:cNvSpPr>
          <p:nvPr/>
        </p:nvSpPr>
        <p:spPr bwMode="auto">
          <a:xfrm>
            <a:off x="2243777" y="1247775"/>
            <a:ext cx="0" cy="152400"/>
          </a:xfrm>
          <a:prstGeom prst="line">
            <a:avLst/>
          </a:prstGeom>
          <a:noFill/>
          <a:ln w="28575">
            <a:solidFill>
              <a:srgbClr val="0064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1" name="Line 35"/>
          <p:cNvSpPr>
            <a:spLocks noChangeShapeType="1"/>
          </p:cNvSpPr>
          <p:nvPr/>
        </p:nvSpPr>
        <p:spPr bwMode="auto">
          <a:xfrm>
            <a:off x="3714750" y="1239624"/>
            <a:ext cx="0" cy="152400"/>
          </a:xfrm>
          <a:prstGeom prst="line">
            <a:avLst/>
          </a:prstGeom>
          <a:noFill/>
          <a:ln w="28575">
            <a:solidFill>
              <a:srgbClr val="0064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2" name="Line 36"/>
          <p:cNvSpPr>
            <a:spLocks noChangeShapeType="1"/>
          </p:cNvSpPr>
          <p:nvPr/>
        </p:nvSpPr>
        <p:spPr bwMode="auto">
          <a:xfrm>
            <a:off x="7977865" y="1275069"/>
            <a:ext cx="0" cy="152400"/>
          </a:xfrm>
          <a:prstGeom prst="line">
            <a:avLst/>
          </a:prstGeom>
          <a:noFill/>
          <a:ln w="28575">
            <a:solidFill>
              <a:srgbClr val="0064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Text Box 37"/>
          <p:cNvSpPr txBox="1">
            <a:spLocks noChangeArrowheads="1"/>
          </p:cNvSpPr>
          <p:nvPr/>
        </p:nvSpPr>
        <p:spPr bwMode="auto">
          <a:xfrm>
            <a:off x="2971089" y="3352800"/>
            <a:ext cx="1392072" cy="1126462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600" dirty="0">
                <a:solidFill>
                  <a:srgbClr val="4D4D4D"/>
                </a:solidFill>
                <a:latin typeface="Calibri" charset="0"/>
              </a:rPr>
              <a:t>Initial </a:t>
            </a:r>
            <a:r>
              <a:rPr lang="en-US" sz="1600" dirty="0" smtClean="0">
                <a:solidFill>
                  <a:srgbClr val="4D4D4D"/>
                </a:solidFill>
                <a:latin typeface="Calibri" charset="0"/>
              </a:rPr>
              <a:t>partners</a:t>
            </a:r>
            <a:r>
              <a:rPr lang="en-US" sz="1600" dirty="0">
                <a:solidFill>
                  <a:srgbClr val="4D4D4D"/>
                </a:solidFill>
                <a:latin typeface="Calibri" charset="0"/>
              </a:rPr>
              <a:t>:</a:t>
            </a:r>
          </a:p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600" b="1" dirty="0">
                <a:solidFill>
                  <a:srgbClr val="00642D"/>
                </a:solidFill>
                <a:latin typeface="Calibri" charset="0"/>
              </a:rPr>
              <a:t>WB, UNDP, UNEP</a:t>
            </a:r>
          </a:p>
        </p:txBody>
      </p:sp>
      <p:sp>
        <p:nvSpPr>
          <p:cNvPr id="7185" name="Text Box 39"/>
          <p:cNvSpPr txBox="1">
            <a:spLocks noChangeArrowheads="1"/>
          </p:cNvSpPr>
          <p:nvPr/>
        </p:nvSpPr>
        <p:spPr bwMode="auto">
          <a:xfrm>
            <a:off x="1476375" y="1401576"/>
            <a:ext cx="1371600" cy="1815882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600" dirty="0">
                <a:solidFill>
                  <a:srgbClr val="4D4D4D"/>
                </a:solidFill>
                <a:latin typeface="Calibri" charset="0"/>
              </a:rPr>
              <a:t>At the </a:t>
            </a:r>
            <a:r>
              <a:rPr lang="en-US" sz="1600" dirty="0" smtClean="0">
                <a:solidFill>
                  <a:srgbClr val="4D4D4D"/>
                </a:solidFill>
                <a:latin typeface="Calibri" charset="0"/>
              </a:rPr>
              <a:t>Rio Earth Summit, </a:t>
            </a:r>
            <a:r>
              <a:rPr lang="en-US" sz="1600" b="1" dirty="0">
                <a:solidFill>
                  <a:srgbClr val="00642D"/>
                </a:solidFill>
                <a:latin typeface="Calibri" charset="0"/>
              </a:rPr>
              <a:t>negotiations started to restructure the GEF </a:t>
            </a:r>
            <a:r>
              <a:rPr lang="en-US" sz="1600" b="1" dirty="0" smtClean="0">
                <a:solidFill>
                  <a:srgbClr val="00642D"/>
                </a:solidFill>
                <a:latin typeface="Calibri" charset="0"/>
              </a:rPr>
              <a:t>out </a:t>
            </a:r>
            <a:r>
              <a:rPr lang="en-US" sz="1600" b="1" dirty="0">
                <a:solidFill>
                  <a:srgbClr val="00642D"/>
                </a:solidFill>
                <a:latin typeface="Calibri" charset="0"/>
              </a:rPr>
              <a:t>of the </a:t>
            </a:r>
            <a:r>
              <a:rPr lang="en-US" sz="1600" b="1" dirty="0" smtClean="0">
                <a:solidFill>
                  <a:srgbClr val="00642D"/>
                </a:solidFill>
                <a:latin typeface="Calibri" charset="0"/>
              </a:rPr>
              <a:t>WB</a:t>
            </a:r>
            <a:endParaRPr lang="en-US" sz="1600" b="1" dirty="0">
              <a:solidFill>
                <a:srgbClr val="00642D"/>
              </a:solidFill>
              <a:latin typeface="Calibri" charset="0"/>
            </a:endParaRPr>
          </a:p>
        </p:txBody>
      </p:sp>
      <p:sp>
        <p:nvSpPr>
          <p:cNvPr id="7187" name="Text Box 41"/>
          <p:cNvSpPr txBox="1">
            <a:spLocks noChangeArrowheads="1"/>
          </p:cNvSpPr>
          <p:nvPr/>
        </p:nvSpPr>
        <p:spPr bwMode="auto">
          <a:xfrm>
            <a:off x="4572000" y="1400599"/>
            <a:ext cx="2514599" cy="3293209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600" b="1" dirty="0" smtClean="0">
                <a:solidFill>
                  <a:srgbClr val="00642D"/>
                </a:solidFill>
                <a:latin typeface="Calibri" charset="0"/>
              </a:rPr>
              <a:t>GEF serves as financial </a:t>
            </a:r>
            <a:r>
              <a:rPr lang="en-US" sz="1600" b="1" dirty="0">
                <a:solidFill>
                  <a:srgbClr val="00642D"/>
                </a:solidFill>
                <a:latin typeface="Calibri" charset="0"/>
              </a:rPr>
              <a:t>mechanism </a:t>
            </a:r>
            <a:r>
              <a:rPr lang="en-US" sz="1600" b="1" dirty="0" smtClean="0">
                <a:solidFill>
                  <a:srgbClr val="00642D"/>
                </a:solidFill>
                <a:latin typeface="Calibri" charset="0"/>
              </a:rPr>
              <a:t>for</a:t>
            </a:r>
            <a:r>
              <a:rPr lang="en-US" sz="1600" dirty="0" smtClean="0">
                <a:solidFill>
                  <a:srgbClr val="4D4D4D"/>
                </a:solidFill>
                <a:latin typeface="Calibri" charset="0"/>
              </a:rPr>
              <a:t>:</a:t>
            </a:r>
            <a:endParaRPr lang="en-US" sz="1600" dirty="0">
              <a:solidFill>
                <a:srgbClr val="4D4D4D"/>
              </a:solidFill>
              <a:latin typeface="Calibri" charset="0"/>
            </a:endParaRPr>
          </a:p>
          <a:p>
            <a:pPr eaLnBrk="1" hangingPunct="1"/>
            <a:r>
              <a:rPr lang="en-US" sz="1600" b="1" u="sng" dirty="0" smtClean="0">
                <a:solidFill>
                  <a:srgbClr val="4D4D4D"/>
                </a:solidFill>
                <a:latin typeface="Calibri" charset="0"/>
              </a:rPr>
              <a:t>CBD</a:t>
            </a:r>
            <a:endParaRPr lang="en-US" sz="1600" dirty="0" smtClean="0">
              <a:solidFill>
                <a:srgbClr val="4D4D4D"/>
              </a:solidFill>
              <a:latin typeface="Calibri" charset="0"/>
            </a:endParaRPr>
          </a:p>
          <a:p>
            <a:pPr eaLnBrk="1" hangingPunct="1"/>
            <a:r>
              <a:rPr lang="en-US" sz="1600" b="1" u="sng" dirty="0" smtClean="0">
                <a:solidFill>
                  <a:srgbClr val="4D4D4D"/>
                </a:solidFill>
                <a:latin typeface="Calibri" charset="0"/>
              </a:rPr>
              <a:t>UNFCCC</a:t>
            </a:r>
            <a:endParaRPr lang="en-US" sz="1600" dirty="0">
              <a:solidFill>
                <a:srgbClr val="4D4D4D"/>
              </a:solidFill>
              <a:latin typeface="Calibri" charset="0"/>
            </a:endParaRPr>
          </a:p>
          <a:p>
            <a:pPr eaLnBrk="1" hangingPunct="1"/>
            <a:r>
              <a:rPr lang="en-US" sz="1600" b="1" u="sng" dirty="0" smtClean="0">
                <a:solidFill>
                  <a:srgbClr val="4D4D4D"/>
                </a:solidFill>
                <a:latin typeface="Calibri" charset="0"/>
              </a:rPr>
              <a:t>Stockholm Conv. </a:t>
            </a:r>
            <a:r>
              <a:rPr lang="en-US" sz="1600" b="1" u="sng" dirty="0">
                <a:solidFill>
                  <a:srgbClr val="4D4D4D"/>
                </a:solidFill>
                <a:latin typeface="Calibri" charset="0"/>
              </a:rPr>
              <a:t>on </a:t>
            </a:r>
            <a:r>
              <a:rPr lang="en-US" sz="1600" b="1" u="sng" dirty="0" smtClean="0">
                <a:solidFill>
                  <a:srgbClr val="4D4D4D"/>
                </a:solidFill>
                <a:latin typeface="Calibri" charset="0"/>
              </a:rPr>
              <a:t>POPs</a:t>
            </a:r>
          </a:p>
          <a:p>
            <a:pPr eaLnBrk="1" hangingPunct="1"/>
            <a:r>
              <a:rPr lang="en-US" sz="1600" b="1" u="sng" dirty="0" smtClean="0">
                <a:solidFill>
                  <a:srgbClr val="4D4D4D"/>
                </a:solidFill>
                <a:latin typeface="Calibri" charset="0"/>
              </a:rPr>
              <a:t>UNCCD</a:t>
            </a:r>
          </a:p>
          <a:p>
            <a:pPr eaLnBrk="1" hangingPunct="1"/>
            <a:r>
              <a:rPr lang="en-US" sz="1600" b="1" u="sng" dirty="0" smtClean="0">
                <a:solidFill>
                  <a:srgbClr val="4D4D4D"/>
                </a:solidFill>
                <a:latin typeface="Calibri" charset="0"/>
              </a:rPr>
              <a:t>Mercury (NEW)</a:t>
            </a:r>
          </a:p>
          <a:p>
            <a:pPr eaLnBrk="1" hangingPunct="1"/>
            <a:endParaRPr lang="en-US" sz="1600" dirty="0">
              <a:solidFill>
                <a:srgbClr val="4D4D4D"/>
              </a:solidFill>
              <a:latin typeface="Calibri" charset="0"/>
            </a:endParaRPr>
          </a:p>
          <a:p>
            <a:pPr eaLnBrk="1" hangingPunct="1"/>
            <a:r>
              <a:rPr lang="en-US" sz="1600" dirty="0" smtClean="0">
                <a:solidFill>
                  <a:srgbClr val="4D4D4D"/>
                </a:solidFill>
                <a:latin typeface="Calibri" charset="0"/>
              </a:rPr>
              <a:t>Also,  </a:t>
            </a:r>
            <a:r>
              <a:rPr lang="en-US" sz="1600" dirty="0">
                <a:solidFill>
                  <a:srgbClr val="4D4D4D"/>
                </a:solidFill>
                <a:latin typeface="Calibri" charset="0"/>
              </a:rPr>
              <a:t>although not linked formally to the </a:t>
            </a:r>
            <a:r>
              <a:rPr lang="en-US" sz="1600" b="1" u="sng" dirty="0">
                <a:solidFill>
                  <a:srgbClr val="4D4D4D"/>
                </a:solidFill>
                <a:latin typeface="Calibri" charset="0"/>
              </a:rPr>
              <a:t>Montreal </a:t>
            </a:r>
            <a:r>
              <a:rPr lang="en-US" sz="1600" b="1" u="sng" dirty="0" smtClean="0">
                <a:solidFill>
                  <a:srgbClr val="4D4D4D"/>
                </a:solidFill>
                <a:latin typeface="Calibri" charset="0"/>
              </a:rPr>
              <a:t>Protocol</a:t>
            </a:r>
            <a:r>
              <a:rPr lang="en-US" sz="1600" dirty="0" smtClean="0">
                <a:solidFill>
                  <a:srgbClr val="4D4D4D"/>
                </a:solidFill>
                <a:latin typeface="Calibri" charset="0"/>
              </a:rPr>
              <a:t>, the GEF </a:t>
            </a:r>
            <a:r>
              <a:rPr lang="en-US" sz="1600" dirty="0">
                <a:solidFill>
                  <a:srgbClr val="4D4D4D"/>
                </a:solidFill>
                <a:latin typeface="Calibri" charset="0"/>
              </a:rPr>
              <a:t>supports </a:t>
            </a:r>
            <a:r>
              <a:rPr lang="en-US" sz="1600" dirty="0" smtClean="0">
                <a:solidFill>
                  <a:srgbClr val="4D4D4D"/>
                </a:solidFill>
                <a:latin typeface="Calibri" charset="0"/>
              </a:rPr>
              <a:t>its implementation in </a:t>
            </a:r>
            <a:r>
              <a:rPr lang="en-US" sz="1600" dirty="0">
                <a:solidFill>
                  <a:srgbClr val="4D4D4D"/>
                </a:solidFill>
                <a:latin typeface="Calibri" charset="0"/>
              </a:rPr>
              <a:t>transition economies</a:t>
            </a:r>
            <a:r>
              <a:rPr lang="en-US" sz="1600" dirty="0" smtClean="0">
                <a:solidFill>
                  <a:srgbClr val="4D4D4D"/>
                </a:solidFill>
                <a:latin typeface="Calibri" charset="0"/>
              </a:rPr>
              <a:t>. </a:t>
            </a:r>
            <a:endParaRPr lang="en-US" sz="1600" dirty="0">
              <a:solidFill>
                <a:srgbClr val="4D4D4D"/>
              </a:solidFill>
              <a:latin typeface="Calibri" charset="0"/>
            </a:endParaRPr>
          </a:p>
        </p:txBody>
      </p:sp>
      <p:sp>
        <p:nvSpPr>
          <p:cNvPr id="7189" name="Text Box 39"/>
          <p:cNvSpPr txBox="1">
            <a:spLocks noChangeArrowheads="1"/>
          </p:cNvSpPr>
          <p:nvPr/>
        </p:nvSpPr>
        <p:spPr bwMode="auto">
          <a:xfrm>
            <a:off x="2971089" y="1425575"/>
            <a:ext cx="1390650" cy="1600438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600" dirty="0">
                <a:solidFill>
                  <a:srgbClr val="4D4D4D"/>
                </a:solidFill>
                <a:latin typeface="Calibri" charset="0"/>
              </a:rPr>
              <a:t>Instrument for the </a:t>
            </a:r>
            <a:r>
              <a:rPr lang="en-US" sz="1600" b="1" dirty="0">
                <a:solidFill>
                  <a:srgbClr val="00642D"/>
                </a:solidFill>
                <a:latin typeface="Calibri" charset="0"/>
              </a:rPr>
              <a:t>Establishment</a:t>
            </a:r>
            <a:r>
              <a:rPr lang="en-US" b="1" dirty="0">
                <a:solidFill>
                  <a:srgbClr val="00642D"/>
                </a:solidFill>
                <a:latin typeface="Calibri" charset="0"/>
              </a:rPr>
              <a:t> </a:t>
            </a:r>
            <a:r>
              <a:rPr lang="en-US" sz="1600" b="1" dirty="0">
                <a:solidFill>
                  <a:srgbClr val="00642D"/>
                </a:solidFill>
                <a:latin typeface="Calibri" charset="0"/>
              </a:rPr>
              <a:t>of the Restructured GEF</a:t>
            </a:r>
          </a:p>
        </p:txBody>
      </p:sp>
      <p:sp>
        <p:nvSpPr>
          <p:cNvPr id="23" name="Line 38"/>
          <p:cNvSpPr>
            <a:spLocks noChangeShapeType="1"/>
          </p:cNvSpPr>
          <p:nvPr/>
        </p:nvSpPr>
        <p:spPr bwMode="auto">
          <a:xfrm>
            <a:off x="3666414" y="3030570"/>
            <a:ext cx="710" cy="322230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2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731838"/>
          </a:xfrm>
        </p:spPr>
        <p:txBody>
          <a:bodyPr/>
          <a:lstStyle/>
          <a:p>
            <a:pPr eaLnBrk="1" hangingPunct="1"/>
            <a:r>
              <a:rPr lang="en-US" sz="3600" i="1" dirty="0" smtClean="0">
                <a:solidFill>
                  <a:srgbClr val="00642D"/>
                </a:solidFill>
              </a:rPr>
              <a:t>Institutional Framework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00642D"/>
                </a:solidFill>
                <a:latin typeface="Calibri" pitchFamily="34" charset="0"/>
              </a:rPr>
              <a:t>GEF Trust Fund</a:t>
            </a:r>
          </a:p>
        </p:txBody>
      </p:sp>
      <p:sp>
        <p:nvSpPr>
          <p:cNvPr id="5" name="AutoShape 15"/>
          <p:cNvSpPr>
            <a:spLocks noChangeArrowheads="1"/>
          </p:cNvSpPr>
          <p:nvPr/>
        </p:nvSpPr>
        <p:spPr bwMode="auto">
          <a:xfrm>
            <a:off x="5562599" y="3064575"/>
            <a:ext cx="1149925" cy="2723655"/>
          </a:xfrm>
          <a:prstGeom prst="roundRect">
            <a:avLst>
              <a:gd name="adj" fmla="val 16667"/>
            </a:avLst>
          </a:prstGeom>
          <a:solidFill>
            <a:srgbClr val="00642D"/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GEF Agencies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UNDP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UNEP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WB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ADB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err="1" smtClean="0">
                <a:solidFill>
                  <a:schemeClr val="bg1"/>
                </a:solidFill>
                <a:latin typeface="Calibri" pitchFamily="34" charset="0"/>
              </a:rPr>
              <a:t>AfDB</a:t>
            </a:r>
            <a:endParaRPr lang="en-US" sz="14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EBRD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FAO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err="1" smtClean="0">
                <a:solidFill>
                  <a:schemeClr val="bg1"/>
                </a:solidFill>
                <a:latin typeface="Calibri" pitchFamily="34" charset="0"/>
              </a:rPr>
              <a:t>IaDB</a:t>
            </a:r>
            <a:endParaRPr lang="en-US" sz="1400" b="1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IFAD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UNIDO</a:t>
            </a:r>
            <a:endParaRPr lang="en-US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7" name="AutoShape 15"/>
          <p:cNvSpPr>
            <a:spLocks noChangeArrowheads="1"/>
          </p:cNvSpPr>
          <p:nvPr/>
        </p:nvSpPr>
        <p:spPr bwMode="auto">
          <a:xfrm>
            <a:off x="4382489" y="3041566"/>
            <a:ext cx="914400" cy="800100"/>
          </a:xfrm>
          <a:prstGeom prst="roundRect">
            <a:avLst>
              <a:gd name="adj" fmla="val 16667"/>
            </a:avLst>
          </a:prstGeom>
          <a:solidFill>
            <a:srgbClr val="00642D"/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GEF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Secretariat</a:t>
            </a:r>
          </a:p>
        </p:txBody>
      </p:sp>
      <p:sp>
        <p:nvSpPr>
          <p:cNvPr id="8" name="AutoShape 15"/>
          <p:cNvSpPr>
            <a:spLocks noChangeArrowheads="1"/>
          </p:cNvSpPr>
          <p:nvPr/>
        </p:nvSpPr>
        <p:spPr bwMode="auto">
          <a:xfrm>
            <a:off x="2539339" y="2239981"/>
            <a:ext cx="1143000" cy="476250"/>
          </a:xfrm>
          <a:prstGeom prst="roundRect">
            <a:avLst>
              <a:gd name="adj" fmla="val 16667"/>
            </a:avLst>
          </a:prstGeom>
          <a:solidFill>
            <a:srgbClr val="00642D"/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STAP</a:t>
            </a:r>
          </a:p>
        </p:txBody>
      </p:sp>
      <p:sp>
        <p:nvSpPr>
          <p:cNvPr id="9" name="AutoShape 15"/>
          <p:cNvSpPr>
            <a:spLocks noChangeArrowheads="1"/>
          </p:cNvSpPr>
          <p:nvPr/>
        </p:nvSpPr>
        <p:spPr bwMode="auto">
          <a:xfrm>
            <a:off x="2196439" y="4188278"/>
            <a:ext cx="1828800" cy="476250"/>
          </a:xfrm>
          <a:prstGeom prst="roundRect">
            <a:avLst>
              <a:gd name="adj" fmla="val 16667"/>
            </a:avLst>
          </a:prstGeom>
          <a:solidFill>
            <a:srgbClr val="00642D"/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  <a:latin typeface="Calibri" pitchFamily="34" charset="0"/>
              </a:rPr>
              <a:t>Evaluation Office</a:t>
            </a:r>
          </a:p>
        </p:txBody>
      </p:sp>
      <p:sp>
        <p:nvSpPr>
          <p:cNvPr id="10" name="AutoShape 15"/>
          <p:cNvSpPr>
            <a:spLocks noChangeArrowheads="1"/>
          </p:cNvSpPr>
          <p:nvPr/>
        </p:nvSpPr>
        <p:spPr bwMode="auto">
          <a:xfrm>
            <a:off x="7023512" y="2556160"/>
            <a:ext cx="2057400" cy="1870243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rgbClr val="00642D"/>
                </a:solidFill>
                <a:latin typeface="Calibri" pitchFamily="34" charset="0"/>
              </a:rPr>
              <a:t>Projects</a:t>
            </a:r>
          </a:p>
          <a:p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Countries: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GEF OFPs / PFPs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Convention FPs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Other Gov’t Agencies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NGOs / CSOs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Private Sector</a:t>
            </a:r>
            <a:endParaRPr lang="en-US" sz="1400" b="1" dirty="0">
              <a:solidFill>
                <a:srgbClr val="00642D"/>
              </a:solidFill>
              <a:latin typeface="Calibri" pitchFamily="34" charset="0"/>
            </a:endParaRPr>
          </a:p>
        </p:txBody>
      </p:sp>
      <p:sp>
        <p:nvSpPr>
          <p:cNvPr id="11" name="AutoShape 15"/>
          <p:cNvSpPr>
            <a:spLocks noChangeArrowheads="1"/>
          </p:cNvSpPr>
          <p:nvPr/>
        </p:nvSpPr>
        <p:spPr bwMode="auto">
          <a:xfrm>
            <a:off x="1937882" y="2908093"/>
            <a:ext cx="2211554" cy="1041811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rgbClr val="00642D"/>
                </a:solidFill>
                <a:latin typeface="Calibri" pitchFamily="34" charset="0"/>
              </a:rPr>
              <a:t>GEF Council</a:t>
            </a:r>
          </a:p>
          <a:p>
            <a:pPr algn="ctr"/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Countries: Council Members </a:t>
            </a:r>
          </a:p>
          <a:p>
            <a:pPr algn="ctr"/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/ Constituencies</a:t>
            </a:r>
          </a:p>
        </p:txBody>
      </p:sp>
      <p:sp>
        <p:nvSpPr>
          <p:cNvPr id="12" name="AutoShape 15"/>
          <p:cNvSpPr>
            <a:spLocks noChangeArrowheads="1"/>
          </p:cNvSpPr>
          <p:nvPr/>
        </p:nvSpPr>
        <p:spPr bwMode="auto">
          <a:xfrm>
            <a:off x="152400" y="2195326"/>
            <a:ext cx="1537359" cy="1041811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rgbClr val="00642D"/>
                </a:solidFill>
                <a:latin typeface="Calibri" pitchFamily="34" charset="0"/>
              </a:rPr>
              <a:t>GEF Assembly</a:t>
            </a:r>
          </a:p>
        </p:txBody>
      </p:sp>
      <p:sp>
        <p:nvSpPr>
          <p:cNvPr id="13" name="AutoShape 15"/>
          <p:cNvSpPr>
            <a:spLocks noChangeArrowheads="1"/>
          </p:cNvSpPr>
          <p:nvPr/>
        </p:nvSpPr>
        <p:spPr bwMode="auto">
          <a:xfrm>
            <a:off x="86320" y="3739290"/>
            <a:ext cx="1851561" cy="1892506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rgbClr val="00642D"/>
                </a:solidFill>
                <a:latin typeface="Calibri" pitchFamily="34" charset="0"/>
              </a:rPr>
              <a:t>Conventions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CBD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UNFCCC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Stockholm (POPs)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UNCCD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Montreal Protocol</a:t>
            </a:r>
          </a:p>
          <a:p>
            <a:pPr marL="285750" indent="-285750">
              <a:buFont typeface="Arial"/>
              <a:buChar char="•"/>
            </a:pPr>
            <a:r>
              <a:rPr lang="en-US" sz="1400" b="1" dirty="0" smtClean="0">
                <a:solidFill>
                  <a:srgbClr val="00642D"/>
                </a:solidFill>
                <a:latin typeface="Calibri" pitchFamily="34" charset="0"/>
              </a:rPr>
              <a:t>Mercury</a:t>
            </a:r>
          </a:p>
        </p:txBody>
      </p:sp>
      <p:sp>
        <p:nvSpPr>
          <p:cNvPr id="14" name="Text Box 14"/>
          <p:cNvSpPr txBox="1">
            <a:spLocks noChangeArrowheads="1"/>
          </p:cNvSpPr>
          <p:nvPr/>
        </p:nvSpPr>
        <p:spPr bwMode="auto">
          <a:xfrm>
            <a:off x="205839" y="1371600"/>
            <a:ext cx="1499754" cy="338554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1600" dirty="0" smtClean="0">
                <a:solidFill>
                  <a:srgbClr val="4D4D4D"/>
                </a:solidFill>
                <a:latin typeface="Calibri" pitchFamily="34" charset="0"/>
              </a:rPr>
              <a:t>Guidance</a:t>
            </a:r>
            <a:endParaRPr lang="en-US" sz="1600" dirty="0">
              <a:solidFill>
                <a:srgbClr val="4D4D4D"/>
              </a:solidFill>
              <a:latin typeface="Calibri" pitchFamily="34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3745923" y="1371600"/>
            <a:ext cx="1499754" cy="338554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1600" dirty="0" smtClean="0">
                <a:solidFill>
                  <a:srgbClr val="4D4D4D"/>
                </a:solidFill>
                <a:latin typeface="Calibri" pitchFamily="34" charset="0"/>
              </a:rPr>
              <a:t>Operations</a:t>
            </a:r>
            <a:endParaRPr lang="en-US" sz="1600" dirty="0">
              <a:solidFill>
                <a:srgbClr val="4D4D4D"/>
              </a:solidFill>
              <a:latin typeface="Calibri" pitchFamily="34" charset="0"/>
            </a:endParaRPr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7213023" y="1371600"/>
            <a:ext cx="1499754" cy="338554"/>
          </a:xfrm>
          <a:prstGeom prst="rect">
            <a:avLst/>
          </a:prstGeom>
          <a:noFill/>
          <a:ln w="28575" cap="rnd">
            <a:solidFill>
              <a:srgbClr val="00642D"/>
            </a:solidFill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1600" dirty="0" smtClean="0">
                <a:solidFill>
                  <a:srgbClr val="4D4D4D"/>
                </a:solidFill>
                <a:latin typeface="Calibri" pitchFamily="34" charset="0"/>
              </a:rPr>
              <a:t>Action</a:t>
            </a:r>
            <a:endParaRPr lang="en-US" sz="1600" dirty="0">
              <a:solidFill>
                <a:srgbClr val="4D4D4D"/>
              </a:solidFill>
              <a:latin typeface="Calibri" pitchFamily="34" charset="0"/>
            </a:endParaRPr>
          </a:p>
        </p:txBody>
      </p:sp>
      <p:sp>
        <p:nvSpPr>
          <p:cNvPr id="17" name="Line 11"/>
          <p:cNvSpPr>
            <a:spLocks noChangeShapeType="1"/>
          </p:cNvSpPr>
          <p:nvPr/>
        </p:nvSpPr>
        <p:spPr bwMode="auto">
          <a:xfrm flipH="1">
            <a:off x="921079" y="3237137"/>
            <a:ext cx="1" cy="502153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8" name="Line 11"/>
          <p:cNvSpPr>
            <a:spLocks noChangeShapeType="1"/>
          </p:cNvSpPr>
          <p:nvPr/>
        </p:nvSpPr>
        <p:spPr bwMode="auto">
          <a:xfrm>
            <a:off x="936913" y="3482066"/>
            <a:ext cx="958685" cy="0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19" name="Line 11"/>
          <p:cNvSpPr>
            <a:spLocks noChangeShapeType="1"/>
          </p:cNvSpPr>
          <p:nvPr/>
        </p:nvSpPr>
        <p:spPr bwMode="auto">
          <a:xfrm>
            <a:off x="3009653" y="2728725"/>
            <a:ext cx="0" cy="179368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0" name="Line 11"/>
          <p:cNvSpPr>
            <a:spLocks noChangeShapeType="1"/>
          </p:cNvSpPr>
          <p:nvPr/>
        </p:nvSpPr>
        <p:spPr bwMode="auto">
          <a:xfrm flipV="1">
            <a:off x="3009653" y="3949904"/>
            <a:ext cx="0" cy="215242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1" name="Line 11"/>
          <p:cNvSpPr>
            <a:spLocks noChangeShapeType="1"/>
          </p:cNvSpPr>
          <p:nvPr/>
        </p:nvSpPr>
        <p:spPr bwMode="auto">
          <a:xfrm>
            <a:off x="4155867" y="3470189"/>
            <a:ext cx="226622" cy="0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2" name="Line 11"/>
          <p:cNvSpPr>
            <a:spLocks noChangeShapeType="1"/>
          </p:cNvSpPr>
          <p:nvPr/>
        </p:nvSpPr>
        <p:spPr bwMode="auto">
          <a:xfrm>
            <a:off x="5296890" y="3470189"/>
            <a:ext cx="265709" cy="0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3" name="Line 11"/>
          <p:cNvSpPr>
            <a:spLocks noChangeShapeType="1"/>
          </p:cNvSpPr>
          <p:nvPr/>
        </p:nvSpPr>
        <p:spPr bwMode="auto">
          <a:xfrm>
            <a:off x="6712524" y="3455343"/>
            <a:ext cx="332514" cy="0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4" name="Line 11"/>
          <p:cNvSpPr>
            <a:spLocks noChangeShapeType="1"/>
          </p:cNvSpPr>
          <p:nvPr/>
        </p:nvSpPr>
        <p:spPr bwMode="auto">
          <a:xfrm flipV="1">
            <a:off x="1895598" y="1540877"/>
            <a:ext cx="1685802" cy="5938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5" name="Line 11"/>
          <p:cNvSpPr>
            <a:spLocks noChangeShapeType="1"/>
          </p:cNvSpPr>
          <p:nvPr/>
        </p:nvSpPr>
        <p:spPr bwMode="auto">
          <a:xfrm>
            <a:off x="5429744" y="1540876"/>
            <a:ext cx="1593768" cy="5938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  <p:sp>
        <p:nvSpPr>
          <p:cNvPr id="26" name="AutoShape 15"/>
          <p:cNvSpPr>
            <a:spLocks noChangeArrowheads="1"/>
          </p:cNvSpPr>
          <p:nvPr/>
        </p:nvSpPr>
        <p:spPr bwMode="auto">
          <a:xfrm>
            <a:off x="4956092" y="2097601"/>
            <a:ext cx="947303" cy="761009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9525">
            <a:solidFill>
              <a:srgbClr val="0064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 dirty="0" smtClean="0">
                <a:solidFill>
                  <a:srgbClr val="00642D"/>
                </a:solidFill>
                <a:latin typeface="Calibri" pitchFamily="34" charset="0"/>
              </a:rPr>
              <a:t>GEF </a:t>
            </a:r>
          </a:p>
          <a:p>
            <a:pPr algn="ctr"/>
            <a:r>
              <a:rPr lang="en-US" b="1" dirty="0" smtClean="0">
                <a:solidFill>
                  <a:srgbClr val="00642D"/>
                </a:solidFill>
                <a:latin typeface="Calibri" pitchFamily="34" charset="0"/>
              </a:rPr>
              <a:t>Trustee</a:t>
            </a:r>
            <a:endParaRPr lang="en-US" sz="1400" b="1" dirty="0" smtClean="0">
              <a:solidFill>
                <a:srgbClr val="00642D"/>
              </a:solidFill>
              <a:latin typeface="Calibri" pitchFamily="34" charset="0"/>
            </a:endParaRPr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>
            <a:off x="5425516" y="2885207"/>
            <a:ext cx="4228" cy="584982"/>
          </a:xfrm>
          <a:prstGeom prst="line">
            <a:avLst/>
          </a:prstGeom>
          <a:noFill/>
          <a:ln w="19050">
            <a:solidFill>
              <a:srgbClr val="00642D"/>
            </a:solidFill>
            <a:round/>
            <a:headEnd/>
            <a:tailEnd type="stealth"/>
          </a:ln>
          <a:effectLst/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631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115300" cy="44196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00642D"/>
                </a:solidFill>
              </a:rPr>
              <a:t>Implementing Agency – Project Oversight</a:t>
            </a:r>
          </a:p>
          <a:p>
            <a:pPr marL="0" indent="0">
              <a:buNone/>
            </a:pPr>
            <a:endParaRPr lang="en-US" sz="1000" dirty="0" smtClean="0">
              <a:solidFill>
                <a:srgbClr val="4D4D4D"/>
              </a:solidFill>
            </a:endParaRPr>
          </a:p>
          <a:p>
            <a:pPr lvl="1"/>
            <a:r>
              <a:rPr lang="en-US" sz="2800" dirty="0" smtClean="0">
                <a:solidFill>
                  <a:srgbClr val="4D4D4D"/>
                </a:solidFill>
              </a:rPr>
              <a:t>Ensure quality of preparation</a:t>
            </a:r>
          </a:p>
          <a:p>
            <a:pPr lvl="1"/>
            <a:r>
              <a:rPr lang="en-US" sz="2800" dirty="0" smtClean="0">
                <a:solidFill>
                  <a:srgbClr val="4D4D4D"/>
                </a:solidFill>
              </a:rPr>
              <a:t>Disburse funds to Executing Agency </a:t>
            </a:r>
          </a:p>
          <a:p>
            <a:pPr lvl="1"/>
            <a:r>
              <a:rPr lang="en-US" sz="2800" dirty="0" smtClean="0">
                <a:solidFill>
                  <a:srgbClr val="4D4D4D"/>
                </a:solidFill>
              </a:rPr>
              <a:t>Supervise implementation</a:t>
            </a:r>
          </a:p>
          <a:p>
            <a:pPr lvl="1"/>
            <a:r>
              <a:rPr lang="en-US" sz="2800" dirty="0" smtClean="0">
                <a:solidFill>
                  <a:srgbClr val="4D4D4D"/>
                </a:solidFill>
              </a:rPr>
              <a:t>Be accountable to GEF Council</a:t>
            </a:r>
          </a:p>
          <a:p>
            <a:pPr lvl="1"/>
            <a:r>
              <a:rPr lang="en-US" sz="2800" dirty="0" smtClean="0">
                <a:solidFill>
                  <a:srgbClr val="4D4D4D"/>
                </a:solidFill>
              </a:rPr>
              <a:t>Keep GEF OFP informed</a:t>
            </a:r>
          </a:p>
          <a:p>
            <a:pPr lvl="1"/>
            <a:r>
              <a:rPr lang="en-US" sz="2800" dirty="0" smtClean="0">
                <a:solidFill>
                  <a:srgbClr val="4D4D4D"/>
                </a:solidFill>
              </a:rPr>
              <a:t>Help secure committed co-financing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00642D"/>
                </a:solidFill>
                <a:latin typeface="Calibri" pitchFamily="34" charset="0"/>
              </a:rPr>
              <a:t>Responsibility of GEF </a:t>
            </a:r>
            <a:r>
              <a:rPr lang="en-US" sz="4000" b="1" dirty="0" smtClean="0">
                <a:solidFill>
                  <a:srgbClr val="00642D"/>
                </a:solidFill>
                <a:latin typeface="Calibri" pitchFamily="34" charset="0"/>
              </a:rPr>
              <a:t>Agencies (1 of 2)</a:t>
            </a:r>
            <a:endParaRPr lang="en-US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77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924800" cy="3733800"/>
          </a:xfrm>
        </p:spPr>
        <p:txBody>
          <a:bodyPr/>
          <a:lstStyle/>
          <a:p>
            <a:pPr marL="0" indent="0">
              <a:spcBef>
                <a:spcPts val="1800"/>
              </a:spcBef>
              <a:buNone/>
            </a:pPr>
            <a:r>
              <a:rPr lang="en-US" sz="3200" b="1" dirty="0" smtClean="0">
                <a:solidFill>
                  <a:srgbClr val="00642D"/>
                </a:solidFill>
              </a:rPr>
              <a:t>Executing Agency – Project Management</a:t>
            </a:r>
          </a:p>
          <a:p>
            <a:pPr lvl="1">
              <a:buNone/>
            </a:pPr>
            <a:endParaRPr lang="en-US" sz="1000" dirty="0" smtClean="0"/>
          </a:p>
          <a:p>
            <a:pPr lvl="1"/>
            <a:r>
              <a:rPr lang="en-US" sz="2800" dirty="0" smtClean="0">
                <a:solidFill>
                  <a:srgbClr val="4D4D4D"/>
                </a:solidFill>
              </a:rPr>
              <a:t>Deliver project outcomes</a:t>
            </a:r>
          </a:p>
          <a:p>
            <a:pPr lvl="1"/>
            <a:r>
              <a:rPr lang="en-US" sz="2800" dirty="0" smtClean="0">
                <a:solidFill>
                  <a:srgbClr val="4D4D4D"/>
                </a:solidFill>
              </a:rPr>
              <a:t>Day-to-day management of funds</a:t>
            </a:r>
          </a:p>
          <a:p>
            <a:pPr lvl="1"/>
            <a:r>
              <a:rPr lang="en-US" sz="2800" dirty="0" smtClean="0">
                <a:solidFill>
                  <a:srgbClr val="4D4D4D"/>
                </a:solidFill>
              </a:rPr>
              <a:t>Report on results and use of funds</a:t>
            </a:r>
          </a:p>
          <a:p>
            <a:pPr lvl="1"/>
            <a:endParaRPr lang="en-US" dirty="0"/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00642D"/>
                </a:solidFill>
                <a:latin typeface="Calibri" pitchFamily="34" charset="0"/>
              </a:rPr>
              <a:t>Responsibility of GEF </a:t>
            </a:r>
            <a:r>
              <a:rPr lang="en-US" sz="4000" b="1" dirty="0" smtClean="0">
                <a:solidFill>
                  <a:srgbClr val="00642D"/>
                </a:solidFill>
                <a:latin typeface="Calibri" pitchFamily="34" charset="0"/>
              </a:rPr>
              <a:t>Agencies (2 of 2)</a:t>
            </a:r>
            <a:endParaRPr lang="en-US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193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337476"/>
              </p:ext>
            </p:extLst>
          </p:nvPr>
        </p:nvGraphicFramePr>
        <p:xfrm>
          <a:off x="304800" y="990600"/>
          <a:ext cx="8458200" cy="4681854"/>
        </p:xfrm>
        <a:graphic>
          <a:graphicData uri="http://schemas.openxmlformats.org/drawingml/2006/table">
            <a:tbl>
              <a:tblPr/>
              <a:tblGrid>
                <a:gridCol w="3095237"/>
                <a:gridCol w="942029"/>
                <a:gridCol w="706648"/>
                <a:gridCol w="888198"/>
                <a:gridCol w="758339"/>
                <a:gridCol w="1168727"/>
                <a:gridCol w="899022"/>
              </a:tblGrid>
              <a:tr h="620522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 smtClean="0">
                          <a:latin typeface="+mn-lt"/>
                          <a:ea typeface="Times New Roman"/>
                          <a:cs typeface="Times New Roman"/>
                        </a:rPr>
                        <a:t>STAR Allocations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dirty="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GEF-5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Replenishment</a:t>
                      </a:r>
                      <a:r>
                        <a:rPr lang="fr-FR" sz="1600" b="1" baseline="0" dirty="0" smtClean="0">
                          <a:latin typeface="+mn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US$4.25Bn</a:t>
                      </a:r>
                      <a:endParaRPr lang="fr-FR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1" dirty="0" smtClean="0">
                          <a:latin typeface="+mn-lt"/>
                          <a:ea typeface="Calibri"/>
                          <a:cs typeface="Times New Roman"/>
                        </a:rPr>
                        <a:t>Allocation</a:t>
                      </a:r>
                      <a:r>
                        <a:rPr lang="fr-FR" sz="1600" b="1" baseline="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fr-FR" sz="1600" b="1" baseline="0" dirty="0" err="1" smtClean="0">
                          <a:latin typeface="+mn-lt"/>
                          <a:ea typeface="Calibri"/>
                          <a:cs typeface="Times New Roman"/>
                        </a:rPr>
                        <a:t>Utilized</a:t>
                      </a:r>
                      <a:endParaRPr lang="fr-FR" sz="1600" b="1" baseline="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(M US$)</a:t>
                      </a:r>
                      <a:endParaRPr lang="fr-FR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5297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STAR Envelopes (</a:t>
                      </a:r>
                      <a:r>
                        <a:rPr lang="en-US" sz="1600" b="1" dirty="0" smtClean="0">
                          <a:latin typeface="+mn-lt"/>
                          <a:ea typeface="Times New Roman"/>
                          <a:cs typeface="Times New Roman"/>
                        </a:rPr>
                        <a:t>M US$)</a:t>
                      </a:r>
                      <a:endParaRPr lang="fr-F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85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Country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Times New Roman"/>
                          <a:cs typeface="Times New Roman"/>
                        </a:rPr>
                        <a:t>CC</a:t>
                      </a:r>
                      <a:endParaRPr lang="fr-FR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>
                          <a:latin typeface="+mn-lt"/>
                          <a:ea typeface="Times New Roman"/>
                          <a:cs typeface="Times New Roman"/>
                        </a:rPr>
                        <a:t>BD</a:t>
                      </a:r>
                      <a:endParaRPr lang="fr-FR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LD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Total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latin typeface="+mn-lt"/>
                          <a:ea typeface="Calibri"/>
                          <a:cs typeface="Times New Roman"/>
                        </a:rPr>
                        <a:t>Total</a:t>
                      </a:r>
                      <a:endParaRPr lang="fr-F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+mn-lt"/>
                          <a:ea typeface="Times New Roman"/>
                          <a:cs typeface="Times New Roman"/>
                        </a:rPr>
                        <a:t>Flexible</a:t>
                      </a:r>
                      <a:endParaRPr lang="fr-FR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085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Angola</a:t>
                      </a:r>
                      <a:endParaRPr lang="fr-FR" sz="1400" b="1" u="none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5.18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6.99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3.48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15.65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9.95</a:t>
                      </a:r>
                      <a:endParaRPr lang="fr-FR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+mn-lt"/>
                          <a:ea typeface="Calibri"/>
                          <a:cs typeface="Times New Roman"/>
                        </a:rPr>
                        <a:t>no</a:t>
                      </a:r>
                      <a:endParaRPr lang="en-US" sz="16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854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Botswana</a:t>
                      </a:r>
                      <a:endParaRPr lang="fr-FR" sz="1400" b="1" u="none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3.18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2.11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5.21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10.5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6.64</a:t>
                      </a:r>
                      <a:endParaRPr lang="fr-FR" sz="1600" b="1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0" smtClean="0">
                          <a:latin typeface="+mn-lt"/>
                          <a:ea typeface="Calibri"/>
                          <a:cs typeface="Times New Roman"/>
                        </a:rPr>
                        <a:t>No</a:t>
                      </a:r>
                      <a:endParaRPr lang="en-US" sz="1600" b="1" noProof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85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Lesotho</a:t>
                      </a:r>
                      <a:endParaRPr lang="fr-FR" sz="1400" b="1" u="none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2.00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1.50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.81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4.31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.334</a:t>
                      </a:r>
                      <a:endParaRPr lang="fr-F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0" smtClean="0">
                          <a:latin typeface="+mn-lt"/>
                          <a:ea typeface="Calibri"/>
                          <a:cs typeface="Times New Roman"/>
                        </a:rPr>
                        <a:t>Yes</a:t>
                      </a:r>
                      <a:endParaRPr lang="en-US" sz="1600" b="1" noProof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85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Malawi</a:t>
                      </a:r>
                      <a:endParaRPr lang="fr-FR" sz="1400" b="1" u="none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2.00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4.39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1.19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7.58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4.12</a:t>
                      </a:r>
                      <a:endParaRPr lang="fr-F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+mn-lt"/>
                          <a:ea typeface="Calibri"/>
                          <a:cs typeface="Times New Roman"/>
                        </a:rPr>
                        <a:t>No</a:t>
                      </a:r>
                      <a:endParaRPr lang="en-US" sz="1600" b="1" noProof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85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Mozambique</a:t>
                      </a:r>
                      <a:endParaRPr lang="fr-FR" sz="1400" b="1" u="none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3.19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7.0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2.87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13.06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8.08</a:t>
                      </a:r>
                      <a:endParaRPr lang="fr-F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0" smtClean="0">
                          <a:latin typeface="+mn-lt"/>
                          <a:ea typeface="Calibri"/>
                          <a:cs typeface="Times New Roman"/>
                        </a:rPr>
                        <a:t>No</a:t>
                      </a: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85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Namibia</a:t>
                      </a:r>
                      <a:endParaRPr lang="fr-FR" sz="1400" b="1" u="none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2.00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6.28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5.69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13.97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latin typeface="+mn-lt"/>
                          <a:ea typeface="Calibri"/>
                          <a:cs typeface="Times New Roman"/>
                        </a:rPr>
                        <a:t>12.18</a:t>
                      </a:r>
                      <a:endParaRPr lang="fr-F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+mn-lt"/>
                          <a:ea typeface="Calibri"/>
                          <a:cs typeface="Times New Roman"/>
                        </a:rPr>
                        <a:t>No</a:t>
                      </a:r>
                      <a:endParaRPr lang="en-US" sz="16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85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South Africa</a:t>
                      </a:r>
                      <a:endParaRPr lang="fr-FR" sz="1400" b="1" u="none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25.71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21.68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5.25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52.64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37.86</a:t>
                      </a:r>
                      <a:endParaRPr lang="fr-F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0" smtClean="0">
                          <a:latin typeface="+mn-lt"/>
                          <a:ea typeface="Calibri"/>
                          <a:cs typeface="Times New Roman"/>
                        </a:rPr>
                        <a:t>No</a:t>
                      </a:r>
                      <a:endParaRPr lang="en-US" sz="1600" b="1" noProof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85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Swaziland</a:t>
                      </a:r>
                      <a:endParaRPr lang="en-US" sz="1400" b="1" u="none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2.00</a:t>
                      </a:r>
                      <a:endParaRPr lang="fr-FR" sz="1600" b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1.50</a:t>
                      </a:r>
                      <a:endParaRPr lang="fr-FR" sz="1600" b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2.69</a:t>
                      </a:r>
                      <a:endParaRPr lang="fr-FR" sz="1600" b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6.19</a:t>
                      </a:r>
                      <a:endParaRPr lang="fr-FR" sz="1600" b="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6.09</a:t>
                      </a:r>
                      <a:endParaRPr lang="fr-FR" sz="1600" b="1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latin typeface="+mn-lt"/>
                          <a:ea typeface="Calibri"/>
                          <a:cs typeface="Times New Roman"/>
                        </a:rPr>
                        <a:t>Yes</a:t>
                      </a:r>
                      <a:endParaRPr lang="en-US" sz="1600" b="1" kern="1200" noProof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85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Zambia</a:t>
                      </a:r>
                      <a:endParaRPr lang="fr-FR" sz="1400" b="1" u="none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3.77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4.26</a:t>
                      </a:r>
                      <a:endParaRPr lang="fr-FR" sz="1600" b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3.01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11.04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latin typeface="+mn-lt"/>
                          <a:ea typeface="Calibri"/>
                          <a:cs typeface="Times New Roman"/>
                        </a:rPr>
                        <a:t>11.04</a:t>
                      </a:r>
                      <a:endParaRPr lang="fr-F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+mn-lt"/>
                          <a:ea typeface="Calibri"/>
                          <a:cs typeface="Times New Roman"/>
                        </a:rPr>
                        <a:t>No</a:t>
                      </a:r>
                      <a:endParaRPr lang="en-US" sz="16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085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Zimbabwe</a:t>
                      </a:r>
                      <a:endParaRPr lang="fr-FR" sz="1400" b="1" u="none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2.0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1.72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2.87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0" dirty="0" smtClean="0">
                          <a:latin typeface="+mn-lt"/>
                          <a:ea typeface="Calibri"/>
                          <a:cs typeface="Times New Roman"/>
                        </a:rPr>
                        <a:t>6.59</a:t>
                      </a: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/>
                        <a:t>6.58</a:t>
                      </a:r>
                      <a:endParaRPr lang="fr-FR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noProof="0" dirty="0" smtClean="0">
                          <a:latin typeface="+mn-lt"/>
                          <a:ea typeface="Calibri"/>
                          <a:cs typeface="Times New Roman"/>
                        </a:rPr>
                        <a:t>Yes</a:t>
                      </a:r>
                      <a:endParaRPr lang="en-US" sz="1600" b="1" noProof="0" dirty="0" smtClean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863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TOTAL</a:t>
                      </a:r>
                      <a:endParaRPr lang="fr-FR" sz="1400" b="1" u="none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600" b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noProof="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2333" marR="4233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112837"/>
            <a:ext cx="8305800" cy="4906963"/>
          </a:xfrm>
        </p:spPr>
        <p:txBody>
          <a:bodyPr numCol="1">
            <a:normAutofit/>
          </a:bodyPr>
          <a:lstStyle/>
          <a:p>
            <a:pPr marL="0" indent="0" eaLnBrk="1" hangingPunct="1">
              <a:buNone/>
            </a:pPr>
            <a:r>
              <a:rPr lang="en-US" sz="2600" b="1" dirty="0" smtClean="0">
                <a:solidFill>
                  <a:srgbClr val="00642D"/>
                </a:solidFill>
              </a:rPr>
              <a:t>Start </a:t>
            </a:r>
            <a:r>
              <a:rPr lang="en-US" sz="2600" b="1" dirty="0">
                <a:solidFill>
                  <a:srgbClr val="00642D"/>
                </a:solidFill>
              </a:rPr>
              <a:t>Date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>
                <a:solidFill>
                  <a:srgbClr val="4D4D4D"/>
                </a:solidFill>
              </a:rPr>
              <a:t>The Council requested the Secretariat to begin implementation of the new structure beginning 01 Jan 2013. </a:t>
            </a:r>
          </a:p>
          <a:p>
            <a:pPr marL="342900" lvl="1" indent="-342900">
              <a:buFont typeface="Arial" charset="0"/>
              <a:buChar char="•"/>
            </a:pPr>
            <a:endParaRPr lang="en-US" sz="2500" dirty="0" smtClean="0"/>
          </a:p>
          <a:p>
            <a:pPr marL="0" lvl="1" indent="0" eaLnBrk="1" hangingPunct="1">
              <a:buNone/>
            </a:pPr>
            <a:r>
              <a:rPr lang="en-US" sz="2600" b="1" dirty="0">
                <a:solidFill>
                  <a:srgbClr val="00642D"/>
                </a:solidFill>
              </a:rPr>
              <a:t>Percentages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dirty="0">
                <a:solidFill>
                  <a:srgbClr val="4D4D4D"/>
                </a:solidFill>
              </a:rPr>
              <a:t>All projects approved/cleared by CEO will be subject to the new fee policy as follows:</a:t>
            </a:r>
          </a:p>
          <a:p>
            <a:pPr marL="742950" lvl="2" indent="-342900"/>
            <a:r>
              <a:rPr lang="en-US" dirty="0">
                <a:solidFill>
                  <a:srgbClr val="4D4D4D"/>
                </a:solidFill>
              </a:rPr>
              <a:t>9.5% for GEF project grants up to and including $10 million</a:t>
            </a:r>
          </a:p>
          <a:p>
            <a:pPr marL="742950" lvl="2" indent="-342900"/>
            <a:r>
              <a:rPr lang="en-US" dirty="0">
                <a:solidFill>
                  <a:srgbClr val="4D4D4D"/>
                </a:solidFill>
              </a:rPr>
              <a:t>9.0% for GEF project grants above $10 million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Calibri" pitchFamily="34" charset="0"/>
              </a:rPr>
              <a:t>New GEF Fee Policy</a:t>
            </a:r>
            <a:endParaRPr lang="en-US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3886201"/>
          </a:xfrm>
        </p:spPr>
        <p:txBody>
          <a:bodyPr/>
          <a:lstStyle/>
          <a:p>
            <a:pPr marL="457200" indent="-457200" eaLnBrk="1" hangingPunct="1">
              <a:buClr>
                <a:srgbClr val="4D4D4D"/>
              </a:buClr>
              <a:buSzTx/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rgbClr val="4D4D4D"/>
                </a:solidFill>
              </a:rPr>
              <a:t>PPG included in PIF template</a:t>
            </a:r>
            <a:endParaRPr lang="en-US" sz="2400" dirty="0">
              <a:solidFill>
                <a:srgbClr val="4D4D4D"/>
              </a:solidFill>
            </a:endParaRPr>
          </a:p>
          <a:p>
            <a:pPr marL="457200" indent="-457200" eaLnBrk="1" hangingPunct="1">
              <a:buClr>
                <a:srgbClr val="4D4D4D"/>
              </a:buClr>
              <a:buSzTx/>
              <a:buFont typeface="+mj-lt"/>
              <a:buAutoNum type="arabicPeriod"/>
              <a:defRPr/>
            </a:pPr>
            <a:r>
              <a:rPr lang="en-US" sz="2400" dirty="0">
                <a:solidFill>
                  <a:srgbClr val="4D4D4D"/>
                </a:solidFill>
              </a:rPr>
              <a:t>MSP </a:t>
            </a:r>
            <a:r>
              <a:rPr lang="en-US" sz="2400" dirty="0" smtClean="0">
                <a:solidFill>
                  <a:srgbClr val="4D4D4D"/>
                </a:solidFill>
              </a:rPr>
              <a:t>ceiling - $2 million</a:t>
            </a:r>
            <a:endParaRPr lang="en-US" sz="2400" dirty="0">
              <a:solidFill>
                <a:srgbClr val="4D4D4D"/>
              </a:solidFill>
            </a:endParaRPr>
          </a:p>
          <a:p>
            <a:pPr marL="457200" indent="-457200" eaLnBrk="1" hangingPunct="1">
              <a:buClr>
                <a:srgbClr val="4D4D4D"/>
              </a:buClr>
              <a:buSzTx/>
              <a:buFont typeface="+mj-lt"/>
              <a:buAutoNum type="arabicPeriod"/>
              <a:defRPr/>
            </a:pPr>
            <a:r>
              <a:rPr lang="en-US" sz="2400" dirty="0">
                <a:solidFill>
                  <a:srgbClr val="4D4D4D"/>
                </a:solidFill>
              </a:rPr>
              <a:t>All templates </a:t>
            </a:r>
            <a:r>
              <a:rPr lang="en-US" sz="2400" dirty="0" smtClean="0">
                <a:solidFill>
                  <a:srgbClr val="4D4D4D"/>
                </a:solidFill>
              </a:rPr>
              <a:t>simplified</a:t>
            </a:r>
            <a:endParaRPr lang="en-US" sz="2400" dirty="0">
              <a:solidFill>
                <a:srgbClr val="4D4D4D"/>
              </a:solidFill>
            </a:endParaRPr>
          </a:p>
          <a:p>
            <a:pPr marL="457200" indent="-457200" eaLnBrk="1" hangingPunct="1">
              <a:buClr>
                <a:srgbClr val="4D4D4D"/>
              </a:buClr>
              <a:buSzTx/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rgbClr val="4D4D4D"/>
                </a:solidFill>
              </a:rPr>
              <a:t>Milestones monitored </a:t>
            </a:r>
            <a:r>
              <a:rPr lang="en-US" sz="2400" dirty="0">
                <a:solidFill>
                  <a:srgbClr val="4D4D4D"/>
                </a:solidFill>
              </a:rPr>
              <a:t>by </a:t>
            </a:r>
            <a:r>
              <a:rPr lang="en-US" sz="2400" dirty="0" smtClean="0">
                <a:solidFill>
                  <a:srgbClr val="4D4D4D"/>
                </a:solidFill>
              </a:rPr>
              <a:t>GEFSEC</a:t>
            </a:r>
          </a:p>
          <a:p>
            <a:pPr marL="457200" indent="-457200">
              <a:buClr>
                <a:srgbClr val="4D4D4D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rgbClr val="4D4D4D"/>
                </a:solidFill>
              </a:rPr>
              <a:t>Agency fees:</a:t>
            </a:r>
            <a:r>
              <a:rPr lang="en-US" sz="2400" dirty="0" smtClean="0">
                <a:solidFill>
                  <a:srgbClr val="4D4D4D"/>
                </a:solidFill>
              </a:rPr>
              <a:t> </a:t>
            </a:r>
          </a:p>
          <a:p>
            <a:pPr marL="857250" lvl="1" indent="-457200">
              <a:buClr>
                <a:srgbClr val="4D4D4D"/>
              </a:buClr>
              <a:buNone/>
              <a:defRPr/>
            </a:pPr>
            <a:r>
              <a:rPr lang="en-US" sz="2100" dirty="0" smtClean="0">
                <a:solidFill>
                  <a:srgbClr val="4D4D4D"/>
                </a:solidFill>
              </a:rPr>
              <a:t>	40</a:t>
            </a:r>
            <a:r>
              <a:rPr lang="en-US" sz="2100" dirty="0">
                <a:solidFill>
                  <a:srgbClr val="4D4D4D"/>
                </a:solidFill>
              </a:rPr>
              <a:t>% at Council </a:t>
            </a:r>
            <a:r>
              <a:rPr lang="en-US" sz="2100" dirty="0" smtClean="0">
                <a:solidFill>
                  <a:srgbClr val="4D4D4D"/>
                </a:solidFill>
              </a:rPr>
              <a:t>approval</a:t>
            </a:r>
          </a:p>
          <a:p>
            <a:pPr marL="857250" lvl="1" indent="-457200">
              <a:buClr>
                <a:srgbClr val="4D4D4D"/>
              </a:buClr>
              <a:buNone/>
              <a:defRPr/>
            </a:pPr>
            <a:r>
              <a:rPr lang="en-US" sz="2100" dirty="0" smtClean="0">
                <a:solidFill>
                  <a:srgbClr val="4D4D4D"/>
                </a:solidFill>
              </a:rPr>
              <a:t>	60</a:t>
            </a:r>
            <a:r>
              <a:rPr lang="en-US" sz="2100" dirty="0">
                <a:solidFill>
                  <a:srgbClr val="4D4D4D"/>
                </a:solidFill>
              </a:rPr>
              <a:t>% at CEO endorsement</a:t>
            </a:r>
          </a:p>
          <a:p>
            <a:pPr marL="457200" indent="-457200">
              <a:buClr>
                <a:srgbClr val="4D4D4D"/>
              </a:buClr>
              <a:buFont typeface="+mj-lt"/>
              <a:buAutoNum type="arabicPeriod"/>
              <a:defRPr/>
            </a:pPr>
            <a:r>
              <a:rPr lang="en-US" sz="2400" dirty="0">
                <a:solidFill>
                  <a:srgbClr val="4D4D4D"/>
                </a:solidFill>
              </a:rPr>
              <a:t>Umbrella projects for EAs approved by </a:t>
            </a:r>
            <a:r>
              <a:rPr lang="en-US" sz="2400" dirty="0" smtClean="0">
                <a:solidFill>
                  <a:srgbClr val="4D4D4D"/>
                </a:solidFill>
              </a:rPr>
              <a:t>Council – No </a:t>
            </a:r>
            <a:r>
              <a:rPr lang="en-US" sz="2400" dirty="0">
                <a:solidFill>
                  <a:srgbClr val="4D4D4D"/>
                </a:solidFill>
              </a:rPr>
              <a:t>separate endorsement for individual projects. </a:t>
            </a:r>
          </a:p>
        </p:txBody>
      </p:sp>
      <p:sp>
        <p:nvSpPr>
          <p:cNvPr id="4" name="Title 6"/>
          <p:cNvSpPr>
            <a:spLocks/>
          </p:cNvSpPr>
          <p:nvPr/>
        </p:nvSpPr>
        <p:spPr bwMode="auto">
          <a:xfrm>
            <a:off x="28699" y="838200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 smtClean="0">
                <a:solidFill>
                  <a:srgbClr val="00642D"/>
                </a:solidFill>
                <a:latin typeface="Calibri" pitchFamily="34" charset="0"/>
              </a:rPr>
              <a:t>Streamlining Measures</a:t>
            </a:r>
            <a:endParaRPr lang="en-US" sz="3200" b="1" dirty="0">
              <a:solidFill>
                <a:srgbClr val="00642D"/>
              </a:solidFill>
              <a:latin typeface="Calibri" pitchFamily="34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>
                <a:solidFill>
                  <a:srgbClr val="00642D"/>
                </a:solidFill>
                <a:latin typeface="Calibri" pitchFamily="34" charset="0"/>
              </a:rPr>
              <a:t>GEF </a:t>
            </a:r>
            <a:r>
              <a:rPr lang="en-US" sz="4000" b="1" dirty="0" smtClean="0">
                <a:solidFill>
                  <a:srgbClr val="00642D"/>
                </a:solidFill>
                <a:latin typeface="Calibri" pitchFamily="34" charset="0"/>
              </a:rPr>
              <a:t>Project Cycle </a:t>
            </a:r>
            <a:endParaRPr lang="en-US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25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 txBox="1">
            <a:spLocks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642D"/>
                </a:solidFill>
                <a:latin typeface="Calibri" pitchFamily="34" charset="0"/>
              </a:rPr>
              <a:t>Harmonization</a:t>
            </a:r>
            <a:endParaRPr lang="en-US" sz="4000" b="1" dirty="0">
              <a:solidFill>
                <a:srgbClr val="00642D"/>
              </a:solidFill>
              <a:latin typeface="Calibri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52400" y="808037"/>
            <a:ext cx="8763000" cy="50593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600" i="1" dirty="0" smtClean="0">
                <a:solidFill>
                  <a:srgbClr val="00642D"/>
                </a:solidFill>
              </a:rPr>
              <a:t>Oct </a:t>
            </a:r>
            <a:r>
              <a:rPr lang="en-US" sz="2600" i="1" dirty="0">
                <a:solidFill>
                  <a:srgbClr val="00642D"/>
                </a:solidFill>
              </a:rPr>
              <a:t>2012: </a:t>
            </a:r>
            <a:r>
              <a:rPr lang="en-US" sz="2600" i="1" dirty="0" smtClean="0">
                <a:solidFill>
                  <a:srgbClr val="00642D"/>
                </a:solidFill>
              </a:rPr>
              <a:t>WB </a:t>
            </a:r>
            <a:r>
              <a:rPr lang="en-US" sz="2600" i="1" dirty="0">
                <a:solidFill>
                  <a:srgbClr val="00642D"/>
                </a:solidFill>
              </a:rPr>
              <a:t>Harmonization Pilot discussion starts with the </a:t>
            </a:r>
            <a:r>
              <a:rPr lang="en-US" sz="2600" i="1" dirty="0" smtClean="0">
                <a:solidFill>
                  <a:srgbClr val="00642D"/>
                </a:solidFill>
              </a:rPr>
              <a:t>WB</a:t>
            </a:r>
            <a:endParaRPr lang="en-US" sz="2600" i="1" dirty="0">
              <a:solidFill>
                <a:srgbClr val="00642D"/>
              </a:solidFill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en-US" sz="18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r>
              <a:rPr lang="en-US" sz="2800" b="1" dirty="0">
                <a:solidFill>
                  <a:srgbClr val="00642D"/>
                </a:solidFill>
              </a:rPr>
              <a:t>Objective</a:t>
            </a:r>
            <a:r>
              <a:rPr lang="en-US" sz="2800" b="1" dirty="0" smtClean="0"/>
              <a:t> </a:t>
            </a:r>
            <a:endParaRPr lang="en-US" sz="2800" dirty="0"/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800" dirty="0" smtClean="0">
                <a:solidFill>
                  <a:srgbClr val="4D4D4D"/>
                </a:solidFill>
              </a:rPr>
              <a:t>To reduce </a:t>
            </a:r>
            <a:r>
              <a:rPr lang="en-US" sz="2800" dirty="0">
                <a:solidFill>
                  <a:srgbClr val="4D4D4D"/>
                </a:solidFill>
              </a:rPr>
              <a:t>administrative </a:t>
            </a:r>
            <a:r>
              <a:rPr lang="en-US" sz="2800" dirty="0" smtClean="0">
                <a:solidFill>
                  <a:srgbClr val="4D4D4D"/>
                </a:solidFill>
              </a:rPr>
              <a:t>burden through involvement </a:t>
            </a:r>
            <a:r>
              <a:rPr lang="en-US" sz="2800" dirty="0">
                <a:solidFill>
                  <a:srgbClr val="4D4D4D"/>
                </a:solidFill>
              </a:rPr>
              <a:t>of GEF’s Program Managers </a:t>
            </a:r>
            <a:r>
              <a:rPr lang="en-US" sz="2800" dirty="0" smtClean="0">
                <a:solidFill>
                  <a:srgbClr val="4D4D4D"/>
                </a:solidFill>
              </a:rPr>
              <a:t>in project </a:t>
            </a:r>
            <a:r>
              <a:rPr lang="en-US" sz="2800" dirty="0">
                <a:solidFill>
                  <a:srgbClr val="4D4D4D"/>
                </a:solidFill>
              </a:rPr>
              <a:t>design. </a:t>
            </a:r>
          </a:p>
          <a:p>
            <a:pPr marL="457200" lvl="1" indent="0" eaLnBrk="1" hangingPunct="1">
              <a:lnSpc>
                <a:spcPct val="80000"/>
              </a:lnSpc>
              <a:buNone/>
            </a:pPr>
            <a:endParaRPr lang="en-US" sz="1500" b="1" dirty="0" smtClean="0">
              <a:solidFill>
                <a:srgbClr val="00642D"/>
              </a:solidFill>
            </a:endParaRPr>
          </a:p>
          <a:p>
            <a:pPr marL="457200" lvl="1" indent="0" eaLnBrk="1" hangingPunct="1">
              <a:lnSpc>
                <a:spcPct val="80000"/>
              </a:lnSpc>
              <a:buNone/>
            </a:pPr>
            <a:r>
              <a:rPr lang="en-US" sz="2800" b="1" dirty="0" smtClean="0">
                <a:solidFill>
                  <a:srgbClr val="00642D"/>
                </a:solidFill>
              </a:rPr>
              <a:t>What has been harmonized</a:t>
            </a:r>
          </a:p>
          <a:p>
            <a:pPr lvl="1" eaLnBrk="1" hangingPunct="1">
              <a:lnSpc>
                <a:spcPct val="80000"/>
              </a:lnSpc>
              <a:buFont typeface="Arial" charset="0"/>
              <a:buAutoNum type="arabicParenR"/>
            </a:pPr>
            <a:r>
              <a:rPr lang="en-US" sz="2800" dirty="0">
                <a:solidFill>
                  <a:srgbClr val="4D4D4D"/>
                </a:solidFill>
              </a:rPr>
              <a:t>No Parallel Process for Decision Making</a:t>
            </a:r>
          </a:p>
          <a:p>
            <a:pPr lvl="1" eaLnBrk="1" hangingPunct="1">
              <a:lnSpc>
                <a:spcPct val="80000"/>
              </a:lnSpc>
              <a:buFont typeface="Arial" charset="0"/>
              <a:buAutoNum type="arabicParenR"/>
            </a:pPr>
            <a:r>
              <a:rPr lang="en-US" sz="2800" dirty="0">
                <a:solidFill>
                  <a:srgbClr val="4D4D4D"/>
                </a:solidFill>
              </a:rPr>
              <a:t>No GEF Review Sheets </a:t>
            </a:r>
          </a:p>
          <a:p>
            <a:pPr lvl="1" eaLnBrk="1" hangingPunct="1">
              <a:lnSpc>
                <a:spcPct val="80000"/>
              </a:lnSpc>
              <a:buFont typeface="Arial" charset="0"/>
              <a:buAutoNum type="arabicParenR"/>
            </a:pPr>
            <a:r>
              <a:rPr lang="en-US" sz="2800" dirty="0">
                <a:solidFill>
                  <a:srgbClr val="4D4D4D"/>
                </a:solidFill>
              </a:rPr>
              <a:t>No GEF-specific Project Templates</a:t>
            </a:r>
          </a:p>
          <a:p>
            <a:pPr lvl="1" eaLnBrk="1" hangingPunct="1">
              <a:lnSpc>
                <a:spcPct val="80000"/>
              </a:lnSpc>
              <a:buFont typeface="Arial" charset="0"/>
              <a:buAutoNum type="arabicParenR"/>
            </a:pPr>
            <a:r>
              <a:rPr lang="en-US" sz="2800" dirty="0">
                <a:solidFill>
                  <a:srgbClr val="4D4D4D"/>
                </a:solidFill>
              </a:rPr>
              <a:t>New business standard: </a:t>
            </a:r>
            <a:r>
              <a:rPr lang="en-US" sz="2800" dirty="0" smtClean="0">
                <a:solidFill>
                  <a:srgbClr val="4D4D4D"/>
                </a:solidFill>
              </a:rPr>
              <a:t>from </a:t>
            </a:r>
            <a:r>
              <a:rPr lang="en-US" sz="2800" dirty="0">
                <a:solidFill>
                  <a:srgbClr val="4D4D4D"/>
                </a:solidFill>
              </a:rPr>
              <a:t>a 10 to a 5-day </a:t>
            </a:r>
            <a:r>
              <a:rPr lang="en-US" sz="2800" dirty="0" smtClean="0">
                <a:solidFill>
                  <a:srgbClr val="4D4D4D"/>
                </a:solidFill>
              </a:rPr>
              <a:t>response</a:t>
            </a:r>
            <a:endParaRPr lang="en-US" sz="2800" dirty="0">
              <a:solidFill>
                <a:srgbClr val="4D4D4D"/>
              </a:solidFill>
            </a:endParaRPr>
          </a:p>
          <a:p>
            <a:pPr lvl="1" eaLnBrk="1" hangingPunct="1">
              <a:lnSpc>
                <a:spcPct val="80000"/>
              </a:lnSpc>
              <a:buFont typeface="Arial" charset="0"/>
              <a:buAutoNum type="arabicParenR"/>
            </a:pPr>
            <a:endParaRPr lang="en-US" dirty="0"/>
          </a:p>
          <a:p>
            <a:pPr lvl="1" eaLnBrk="1" hangingPunct="1">
              <a:lnSpc>
                <a:spcPct val="80000"/>
              </a:lnSpc>
              <a:buFont typeface="Arial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24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11861</TotalTime>
  <Words>1613</Words>
  <Application>Microsoft Office PowerPoint</Application>
  <PresentationFormat>On-screen Show (4:3)</PresentationFormat>
  <Paragraphs>311</Paragraphs>
  <Slides>16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– The GEF –  Overview and Update  </vt:lpstr>
      <vt:lpstr>PowerPoint Presentation</vt:lpstr>
      <vt:lpstr>Institutional Framework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Selected Questions for GEF-6 to Maximize GEF’s Future Impact (1/2)</vt:lpstr>
      <vt:lpstr>Selected Questions for GEF-6 to Maximize GEF’s Future Impact (2/2)</vt:lpstr>
      <vt:lpstr>PowerPoint Presentation</vt:lpstr>
    </vt:vector>
  </TitlesOfParts>
  <Company>The World Bank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Focal Area and Cross Cutting Strategies – Chemicals</dc:title>
  <dc:creator>wb350798</dc:creator>
  <cp:lastModifiedBy>Robert T. Schreiber</cp:lastModifiedBy>
  <cp:revision>622</cp:revision>
  <cp:lastPrinted>2013-02-04T16:06:32Z</cp:lastPrinted>
  <dcterms:created xsi:type="dcterms:W3CDTF">2013-02-03T21:48:51Z</dcterms:created>
  <dcterms:modified xsi:type="dcterms:W3CDTF">2013-07-16T06:17:47Z</dcterms:modified>
</cp:coreProperties>
</file>