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396" r:id="rId3"/>
    <p:sldId id="390" r:id="rId4"/>
    <p:sldId id="389" r:id="rId5"/>
    <p:sldId id="405" r:id="rId6"/>
    <p:sldId id="378" r:id="rId7"/>
    <p:sldId id="297" r:id="rId8"/>
    <p:sldId id="412" r:id="rId9"/>
    <p:sldId id="413" r:id="rId10"/>
    <p:sldId id="365" r:id="rId11"/>
    <p:sldId id="399" r:id="rId12"/>
    <p:sldId id="395" r:id="rId13"/>
    <p:sldId id="407" r:id="rId14"/>
    <p:sldId id="415" r:id="rId15"/>
    <p:sldId id="414" r:id="rId16"/>
    <p:sldId id="387" r:id="rId17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642D"/>
    <a:srgbClr val="339933"/>
    <a:srgbClr val="4D4D4D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3025" autoAdjust="0"/>
  </p:normalViewPr>
  <p:slideViewPr>
    <p:cSldViewPr>
      <p:cViewPr varScale="1">
        <p:scale>
          <a:sx n="101" d="100"/>
          <a:sy n="101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235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649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6359646-84FF-4FF2-90B1-DCE606405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49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16" tIns="43708" rIns="87416" bIns="437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27"/>
            <a:ext cx="5606703" cy="4181475"/>
          </a:xfrm>
          <a:prstGeom prst="rect">
            <a:avLst/>
          </a:prstGeom>
        </p:spPr>
        <p:txBody>
          <a:bodyPr vert="horz" lIns="87416" tIns="43708" rIns="87416" bIns="437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263"/>
            <a:ext cx="3038649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31263"/>
            <a:ext cx="3038648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r">
              <a:defRPr sz="1100" smtClean="0"/>
            </a:lvl1pPr>
          </a:lstStyle>
          <a:p>
            <a:pPr>
              <a:defRPr/>
            </a:pPr>
            <a:fld id="{8A57EA69-8F50-4190-A70F-0DA046C1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407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7CD58-2761-49C0-B5E9-503D15924122}" type="slidenum">
              <a:rPr lang="en-US"/>
              <a:pPr/>
              <a:t>1</a:t>
            </a:fld>
            <a:endParaRPr lang="en-US"/>
          </a:p>
        </p:txBody>
      </p:sp>
      <p:sp>
        <p:nvSpPr>
          <p:cNvPr id="1024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6" name="Header Placeholder 6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700" b="1" i="1" dirty="0" smtClean="0">
                <a:solidFill>
                  <a:srgbClr val="00642D"/>
                </a:solidFill>
              </a:rPr>
              <a:t>Mission</a:t>
            </a:r>
            <a:r>
              <a:rPr lang="en-US" sz="700" b="1" i="1" dirty="0">
                <a:solidFill>
                  <a:srgbClr val="00642D"/>
                </a:solidFill>
              </a:rPr>
              <a:t>:</a:t>
            </a:r>
            <a:r>
              <a:rPr lang="en-US" sz="700" i="1" dirty="0">
                <a:solidFill>
                  <a:srgbClr val="00642D"/>
                </a:solidFill>
              </a:rPr>
              <a:t> To assist in the protection of the global environment and to promote environmental sustainable development.</a:t>
            </a:r>
            <a:r>
              <a:rPr lang="en-US" sz="700" dirty="0"/>
              <a:t> </a:t>
            </a:r>
          </a:p>
          <a:p>
            <a:r>
              <a:rPr lang="en-US" sz="700" dirty="0"/>
              <a:t>Established in Oct 1991 as a $1 billion pilot program in the WB</a:t>
            </a:r>
          </a:p>
          <a:p>
            <a:r>
              <a:rPr lang="en-US" sz="700" dirty="0"/>
              <a:t>The GEF is the world’s largest public funder of projects and programs to benefit the global environment.</a:t>
            </a:r>
          </a:p>
          <a:p>
            <a:r>
              <a:rPr lang="en-US" sz="700" dirty="0"/>
              <a:t>WB, UNDP, UNEP were the 3 initial implementing partners.</a:t>
            </a:r>
          </a:p>
          <a:p>
            <a:r>
              <a:rPr lang="en-US" sz="700" dirty="0"/>
              <a:t>At the Rio Earth Summit in 1992, the GEF was restructured and moved out of the WB. </a:t>
            </a:r>
          </a:p>
          <a:p>
            <a:r>
              <a:rPr lang="en-US" sz="700" dirty="0"/>
              <a:t>This enhanced the involvement of developing countries in the decision-making process and in implementation of the projects. </a:t>
            </a:r>
          </a:p>
          <a:p>
            <a:r>
              <a:rPr lang="en-US" sz="700" dirty="0"/>
              <a:t>Since 1994, the WB has served as the GEF Trustee and provided administrative services.</a:t>
            </a:r>
          </a:p>
          <a:p>
            <a:r>
              <a:rPr lang="en-US" sz="700" dirty="0"/>
              <a:t>The GEF also serves as financial mechanism for the following UN conventions:</a:t>
            </a:r>
          </a:p>
          <a:p>
            <a:r>
              <a:rPr lang="en-US" sz="700" dirty="0"/>
              <a:t>UN Convention on Biological Diversity (CBD)</a:t>
            </a:r>
          </a:p>
          <a:p>
            <a:r>
              <a:rPr lang="en-US" sz="700" dirty="0"/>
              <a:t>UN Framework Convention on Climate Change (UNFCCC) </a:t>
            </a:r>
          </a:p>
          <a:p>
            <a:r>
              <a:rPr lang="en-US" sz="700" dirty="0"/>
              <a:t>UN Stockholm Convention on Persistent Organic Pollutants (POPs) </a:t>
            </a:r>
          </a:p>
          <a:p>
            <a:r>
              <a:rPr lang="en-US" sz="700" dirty="0"/>
              <a:t>UN Convention to Combat Desertification (UNCCD)</a:t>
            </a:r>
          </a:p>
          <a:p>
            <a:r>
              <a:rPr lang="en-US" sz="700" dirty="0"/>
              <a:t>The GEF, although not linked formally to the Montreal Protocol on Substances That Deplete the Ozone Layer (MP), supports implementation of the MP in transition economies.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slide is modified depending on the workshop</a:t>
            </a:r>
          </a:p>
        </p:txBody>
      </p:sp>
      <p:sp>
        <p:nvSpPr>
          <p:cNvPr id="2048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61BBEF-8FD8-4FF3-9C36-CB05F3A3E45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Streamlining measures approved by the Council in June 2012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7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4D4D4D"/>
                </a:solidFill>
              </a:rPr>
              <a:t>Size and regional balance</a:t>
            </a:r>
            <a:r>
              <a:rPr lang="en-US" sz="1800" baseline="0" dirty="0" smtClean="0">
                <a:solidFill>
                  <a:srgbClr val="4D4D4D"/>
                </a:solidFill>
              </a:rPr>
              <a:t> - </a:t>
            </a:r>
            <a:r>
              <a:rPr lang="en-US" sz="1800" dirty="0" smtClean="0">
                <a:solidFill>
                  <a:srgbClr val="4D4D4D"/>
                </a:solidFill>
              </a:rPr>
              <a:t>being one from an LDC, and another from a middle-income country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08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Evolution</a:t>
            </a:r>
            <a:r>
              <a:rPr lang="en-US" baseline="0" dirty="0" smtClean="0"/>
              <a:t> of the GEF – Major Reforms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Independent GEFEO – (Called for as GEF-3 reform.)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Direct access for Executing Agencies (GEF-3 reform, deepened in GEF-4)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RAF to STAR – GEF-3, GEF-4, GEF-5.  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Fiduciary Standards – GEF-4 reform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Results-based Management – GEF-4 reform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Country </a:t>
            </a:r>
            <a:r>
              <a:rPr lang="en-US" sz="1200" b="1" dirty="0" err="1" smtClean="0">
                <a:solidFill>
                  <a:srgbClr val="002060"/>
                </a:solidFill>
              </a:rPr>
              <a:t>Drivenness</a:t>
            </a:r>
            <a:r>
              <a:rPr lang="en-US" sz="1200" b="1" dirty="0" smtClean="0">
                <a:solidFill>
                  <a:srgbClr val="002060"/>
                </a:solidFill>
              </a:rPr>
              <a:t> – a focus of several replenishments, including GEF-5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Direct Access for Convention Reports – GEF-5 reform 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Streamlining Project and Program Cycles – GEF-4, GEF-5 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Broadening of Partnership - Accreditation of new agencies (GEF-5) 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Key Programming Areas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Biodiversity (Focal Area)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Climate Change Mitigation (Focal Area) 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International Waters (Focal Area) </a:t>
            </a:r>
          </a:p>
          <a:p>
            <a:pPr marL="514350" indent="-514350" algn="l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Land Degradation (Focal Area) 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Chemicals – includes Ozone Depletion FA, Persistent Organic Pollutant FA, and Sound Chemicals Management &amp; Mercury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Sustainable Forest Management/REDD+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Corporate Programs:  Small Grants Program, Country Support Program, Private Sector Activities </a:t>
            </a:r>
          </a:p>
          <a:p>
            <a:pPr marL="514350" indent="-514350" algn="l" eaLnBrk="1" hangingPunct="1">
              <a:lnSpc>
                <a:spcPct val="90000"/>
              </a:lnSpc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514350" indent="-514350" algn="l" eaLnBrk="1" hangingPunct="1">
              <a:lnSpc>
                <a:spcPct val="90000"/>
              </a:lnSpc>
            </a:pPr>
            <a:r>
              <a:rPr lang="en-US" sz="1200" b="1" dirty="0" smtClean="0">
                <a:solidFill>
                  <a:srgbClr val="002060"/>
                </a:solidFill>
              </a:rPr>
              <a:t>GEF-6 will likely also include a communications strategy. 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CB5FC1-5CB0-4DFB-9B96-6893A433C46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hangingPunct="1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Decision on Agenda Item 5 on the Replenishment Process, per the Joint Summary of Chairs of the Nov. 2012 Council:</a:t>
            </a:r>
          </a:p>
          <a:p>
            <a:r>
              <a:rPr lang="en-US" sz="1700" dirty="0" smtClean="0"/>
              <a:t>The Council requested the GEF Trustee and the CEO to initiate discussions for the negotiations of the sixth replenishment.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GEF-6 Period</a:t>
            </a:r>
          </a:p>
          <a:p>
            <a:r>
              <a:rPr lang="en-US" sz="1700" dirty="0" smtClean="0"/>
              <a:t>To ensure uninterrupted operations and activities, donors should conclude replenishment negotiations by early CY 2014.</a:t>
            </a:r>
          </a:p>
          <a:p>
            <a:r>
              <a:rPr lang="en-US" sz="1700" dirty="0" smtClean="0"/>
              <a:t>The GEF-6 replenishment is expected to fund 4 years of GEF operations, from 1 July 2014 to 30 June 2018 (FY15-FY18).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Composition (as in GEF-5)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Donors</a:t>
            </a:r>
            <a:r>
              <a:rPr lang="en-US" sz="1700" dirty="0" smtClean="0"/>
              <a:t>: All contributing participants who indicated an intention to contribute the equivalent of at least SDR 4 million for that replenishment could participate in the replenishment discussions. </a:t>
            </a:r>
          </a:p>
          <a:p>
            <a:pPr marL="742950" lvl="2" indent="-342900"/>
            <a:r>
              <a:rPr lang="en-US" sz="1500" dirty="0" smtClean="0"/>
              <a:t>Minimum proposed contribution remain at SDR 4 million for the GEF-6 discussions.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Recipients</a:t>
            </a:r>
            <a:r>
              <a:rPr lang="en-US" sz="1700" dirty="0" smtClean="0"/>
              <a:t>: 4 representatives from non-donor recipient countries (representing AFR, ASIA, E-EUR, and LAC),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CSOs/NGOs</a:t>
            </a:r>
            <a:r>
              <a:rPr lang="en-US" sz="1700" dirty="0" smtClean="0"/>
              <a:t>: 2 representatives (one from a donor country-based CSO, and other from a non-donor country-based CSO).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Observers</a:t>
            </a:r>
            <a:r>
              <a:rPr lang="en-US" sz="1700" dirty="0" smtClean="0"/>
              <a:t>: A) </a:t>
            </a:r>
            <a:r>
              <a:rPr lang="en-US" sz="1500" dirty="0" smtClean="0"/>
              <a:t>Potential donors who do not intend to provide the agreed minimum contribution. B) Representatives of Implementing and Executing Agencies C) Representatives from the Conventions for which the GEF serves as a financial mechanism. </a:t>
            </a:r>
          </a:p>
          <a:p>
            <a:pPr marL="0" indent="0">
              <a:buNone/>
            </a:pPr>
            <a:r>
              <a:rPr lang="en-US" sz="1700" dirty="0" smtClean="0">
                <a:sym typeface="Wingdings" pitchFamily="2" charset="2"/>
              </a:rPr>
              <a:t> </a:t>
            </a:r>
            <a:r>
              <a:rPr lang="en-US" sz="1700" dirty="0" smtClean="0"/>
              <a:t>Comments will be solicited from all GEF Council Members on policy and programming documents prepared for discussions.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Process: Timetable and Core Decision Topics</a:t>
            </a:r>
          </a:p>
          <a:p>
            <a:r>
              <a:rPr lang="en-US" sz="1700" dirty="0" smtClean="0"/>
              <a:t>April 2013 (Paris): </a:t>
            </a:r>
          </a:p>
          <a:p>
            <a:pPr lvl="1"/>
            <a:r>
              <a:rPr lang="en-US" sz="1400" dirty="0" smtClean="0"/>
              <a:t>Reference Exchange Rates for Use in the GEF-6 Replenishment (GEF Trustee)</a:t>
            </a:r>
          </a:p>
          <a:p>
            <a:r>
              <a:rPr lang="en-US" sz="1700" dirty="0" smtClean="0"/>
              <a:t>Sept. 2013 (TBD): </a:t>
            </a:r>
          </a:p>
          <a:p>
            <a:pPr lvl="1"/>
            <a:r>
              <a:rPr lang="en-US" sz="1400" dirty="0" smtClean="0"/>
              <a:t>GEF-6 Programming Document (GEFSEC), GEF-6 Financing Modalities: Burden-sharing and Financial Components (GEF Trustee)</a:t>
            </a:r>
          </a:p>
          <a:p>
            <a:r>
              <a:rPr lang="en-US" sz="1700" dirty="0" smtClean="0"/>
              <a:t>Nov. 2013 (Washington, following GEF Council): </a:t>
            </a:r>
          </a:p>
          <a:p>
            <a:pPr lvl="1"/>
            <a:r>
              <a:rPr lang="en-US" sz="1400" dirty="0" smtClean="0"/>
              <a:t>Final report of OPS5 (GEFEO), Policy Recommendations for GEF-6 (GEFSEC).</a:t>
            </a:r>
          </a:p>
          <a:p>
            <a:r>
              <a:rPr lang="en-US" sz="1700" dirty="0" smtClean="0"/>
              <a:t>Feb. 2014 (TBD): </a:t>
            </a:r>
          </a:p>
          <a:p>
            <a:pPr lvl="1"/>
            <a:r>
              <a:rPr lang="en-US" sz="1400" dirty="0" smtClean="0"/>
              <a:t>Finalize donor pledges and GEF Financing Framework (GEF Trustee), Finalize Summary of Replenishment report comprising (1) Summary of Negotiations; (2) Policy Recommendations; (3) Programming Document; and (4) Replenishment Resolution (GEF Trustee &amp; GEFSEC)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hangingPunct="1">
              <a:buNone/>
            </a:pPr>
            <a:endParaRPr lang="en-US" sz="140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0"/>
            <a:ext cx="9144000" cy="1247775"/>
            <a:chOff x="0" y="152400"/>
            <a:chExt cx="9144000" cy="1248156"/>
          </a:xfrm>
        </p:grpSpPr>
        <p:pic>
          <p:nvPicPr>
            <p:cNvPr id="5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6" descr="GEF-PPT-BG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2" r:id="rId2"/>
    <p:sldLayoutId id="2147483651" r:id="rId3"/>
    <p:sldLayoutId id="2147483650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066800" y="4572000"/>
            <a:ext cx="7315200" cy="106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898989"/>
                </a:solidFill>
              </a:rPr>
              <a:t>GEF Expanded Constituency Workshop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898989"/>
                </a:solidFill>
              </a:rPr>
              <a:t>Apia, Samoa 15 to 17 October 2013</a:t>
            </a:r>
            <a:endParaRPr lang="en-US" sz="2400" dirty="0" smtClean="0">
              <a:solidFill>
                <a:srgbClr val="89898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3820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300" b="1" dirty="0" smtClean="0">
                <a:solidFill>
                  <a:srgbClr val="00642D"/>
                </a:solidFill>
              </a:rPr>
              <a:t>– The GEF – </a:t>
            </a:r>
            <a:br>
              <a:rPr lang="en-US" sz="5300" b="1" dirty="0" smtClean="0">
                <a:solidFill>
                  <a:srgbClr val="00642D"/>
                </a:solidFill>
              </a:rPr>
            </a:br>
            <a:r>
              <a:rPr lang="en-US" sz="5300" b="1" dirty="0" smtClean="0">
                <a:solidFill>
                  <a:srgbClr val="00642D"/>
                </a:solidFill>
              </a:rPr>
              <a:t>Overview and Update</a:t>
            </a:r>
            <a:br>
              <a:rPr lang="en-US" sz="5300" b="1" dirty="0" smtClean="0">
                <a:solidFill>
                  <a:srgbClr val="00642D"/>
                </a:solidFill>
              </a:rPr>
            </a:br>
            <a:r>
              <a:rPr lang="en-US" sz="5300" b="1" dirty="0" smtClean="0">
                <a:solidFill>
                  <a:srgbClr val="00642D"/>
                </a:solidFill>
              </a:rPr>
              <a:t> </a:t>
            </a:r>
            <a:endParaRPr lang="en-US" sz="2700" i="1" dirty="0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0"/>
            <a:ext cx="8540750" cy="4352925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4000" i="1" dirty="0">
                <a:solidFill>
                  <a:srgbClr val="00642D"/>
                </a:solidFill>
              </a:rPr>
              <a:t>June 2013 Council</a:t>
            </a:r>
            <a:r>
              <a:rPr lang="en-US" sz="4000" i="1" dirty="0" smtClean="0">
                <a:solidFill>
                  <a:srgbClr val="00642D"/>
                </a:solidFill>
              </a:rPr>
              <a:t>:</a:t>
            </a:r>
            <a:endParaRPr lang="en-US" sz="4000" dirty="0"/>
          </a:p>
          <a:p>
            <a:r>
              <a:rPr lang="en-US" sz="2800" dirty="0" smtClean="0"/>
              <a:t>World </a:t>
            </a:r>
            <a:r>
              <a:rPr lang="en-US" sz="2800" dirty="0"/>
              <a:t>Wildlife Fund-US and Conservation International have received approval from the independent review panel to become GEF Partners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 second round of accreditation, including accreditation of bilateral agencies could happen only once all Stage II reviews are completed.</a:t>
            </a:r>
          </a:p>
          <a:p>
            <a:endParaRPr lang="en-US" sz="2800" dirty="0"/>
          </a:p>
          <a:p>
            <a:pPr eaLnBrk="1" hangingPunct="1"/>
            <a:endParaRPr lang="en-US" sz="2800" dirty="0">
              <a:solidFill>
                <a:srgbClr val="4D4D4D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Broadening the GEF Partnership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28600" y="801914"/>
            <a:ext cx="8534400" cy="990600"/>
          </a:xfrm>
          <a:solidFill>
            <a:schemeClr val="bg1"/>
          </a:solidFill>
        </p:spPr>
        <p:txBody>
          <a:bodyPr anchor="t" anchorCtr="0"/>
          <a:lstStyle/>
          <a:p>
            <a:pPr marL="0" indent="0" algn="ctr" eaLnBrk="1" hangingPunct="1">
              <a:buNone/>
            </a:pPr>
            <a:r>
              <a:rPr lang="en-US" sz="2000" i="1" dirty="0" smtClean="0">
                <a:solidFill>
                  <a:srgbClr val="4D4D4D"/>
                </a:solidFill>
              </a:rPr>
              <a:t>Replenishment: </a:t>
            </a:r>
            <a:r>
              <a:rPr lang="en-US" sz="2000" i="1" dirty="0">
                <a:solidFill>
                  <a:srgbClr val="4D4D4D"/>
                </a:solidFill>
              </a:rPr>
              <a:t>process in which donor countries, every 4 years, voluntarily pledge to provide resources to fund the GEF operations</a:t>
            </a:r>
            <a:r>
              <a:rPr lang="en-US" sz="2000" i="1" dirty="0" smtClean="0">
                <a:solidFill>
                  <a:srgbClr val="4D4D4D"/>
                </a:solidFill>
              </a:rPr>
              <a:t>.</a:t>
            </a:r>
            <a:endParaRPr lang="en-US" sz="2000" i="1" dirty="0">
              <a:solidFill>
                <a:srgbClr val="4D4D4D"/>
              </a:solidFill>
            </a:endParaRPr>
          </a:p>
        </p:txBody>
      </p:sp>
      <p:pic>
        <p:nvPicPr>
          <p:cNvPr id="7" name="Content Placeholder 5"/>
          <p:cNvPicPr>
            <a:picLocks noChangeAspect="1" noChangeArrowheads="1"/>
          </p:cNvPicPr>
          <p:nvPr/>
        </p:nvPicPr>
        <p:blipFill>
          <a:blip r:embed="rId3" cstate="print"/>
          <a:srcRect l="442" t="1582" r="823" b="1910"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667000" y="15240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charset="0"/>
              <a:buNone/>
            </a:pPr>
            <a:r>
              <a:rPr lang="en-US" sz="2800" b="1" dirty="0" smtClean="0">
                <a:solidFill>
                  <a:srgbClr val="00642D"/>
                </a:solidFill>
              </a:rPr>
              <a:t>Previous Replenishments</a:t>
            </a:r>
          </a:p>
          <a:p>
            <a:pPr marL="0" indent="0" eaLnBrk="1" hangingPunct="1">
              <a:buFont typeface="Arial" charset="0"/>
              <a:buNone/>
            </a:pPr>
            <a:endParaRPr lang="en-US" sz="1800" dirty="0" smtClean="0">
              <a:solidFill>
                <a:srgbClr val="00642D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1800" dirty="0">
              <a:solidFill>
                <a:srgbClr val="00642D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GEF-6 Replenishment (1 of 3)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02920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00642D"/>
                </a:solidFill>
              </a:rPr>
              <a:t>Composition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GEF Trustee (</a:t>
            </a:r>
            <a:r>
              <a:rPr lang="en-US" dirty="0" smtClean="0">
                <a:solidFill>
                  <a:srgbClr val="4D4D4D"/>
                </a:solidFill>
              </a:rPr>
              <a:t>Chair)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4D4D4D"/>
                </a:solidFill>
              </a:rPr>
              <a:t>GEF </a:t>
            </a:r>
            <a:r>
              <a:rPr lang="en-US" dirty="0">
                <a:solidFill>
                  <a:srgbClr val="4D4D4D"/>
                </a:solidFill>
              </a:rPr>
              <a:t>CEO (Co-Chair)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Donors: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Minimum </a:t>
            </a:r>
            <a:r>
              <a:rPr lang="en-US" dirty="0">
                <a:solidFill>
                  <a:srgbClr val="4D4D4D"/>
                </a:solidFill>
              </a:rPr>
              <a:t>contribution SDR 4 M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Recipients: 4 representatives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(</a:t>
            </a:r>
            <a:r>
              <a:rPr lang="en-US" dirty="0">
                <a:solidFill>
                  <a:srgbClr val="4D4D4D"/>
                </a:solidFill>
              </a:rPr>
              <a:t>representing AFR, Asia/Pacific, ECA, and LAC)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CSOs/NGOs: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2 </a:t>
            </a:r>
            <a:r>
              <a:rPr lang="en-US" dirty="0">
                <a:solidFill>
                  <a:srgbClr val="4D4D4D"/>
                </a:solidFill>
              </a:rPr>
              <a:t>representatives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Observers: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A</a:t>
            </a:r>
            <a:r>
              <a:rPr lang="en-US" dirty="0">
                <a:solidFill>
                  <a:srgbClr val="4D4D4D"/>
                </a:solidFill>
              </a:rPr>
              <a:t>) Potential donors B) GEF Agencies C) </a:t>
            </a:r>
            <a:r>
              <a:rPr lang="en-US" dirty="0" smtClean="0">
                <a:solidFill>
                  <a:srgbClr val="4D4D4D"/>
                </a:solidFill>
              </a:rPr>
              <a:t>Conventions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GEF-6 Replenishment (2 of 3)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4191000" cy="373380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Process</a:t>
            </a:r>
            <a:r>
              <a:rPr lang="en-US" sz="3200" b="1" dirty="0">
                <a:solidFill>
                  <a:srgbClr val="00642D"/>
                </a:solidFill>
              </a:rPr>
              <a:t>: Timetable</a:t>
            </a:r>
          </a:p>
          <a:p>
            <a:r>
              <a:rPr lang="en-US" sz="2800" dirty="0">
                <a:solidFill>
                  <a:srgbClr val="4D4D4D"/>
                </a:solidFill>
              </a:rPr>
              <a:t>April 2013 (Paris)</a:t>
            </a:r>
          </a:p>
          <a:p>
            <a:r>
              <a:rPr lang="en-US" sz="2800" dirty="0">
                <a:solidFill>
                  <a:srgbClr val="4D4D4D"/>
                </a:solidFill>
              </a:rPr>
              <a:t>Sept. 2013 </a:t>
            </a:r>
            <a:r>
              <a:rPr lang="en-US" sz="2800" dirty="0" smtClean="0">
                <a:solidFill>
                  <a:srgbClr val="4D4D4D"/>
                </a:solidFill>
              </a:rPr>
              <a:t>(India)</a:t>
            </a:r>
            <a:endParaRPr lang="en-US" sz="2800" dirty="0">
              <a:solidFill>
                <a:srgbClr val="4D4D4D"/>
              </a:solidFill>
            </a:endParaRPr>
          </a:p>
          <a:p>
            <a:r>
              <a:rPr lang="en-US" sz="2800" dirty="0">
                <a:solidFill>
                  <a:srgbClr val="4D4D4D"/>
                </a:solidFill>
              </a:rPr>
              <a:t>Nov. 2013 </a:t>
            </a:r>
            <a:r>
              <a:rPr lang="en-US" sz="2800" dirty="0" smtClean="0">
                <a:solidFill>
                  <a:srgbClr val="4D4D4D"/>
                </a:solidFill>
              </a:rPr>
              <a:t>(TBD)</a:t>
            </a:r>
            <a:endParaRPr lang="en-US" sz="2800" dirty="0">
              <a:solidFill>
                <a:srgbClr val="4D4D4D"/>
              </a:solidFill>
            </a:endParaRPr>
          </a:p>
          <a:p>
            <a:r>
              <a:rPr lang="en-US" sz="2800" dirty="0">
                <a:solidFill>
                  <a:srgbClr val="4D4D4D"/>
                </a:solidFill>
              </a:rPr>
              <a:t>Feb. 2014 (TBD</a:t>
            </a:r>
            <a:r>
              <a:rPr lang="en-US" sz="2800" dirty="0" smtClean="0">
                <a:solidFill>
                  <a:srgbClr val="4D4D4D"/>
                </a:solidFill>
              </a:rPr>
              <a:t>)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5016690" y="11430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Core Documents</a:t>
            </a:r>
          </a:p>
          <a:p>
            <a:r>
              <a:rPr lang="en-US" sz="2800" dirty="0" smtClean="0">
                <a:solidFill>
                  <a:srgbClr val="4D4D4D"/>
                </a:solidFill>
              </a:rPr>
              <a:t>Documents 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</a:rPr>
              <a:t>Strategic Positioning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</a:rPr>
              <a:t>Programming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</a:rPr>
              <a:t>Policy</a:t>
            </a:r>
          </a:p>
          <a:p>
            <a:r>
              <a:rPr lang="en-US" sz="2800" dirty="0" smtClean="0">
                <a:solidFill>
                  <a:srgbClr val="4D4D4D"/>
                </a:solidFill>
              </a:rPr>
              <a:t>GEF2020 Strategy</a:t>
            </a:r>
          </a:p>
          <a:p>
            <a:r>
              <a:rPr lang="en-US" sz="2800" dirty="0" smtClean="0">
                <a:solidFill>
                  <a:srgbClr val="4D4D4D"/>
                </a:solidFill>
              </a:rPr>
              <a:t>OPS5 (GEFEO)</a:t>
            </a:r>
            <a:endParaRPr lang="en-US" sz="2800" dirty="0">
              <a:solidFill>
                <a:srgbClr val="4D4D4D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628866" y="839337"/>
            <a:ext cx="0" cy="449580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GEF-6 Replenishment (3 of 3)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Selected Questions for GEF-6 to Maximize GEF’s Future Impact (1/2)</a:t>
            </a:r>
            <a:endParaRPr lang="en-US" b="1" dirty="0">
              <a:solidFill>
                <a:srgbClr val="00642D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r>
              <a:rPr lang="en-US" sz="2400" dirty="0"/>
              <a:t>How could GEF move towards a more program based approach? </a:t>
            </a:r>
            <a:endParaRPr lang="en-US" sz="2400" dirty="0" smtClean="0"/>
          </a:p>
          <a:p>
            <a:r>
              <a:rPr lang="en-US" sz="2400" dirty="0"/>
              <a:t>How can the GEF support </a:t>
            </a:r>
            <a:r>
              <a:rPr lang="en-US" sz="2400" dirty="0" smtClean="0"/>
              <a:t>more </a:t>
            </a:r>
            <a:r>
              <a:rPr lang="en-US" sz="2400" dirty="0"/>
              <a:t>focused and impactful projects? </a:t>
            </a:r>
            <a:endParaRPr lang="en-US" sz="2400" dirty="0" smtClean="0"/>
          </a:p>
          <a:p>
            <a:r>
              <a:rPr lang="en-US" sz="2400" dirty="0"/>
              <a:t>What is GEF’s role in climate finance in view of the evolving global finance architecture and changing demands? </a:t>
            </a:r>
            <a:endParaRPr lang="en-US" sz="2400" dirty="0" smtClean="0"/>
          </a:p>
          <a:p>
            <a:r>
              <a:rPr lang="en-US" sz="2400" dirty="0"/>
              <a:t>How can the GEF continue to remain at the forefront of innovation? </a:t>
            </a:r>
            <a:endParaRPr lang="en-US" sz="2400" dirty="0" smtClean="0"/>
          </a:p>
          <a:p>
            <a:r>
              <a:rPr lang="en-US" sz="2400" dirty="0"/>
              <a:t>How should the GEF seek to enhance its results-based management and knowledge management to facilitate replication and scale-up? </a:t>
            </a:r>
          </a:p>
        </p:txBody>
      </p:sp>
    </p:spTree>
    <p:extLst>
      <p:ext uri="{BB962C8B-B14F-4D97-AF65-F5344CB8AC3E}">
        <p14:creationId xmlns:p14="http://schemas.microsoft.com/office/powerpoint/2010/main" val="3307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should the GEF seek to enhance its </a:t>
            </a:r>
            <a:r>
              <a:rPr lang="en-US" sz="2400" dirty="0" smtClean="0"/>
              <a:t>partnership with the private sector? </a:t>
            </a:r>
          </a:p>
          <a:p>
            <a:r>
              <a:rPr lang="en-US" sz="2400" dirty="0"/>
              <a:t>How should the GEF’s engagement in Middle Income Countries evolve? </a:t>
            </a:r>
            <a:endParaRPr lang="en-US" sz="2400" dirty="0" smtClean="0"/>
          </a:p>
          <a:p>
            <a:r>
              <a:rPr lang="en-US" sz="2400" dirty="0"/>
              <a:t>Should the GEF review its current resource allocation system? </a:t>
            </a:r>
            <a:endParaRPr lang="en-US" sz="2400" dirty="0" smtClean="0"/>
          </a:p>
          <a:p>
            <a:r>
              <a:rPr lang="en-US" sz="2400" dirty="0"/>
              <a:t>Should the GEF consider introducing alternative and more innovative financing models? </a:t>
            </a:r>
            <a:endParaRPr lang="en-US" sz="2400" dirty="0" smtClean="0"/>
          </a:p>
          <a:p>
            <a:r>
              <a:rPr lang="en-US" sz="2400" dirty="0"/>
              <a:t>Should the GEF consider rebalancing resource allocation among focal areas?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Selected Questions for GEF-6 to Maximize GEF’s Future Impact (2/2)</a:t>
            </a:r>
            <a:endParaRPr lang="en-US" b="1" dirty="0">
              <a:solidFill>
                <a:srgbClr val="00642D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>
                <a:solidFill>
                  <a:srgbClr val="00642D"/>
                </a:solidFill>
                <a:latin typeface="Calibri" pitchFamily="34" charset="0"/>
              </a:rPr>
              <a:t>Thank you for your attention!</a:t>
            </a:r>
          </a:p>
        </p:txBody>
      </p:sp>
      <p:sp>
        <p:nvSpPr>
          <p:cNvPr id="2" name="Title 3"/>
          <p:cNvSpPr txBox="1">
            <a:spLocks/>
          </p:cNvSpPr>
          <p:nvPr/>
        </p:nvSpPr>
        <p:spPr bwMode="auto">
          <a:xfrm>
            <a:off x="0" y="2286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>
                <a:solidFill>
                  <a:srgbClr val="4D4D4D"/>
                </a:solidFill>
                <a:latin typeface="Calibri" pitchFamily="34" charset="0"/>
              </a:rPr>
              <a:t>Questions?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1447800" y="4572000"/>
            <a:ext cx="662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dirty="0">
                <a:solidFill>
                  <a:srgbClr val="00642D"/>
                </a:solidFill>
                <a:latin typeface="Calibri" pitchFamily="34" charset="0"/>
              </a:rPr>
              <a:t>The Global Environment Facility</a:t>
            </a:r>
          </a:p>
          <a:p>
            <a:pPr algn="ctr"/>
            <a:r>
              <a:rPr lang="pt-BR" sz="1400" dirty="0">
                <a:solidFill>
                  <a:srgbClr val="4D4D4D"/>
                </a:solidFill>
                <a:latin typeface="Calibri" pitchFamily="34" charset="0"/>
              </a:rPr>
              <a:t>1818 H Street, NW, Mail Stop P4-400 - Washington, DC 20433 USA</a:t>
            </a:r>
            <a:br>
              <a:rPr lang="pt-BR" sz="1400" dirty="0">
                <a:solidFill>
                  <a:srgbClr val="4D4D4D"/>
                </a:solidFill>
                <a:latin typeface="Calibri" pitchFamily="34" charset="0"/>
              </a:rPr>
            </a:br>
            <a:r>
              <a:rPr lang="pt-BR" sz="1400" dirty="0">
                <a:solidFill>
                  <a:srgbClr val="4D4D4D"/>
                </a:solidFill>
                <a:latin typeface="Calibri" pitchFamily="34" charset="0"/>
              </a:rPr>
              <a:t>Tel: (202) 473-0508  Fax: (202) 522-3240/3245</a:t>
            </a:r>
          </a:p>
          <a:p>
            <a:pPr algn="ctr"/>
            <a:r>
              <a:rPr lang="pt-BR" sz="1600" dirty="0">
                <a:solidFill>
                  <a:srgbClr val="00642D"/>
                </a:solidFill>
                <a:latin typeface="Calibri" pitchFamily="34" charset="0"/>
              </a:rPr>
              <a:t>www.thegef.org  / secretariat@thegef.org</a:t>
            </a:r>
            <a:endParaRPr lang="en-US" sz="1600" dirty="0">
              <a:solidFill>
                <a:srgbClr val="00642D"/>
              </a:solidFill>
              <a:latin typeface="Calibri" pitchFamily="34" charset="0"/>
            </a:endParaRPr>
          </a:p>
          <a:p>
            <a:pPr algn="ctr"/>
            <a:endParaRPr lang="pt-BR" sz="1600" dirty="0">
              <a:solidFill>
                <a:srgbClr val="4D4D4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History of the GEF</a:t>
            </a: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 flipV="1">
            <a:off x="832513" y="1295399"/>
            <a:ext cx="8082887" cy="1137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828675" y="90011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>
                <a:solidFill>
                  <a:srgbClr val="00642D"/>
                </a:solidFill>
                <a:latin typeface="Calibri" charset="0"/>
              </a:rPr>
              <a:t>1991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1919927" y="890588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1992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3390900" y="9144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1994</a:t>
            </a: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7651493" y="899908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00642D"/>
                </a:solidFill>
                <a:latin typeface="Calibri" charset="0"/>
              </a:rPr>
              <a:t>2013</a:t>
            </a:r>
            <a:endParaRPr lang="pt-BR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7239000" y="1420411"/>
            <a:ext cx="1477731" cy="230832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b="1" dirty="0">
                <a:solidFill>
                  <a:srgbClr val="00642D"/>
                </a:solidFill>
                <a:latin typeface="Calibri" charset="0"/>
              </a:rPr>
              <a:t>World’s largest public funder</a:t>
            </a:r>
            <a:r>
              <a:rPr lang="en-US" dirty="0">
                <a:solidFill>
                  <a:srgbClr val="4D4D4D"/>
                </a:solidFill>
                <a:latin typeface="Calibri" charset="0"/>
              </a:rPr>
              <a:t> of projects and programs to benefit the global </a:t>
            </a:r>
            <a:r>
              <a:rPr lang="en-US" dirty="0" smtClean="0">
                <a:solidFill>
                  <a:srgbClr val="4D4D4D"/>
                </a:solidFill>
                <a:latin typeface="Calibri" charset="0"/>
              </a:rPr>
              <a:t>environment</a:t>
            </a:r>
            <a:endParaRPr lang="en-US" dirty="0">
              <a:latin typeface="Calibri" charset="0"/>
            </a:endParaRPr>
          </a:p>
        </p:txBody>
      </p:sp>
      <p:sp>
        <p:nvSpPr>
          <p:cNvPr id="7177" name="Text Box 22"/>
          <p:cNvSpPr txBox="1">
            <a:spLocks noChangeArrowheads="1"/>
          </p:cNvSpPr>
          <p:nvPr/>
        </p:nvSpPr>
        <p:spPr bwMode="auto">
          <a:xfrm>
            <a:off x="280987" y="1392735"/>
            <a:ext cx="1095375" cy="1077218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$1 billion</a:t>
            </a:r>
            <a:r>
              <a:rPr lang="en-US" sz="1600" dirty="0">
                <a:solidFill>
                  <a:srgbClr val="00642D"/>
                </a:solidFill>
                <a:latin typeface="Calibri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pilot program in the WB</a:t>
            </a:r>
          </a:p>
        </p:txBody>
      </p:sp>
      <p:sp>
        <p:nvSpPr>
          <p:cNvPr id="7179" name="Line 33"/>
          <p:cNvSpPr>
            <a:spLocks noChangeShapeType="1"/>
          </p:cNvSpPr>
          <p:nvPr/>
        </p:nvSpPr>
        <p:spPr bwMode="auto">
          <a:xfrm>
            <a:off x="828675" y="1208206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34"/>
          <p:cNvSpPr>
            <a:spLocks noChangeShapeType="1"/>
          </p:cNvSpPr>
          <p:nvPr/>
        </p:nvSpPr>
        <p:spPr bwMode="auto">
          <a:xfrm>
            <a:off x="2243777" y="1247775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35"/>
          <p:cNvSpPr>
            <a:spLocks noChangeShapeType="1"/>
          </p:cNvSpPr>
          <p:nvPr/>
        </p:nvSpPr>
        <p:spPr bwMode="auto">
          <a:xfrm>
            <a:off x="3714750" y="1239624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36"/>
          <p:cNvSpPr>
            <a:spLocks noChangeShapeType="1"/>
          </p:cNvSpPr>
          <p:nvPr/>
        </p:nvSpPr>
        <p:spPr bwMode="auto">
          <a:xfrm>
            <a:off x="7977865" y="1275069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37"/>
          <p:cNvSpPr txBox="1">
            <a:spLocks noChangeArrowheads="1"/>
          </p:cNvSpPr>
          <p:nvPr/>
        </p:nvSpPr>
        <p:spPr bwMode="auto">
          <a:xfrm>
            <a:off x="2971089" y="3352800"/>
            <a:ext cx="1392072" cy="1126462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Initial 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partners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WB, UNDP, UNEP</a:t>
            </a:r>
          </a:p>
        </p:txBody>
      </p:sp>
      <p:sp>
        <p:nvSpPr>
          <p:cNvPr id="7185" name="Text Box 39"/>
          <p:cNvSpPr txBox="1">
            <a:spLocks noChangeArrowheads="1"/>
          </p:cNvSpPr>
          <p:nvPr/>
        </p:nvSpPr>
        <p:spPr bwMode="auto">
          <a:xfrm>
            <a:off x="1476375" y="1401576"/>
            <a:ext cx="1371600" cy="1815882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At the 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Rio Earth Summit,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negotiations started to restructure the GEF </a:t>
            </a:r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out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of the </a:t>
            </a:r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WB</a:t>
            </a:r>
            <a:endParaRPr lang="en-US" sz="1600" b="1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87" name="Text Box 41"/>
          <p:cNvSpPr txBox="1">
            <a:spLocks noChangeArrowheads="1"/>
          </p:cNvSpPr>
          <p:nvPr/>
        </p:nvSpPr>
        <p:spPr bwMode="auto">
          <a:xfrm>
            <a:off x="4572000" y="1400599"/>
            <a:ext cx="2514599" cy="3293209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GEF serves as financial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mechanism </a:t>
            </a:r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for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:</a:t>
            </a:r>
            <a:endParaRPr lang="en-US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CBD</a:t>
            </a:r>
            <a:endParaRPr lang="en-US" sz="1600" dirty="0" smtClean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UNFCCC</a:t>
            </a:r>
            <a:endParaRPr lang="en-US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Stockholm Conv. </a:t>
            </a:r>
            <a:r>
              <a:rPr lang="en-US" sz="1600" b="1" u="sng" dirty="0">
                <a:solidFill>
                  <a:srgbClr val="4D4D4D"/>
                </a:solidFill>
                <a:latin typeface="Calibri" charset="0"/>
              </a:rPr>
              <a:t>on </a:t>
            </a:r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POPs</a:t>
            </a: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UNCCD</a:t>
            </a: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Mercury (NEW)</a:t>
            </a:r>
          </a:p>
          <a:p>
            <a:pPr eaLnBrk="1" hangingPunct="1"/>
            <a:endParaRPr lang="en-US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Also,  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although not linked formally to the </a:t>
            </a:r>
            <a:r>
              <a:rPr lang="en-US" sz="1600" b="1" u="sng" dirty="0">
                <a:solidFill>
                  <a:srgbClr val="4D4D4D"/>
                </a:solidFill>
                <a:latin typeface="Calibri" charset="0"/>
              </a:rPr>
              <a:t>Montreal </a:t>
            </a:r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Protocol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, the GEF 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supports 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its implementation in 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transition economies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. </a:t>
            </a:r>
            <a:endParaRPr lang="en-US" sz="1600" dirty="0">
              <a:solidFill>
                <a:srgbClr val="4D4D4D"/>
              </a:solidFill>
              <a:latin typeface="Calibri" charset="0"/>
            </a:endParaRPr>
          </a:p>
        </p:txBody>
      </p:sp>
      <p:sp>
        <p:nvSpPr>
          <p:cNvPr id="7189" name="Text Box 39"/>
          <p:cNvSpPr txBox="1">
            <a:spLocks noChangeArrowheads="1"/>
          </p:cNvSpPr>
          <p:nvPr/>
        </p:nvSpPr>
        <p:spPr bwMode="auto">
          <a:xfrm>
            <a:off x="2971089" y="1425575"/>
            <a:ext cx="1390650" cy="1600438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Instrument for the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Establishment</a:t>
            </a:r>
            <a:r>
              <a:rPr lang="en-US" b="1" dirty="0">
                <a:solidFill>
                  <a:srgbClr val="00642D"/>
                </a:solidFill>
                <a:latin typeface="Calibri" charset="0"/>
              </a:rPr>
              <a:t>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of the Restructured GEF</a:t>
            </a:r>
          </a:p>
        </p:txBody>
      </p:sp>
      <p:sp>
        <p:nvSpPr>
          <p:cNvPr id="23" name="Line 38"/>
          <p:cNvSpPr>
            <a:spLocks noChangeShapeType="1"/>
          </p:cNvSpPr>
          <p:nvPr/>
        </p:nvSpPr>
        <p:spPr bwMode="auto">
          <a:xfrm>
            <a:off x="3666414" y="3030570"/>
            <a:ext cx="710" cy="32223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731838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00642D"/>
                </a:solidFill>
              </a:rPr>
              <a:t>Institutional Framework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GEF Trust Fund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562599" y="3064575"/>
            <a:ext cx="1149925" cy="2723655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GEF Agencies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UNDP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UNEP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WB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ADB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err="1" smtClean="0">
                <a:solidFill>
                  <a:schemeClr val="bg1"/>
                </a:solidFill>
                <a:latin typeface="Calibri" pitchFamily="34" charset="0"/>
              </a:rPr>
              <a:t>AfDB</a:t>
            </a:r>
            <a:endParaRPr lang="en-US" sz="1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EBRD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FAO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err="1" smtClean="0">
                <a:solidFill>
                  <a:schemeClr val="bg1"/>
                </a:solidFill>
                <a:latin typeface="Calibri" pitchFamily="34" charset="0"/>
              </a:rPr>
              <a:t>IaDB</a:t>
            </a:r>
            <a:endParaRPr lang="en-US" sz="1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IFAD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UNIDO</a:t>
            </a:r>
            <a:endParaRPr lang="en-US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4382489" y="3041566"/>
            <a:ext cx="914400" cy="80010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GEF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Secretariat</a:t>
            </a: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2539339" y="2239981"/>
            <a:ext cx="1143000" cy="47625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STAP</a:t>
            </a: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2196439" y="4188278"/>
            <a:ext cx="1828800" cy="47625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Evaluation Office</a:t>
            </a: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7023512" y="2556160"/>
            <a:ext cx="2057400" cy="187024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Projects</a:t>
            </a:r>
          </a:p>
          <a:p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Countries: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GEF OFPs / PFPs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Convention FPs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Other Gov’t Agencies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NGOs / CSOs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Private Sector</a:t>
            </a:r>
            <a:endParaRPr lang="en-US" sz="14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1937882" y="2908093"/>
            <a:ext cx="2211554" cy="10418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GEF Council</a:t>
            </a:r>
          </a:p>
          <a:p>
            <a:pPr algn="ctr"/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Countries: Council Members </a:t>
            </a:r>
          </a:p>
          <a:p>
            <a:pPr algn="ctr"/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/ Constituencies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152400" y="2195326"/>
            <a:ext cx="1537359" cy="10418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GEF Assembly</a:t>
            </a: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86320" y="3739290"/>
            <a:ext cx="1851561" cy="189250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Conventions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CBD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UNFCCC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Stockholm (POPs)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UNCCD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Montreal Protocol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Mercury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05839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4D4D4D"/>
                </a:solidFill>
                <a:latin typeface="Calibri" pitchFamily="34" charset="0"/>
              </a:rPr>
              <a:t>Guidance</a:t>
            </a:r>
            <a:endParaRPr lang="en-US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45923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4D4D4D"/>
                </a:solidFill>
                <a:latin typeface="Calibri" pitchFamily="34" charset="0"/>
              </a:rPr>
              <a:t>Operations</a:t>
            </a:r>
            <a:endParaRPr lang="en-US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213023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4D4D4D"/>
                </a:solidFill>
                <a:latin typeface="Calibri" pitchFamily="34" charset="0"/>
              </a:rPr>
              <a:t>Action</a:t>
            </a:r>
            <a:endParaRPr lang="en-US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>
            <a:off x="921079" y="3237137"/>
            <a:ext cx="1" cy="502153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936913" y="3482066"/>
            <a:ext cx="958685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3009653" y="2728725"/>
            <a:ext cx="0" cy="17936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3009653" y="3949904"/>
            <a:ext cx="0" cy="21524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4155867" y="3470189"/>
            <a:ext cx="226622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5296890" y="3470189"/>
            <a:ext cx="265709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6712524" y="3455343"/>
            <a:ext cx="332514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V="1">
            <a:off x="1895598" y="1540877"/>
            <a:ext cx="1685802" cy="593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5429744" y="1540876"/>
            <a:ext cx="1593768" cy="593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4956092" y="2097601"/>
            <a:ext cx="947303" cy="761009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GEF </a:t>
            </a:r>
          </a:p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Trustee</a:t>
            </a:r>
            <a:endParaRPr lang="en-US" sz="1400" b="1" dirty="0" smtClean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5425516" y="2885207"/>
            <a:ext cx="4228" cy="58498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3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1153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Implementing Agency – Project Oversight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4D4D4D"/>
              </a:solidFill>
            </a:endParaRP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Ensure quality of preparation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Disburse funds to Executing Agency 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Supervise implementation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Be accountable to GEF Council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Keep GEF OFP informed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Help secure committed co-financing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Responsibility of 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Agencies (1 of 2)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7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924800" cy="3733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Executing Agency – Project Management</a:t>
            </a:r>
          </a:p>
          <a:p>
            <a:pPr lvl="1">
              <a:buNone/>
            </a:pPr>
            <a:endParaRPr lang="en-US" sz="1000" dirty="0" smtClean="0"/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Deliver project outcomes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Day-to-day management of funds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Report on results and use of funds</a:t>
            </a:r>
          </a:p>
          <a:p>
            <a:pPr lvl="1"/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Responsibility of 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Agencies (2 of 2)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01693"/>
              </p:ext>
            </p:extLst>
          </p:nvPr>
        </p:nvGraphicFramePr>
        <p:xfrm>
          <a:off x="152400" y="152400"/>
          <a:ext cx="8686800" cy="6606254"/>
        </p:xfrm>
        <a:graphic>
          <a:graphicData uri="http://schemas.openxmlformats.org/drawingml/2006/table">
            <a:tbl>
              <a:tblPr/>
              <a:tblGrid>
                <a:gridCol w="2057400"/>
                <a:gridCol w="914400"/>
                <a:gridCol w="762000"/>
                <a:gridCol w="554329"/>
                <a:gridCol w="283871"/>
                <a:gridCol w="914400"/>
                <a:gridCol w="1219200"/>
                <a:gridCol w="1143000"/>
                <a:gridCol w="838200"/>
              </a:tblGrid>
              <a:tr h="30480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GEF-5</a:t>
                      </a:r>
                      <a:endParaRPr lang="fr-FR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PIFs cleared by CEO awaiting approval </a:t>
                      </a: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(M US$)</a:t>
                      </a:r>
                      <a:endParaRPr lang="fr-FR" sz="12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+mn-lt"/>
                          <a:ea typeface="Calibri"/>
                          <a:cs typeface="Times New Roman"/>
                        </a:rPr>
                        <a:t>Allocation</a:t>
                      </a:r>
                      <a:r>
                        <a:rPr lang="fr-FR" sz="14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Utilized</a:t>
                      </a:r>
                      <a:endParaRPr lang="fr-FR" sz="14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(M US$)</a:t>
                      </a:r>
                      <a:endParaRPr lang="fr-FR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28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Replenishment</a:t>
                      </a:r>
                      <a:endParaRPr lang="fr-FR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US$4.25Bn</a:t>
                      </a:r>
                      <a:endParaRPr lang="fr-FR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2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STAR Envelopes (</a:t>
                      </a:r>
                      <a:r>
                        <a:rPr lang="en-US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M US$)</a:t>
                      </a:r>
                      <a:endParaRPr lang="fr-FR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8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Country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CC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BD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LD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Flexible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Cook Islands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+mn-ea"/>
                          <a:cs typeface="+mn-cs"/>
                        </a:rPr>
                        <a:t>Fiji</a:t>
                      </a: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Indonesia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/>
                        <a:t>Kiribati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Marshall Islands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+mn-ea"/>
                          <a:cs typeface="+mn-cs"/>
                        </a:rPr>
                        <a:t>Micronesia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+mn-ea"/>
                          <a:cs typeface="+mn-cs"/>
                        </a:rPr>
                        <a:t>Nauru</a:t>
                      </a: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Niue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Palau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PNG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Philippines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Samoa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Solomon Islands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Timor </a:t>
                      </a:r>
                      <a:r>
                        <a:rPr lang="en-US" sz="1400" b="1" noProof="0" dirty="0" err="1" smtClean="0">
                          <a:latin typeface="+mn-lt"/>
                          <a:ea typeface="Calibri"/>
                          <a:cs typeface="Times New Roman"/>
                        </a:rPr>
                        <a:t>Leste</a:t>
                      </a: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Tonga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Tuvalu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+mn-lt"/>
                          <a:ea typeface="Calibri"/>
                          <a:cs typeface="Times New Roman"/>
                        </a:rPr>
                        <a:t>Vanuatu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i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12837"/>
            <a:ext cx="8305800" cy="4906963"/>
          </a:xfrm>
        </p:spPr>
        <p:txBody>
          <a:bodyPr numCol="1">
            <a:normAutofit/>
          </a:bodyPr>
          <a:lstStyle/>
          <a:p>
            <a:pPr marL="0" indent="0" eaLnBrk="1" hangingPunct="1">
              <a:buNone/>
            </a:pPr>
            <a:r>
              <a:rPr lang="en-US" sz="2600" b="1" dirty="0" smtClean="0">
                <a:solidFill>
                  <a:srgbClr val="00642D"/>
                </a:solidFill>
              </a:rPr>
              <a:t>Start </a:t>
            </a:r>
            <a:r>
              <a:rPr lang="en-US" sz="2600" b="1" dirty="0">
                <a:solidFill>
                  <a:srgbClr val="00642D"/>
                </a:solidFill>
              </a:rPr>
              <a:t>Date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The Council requested the Secretariat to begin implementation of the new structure beginning 01 Jan 2013. </a:t>
            </a:r>
          </a:p>
          <a:p>
            <a:pPr marL="342900" lvl="1" indent="-342900">
              <a:buFont typeface="Arial" charset="0"/>
              <a:buChar char="•"/>
            </a:pPr>
            <a:endParaRPr lang="en-US" sz="2500" dirty="0" smtClean="0"/>
          </a:p>
          <a:p>
            <a:pPr marL="0" lvl="1" indent="0" eaLnBrk="1" hangingPunct="1">
              <a:buNone/>
            </a:pPr>
            <a:r>
              <a:rPr lang="en-US" sz="2600" b="1" dirty="0">
                <a:solidFill>
                  <a:srgbClr val="00642D"/>
                </a:solidFill>
              </a:rPr>
              <a:t>Percentages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All projects approved/cleared by CEO will be subject to the new fee policy as follows:</a:t>
            </a:r>
          </a:p>
          <a:p>
            <a:pPr marL="742950" lvl="2" indent="-342900"/>
            <a:r>
              <a:rPr lang="en-US" dirty="0">
                <a:solidFill>
                  <a:srgbClr val="4D4D4D"/>
                </a:solidFill>
              </a:rPr>
              <a:t>9.5% for GEF project grants up to and including $10 million</a:t>
            </a:r>
          </a:p>
          <a:p>
            <a:pPr marL="742950" lvl="2" indent="-342900"/>
            <a:r>
              <a:rPr lang="en-US" dirty="0">
                <a:solidFill>
                  <a:srgbClr val="4D4D4D"/>
                </a:solidFill>
              </a:rPr>
              <a:t>9.0% for GEF project grants above $10 million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New GEF Fee Policy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3886201"/>
          </a:xfrm>
        </p:spPr>
        <p:txBody>
          <a:bodyPr/>
          <a:lstStyle/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4D4D4D"/>
                </a:solidFill>
              </a:rPr>
              <a:t>PPG included in PIF template</a:t>
            </a:r>
            <a:endParaRPr lang="en-US" sz="24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MSP </a:t>
            </a:r>
            <a:r>
              <a:rPr lang="en-US" sz="2400" dirty="0" smtClean="0">
                <a:solidFill>
                  <a:srgbClr val="4D4D4D"/>
                </a:solidFill>
              </a:rPr>
              <a:t>ceiling - $2 million</a:t>
            </a:r>
            <a:endParaRPr lang="en-US" sz="24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All templates </a:t>
            </a:r>
            <a:r>
              <a:rPr lang="en-US" sz="2400" dirty="0" smtClean="0">
                <a:solidFill>
                  <a:srgbClr val="4D4D4D"/>
                </a:solidFill>
              </a:rPr>
              <a:t>simplified</a:t>
            </a:r>
            <a:endParaRPr lang="en-US" sz="24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4D4D4D"/>
                </a:solidFill>
              </a:rPr>
              <a:t>Milestones monitored </a:t>
            </a:r>
            <a:r>
              <a:rPr lang="en-US" sz="2400" dirty="0">
                <a:solidFill>
                  <a:srgbClr val="4D4D4D"/>
                </a:solidFill>
              </a:rPr>
              <a:t>by </a:t>
            </a:r>
            <a:r>
              <a:rPr lang="en-US" sz="2400" dirty="0" smtClean="0">
                <a:solidFill>
                  <a:srgbClr val="4D4D4D"/>
                </a:solidFill>
              </a:rPr>
              <a:t>GEFSEC</a:t>
            </a:r>
          </a:p>
          <a:p>
            <a:pPr marL="457200" indent="-457200">
              <a:buClr>
                <a:srgbClr val="4D4D4D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Agency fees:</a:t>
            </a:r>
            <a:r>
              <a:rPr lang="en-US" sz="2400" dirty="0" smtClean="0">
                <a:solidFill>
                  <a:srgbClr val="4D4D4D"/>
                </a:solidFill>
              </a:rPr>
              <a:t> </a:t>
            </a:r>
          </a:p>
          <a:p>
            <a:pPr marL="857250" lvl="1" indent="-457200">
              <a:buClr>
                <a:srgbClr val="4D4D4D"/>
              </a:buClr>
              <a:buNone/>
              <a:defRPr/>
            </a:pPr>
            <a:r>
              <a:rPr lang="en-US" sz="2100" dirty="0" smtClean="0">
                <a:solidFill>
                  <a:srgbClr val="4D4D4D"/>
                </a:solidFill>
              </a:rPr>
              <a:t>	40</a:t>
            </a:r>
            <a:r>
              <a:rPr lang="en-US" sz="2100" dirty="0">
                <a:solidFill>
                  <a:srgbClr val="4D4D4D"/>
                </a:solidFill>
              </a:rPr>
              <a:t>% at Council </a:t>
            </a:r>
            <a:r>
              <a:rPr lang="en-US" sz="2100" dirty="0" smtClean="0">
                <a:solidFill>
                  <a:srgbClr val="4D4D4D"/>
                </a:solidFill>
              </a:rPr>
              <a:t>approval</a:t>
            </a:r>
          </a:p>
          <a:p>
            <a:pPr marL="857250" lvl="1" indent="-457200">
              <a:buClr>
                <a:srgbClr val="4D4D4D"/>
              </a:buClr>
              <a:buNone/>
              <a:defRPr/>
            </a:pPr>
            <a:r>
              <a:rPr lang="en-US" sz="2100" dirty="0" smtClean="0">
                <a:solidFill>
                  <a:srgbClr val="4D4D4D"/>
                </a:solidFill>
              </a:rPr>
              <a:t>	60</a:t>
            </a:r>
            <a:r>
              <a:rPr lang="en-US" sz="2100" dirty="0">
                <a:solidFill>
                  <a:srgbClr val="4D4D4D"/>
                </a:solidFill>
              </a:rPr>
              <a:t>% at CEO endorsement</a:t>
            </a:r>
          </a:p>
          <a:p>
            <a:pPr marL="457200" indent="-457200">
              <a:buClr>
                <a:srgbClr val="4D4D4D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Umbrella projects for EAs approved by </a:t>
            </a:r>
            <a:r>
              <a:rPr lang="en-US" sz="2400" dirty="0" smtClean="0">
                <a:solidFill>
                  <a:srgbClr val="4D4D4D"/>
                </a:solidFill>
              </a:rPr>
              <a:t>Council – No </a:t>
            </a:r>
            <a:r>
              <a:rPr lang="en-US" sz="2400" dirty="0">
                <a:solidFill>
                  <a:srgbClr val="4D4D4D"/>
                </a:solidFill>
              </a:rPr>
              <a:t>separate endorsement for individual projects. </a:t>
            </a:r>
          </a:p>
        </p:txBody>
      </p:sp>
      <p:sp>
        <p:nvSpPr>
          <p:cNvPr id="4" name="Title 6"/>
          <p:cNvSpPr>
            <a:spLocks/>
          </p:cNvSpPr>
          <p:nvPr/>
        </p:nvSpPr>
        <p:spPr bwMode="auto">
          <a:xfrm>
            <a:off x="28699" y="8382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642D"/>
                </a:solidFill>
                <a:latin typeface="Calibri" pitchFamily="34" charset="0"/>
              </a:rPr>
              <a:t>Streamlining Measures</a:t>
            </a:r>
            <a:endParaRPr lang="en-US" sz="32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Project Cycle 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Harmonization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08037"/>
            <a:ext cx="8763000" cy="5059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600" i="1" dirty="0" smtClean="0">
                <a:solidFill>
                  <a:srgbClr val="00642D"/>
                </a:solidFill>
              </a:rPr>
              <a:t>Oct </a:t>
            </a:r>
            <a:r>
              <a:rPr lang="en-US" sz="2600" i="1" dirty="0">
                <a:solidFill>
                  <a:srgbClr val="00642D"/>
                </a:solidFill>
              </a:rPr>
              <a:t>2012: </a:t>
            </a:r>
            <a:r>
              <a:rPr lang="en-US" sz="2600" i="1" dirty="0" smtClean="0">
                <a:solidFill>
                  <a:srgbClr val="00642D"/>
                </a:solidFill>
              </a:rPr>
              <a:t>WB </a:t>
            </a:r>
            <a:r>
              <a:rPr lang="en-US" sz="2600" i="1" dirty="0">
                <a:solidFill>
                  <a:srgbClr val="00642D"/>
                </a:solidFill>
              </a:rPr>
              <a:t>Harmonization Pilot discussion starts with the </a:t>
            </a:r>
            <a:r>
              <a:rPr lang="en-US" sz="2600" i="1" dirty="0" smtClean="0">
                <a:solidFill>
                  <a:srgbClr val="00642D"/>
                </a:solidFill>
              </a:rPr>
              <a:t>WB</a:t>
            </a:r>
            <a:endParaRPr lang="en-US" sz="2600" i="1" dirty="0">
              <a:solidFill>
                <a:srgbClr val="00642D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dirty="0">
                <a:solidFill>
                  <a:srgbClr val="00642D"/>
                </a:solidFill>
              </a:rPr>
              <a:t>Objective</a:t>
            </a:r>
            <a:r>
              <a:rPr lang="en-US" sz="2800" b="1" dirty="0" smtClean="0"/>
              <a:t> </a:t>
            </a:r>
            <a:endParaRPr lang="en-US" sz="2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4D4D4D"/>
                </a:solidFill>
              </a:rPr>
              <a:t>To reduce </a:t>
            </a:r>
            <a:r>
              <a:rPr lang="en-US" sz="2800" dirty="0">
                <a:solidFill>
                  <a:srgbClr val="4D4D4D"/>
                </a:solidFill>
              </a:rPr>
              <a:t>administrative </a:t>
            </a:r>
            <a:r>
              <a:rPr lang="en-US" sz="2800" dirty="0" smtClean="0">
                <a:solidFill>
                  <a:srgbClr val="4D4D4D"/>
                </a:solidFill>
              </a:rPr>
              <a:t>burden through involvement </a:t>
            </a:r>
            <a:r>
              <a:rPr lang="en-US" sz="2800" dirty="0">
                <a:solidFill>
                  <a:srgbClr val="4D4D4D"/>
                </a:solidFill>
              </a:rPr>
              <a:t>of GEF’s Program Managers </a:t>
            </a:r>
            <a:r>
              <a:rPr lang="en-US" sz="2800" dirty="0" smtClean="0">
                <a:solidFill>
                  <a:srgbClr val="4D4D4D"/>
                </a:solidFill>
              </a:rPr>
              <a:t>in project </a:t>
            </a:r>
            <a:r>
              <a:rPr lang="en-US" sz="2800" dirty="0">
                <a:solidFill>
                  <a:srgbClr val="4D4D4D"/>
                </a:solidFill>
              </a:rPr>
              <a:t>design.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00642D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rgbClr val="00642D"/>
                </a:solidFill>
              </a:rPr>
              <a:t>What has been harmonized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No Parallel Process for Decision Making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No GEF Review Sheets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No GEF-specific Project Templates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New business standard: </a:t>
            </a:r>
            <a:r>
              <a:rPr lang="en-US" sz="2800" dirty="0" smtClean="0">
                <a:solidFill>
                  <a:srgbClr val="4D4D4D"/>
                </a:solidFill>
              </a:rPr>
              <a:t>from </a:t>
            </a:r>
            <a:r>
              <a:rPr lang="en-US" sz="2800" dirty="0">
                <a:solidFill>
                  <a:srgbClr val="4D4D4D"/>
                </a:solidFill>
              </a:rPr>
              <a:t>a 10 to a 5-day </a:t>
            </a:r>
            <a:r>
              <a:rPr lang="en-US" sz="2800" dirty="0" smtClean="0">
                <a:solidFill>
                  <a:srgbClr val="4D4D4D"/>
                </a:solidFill>
              </a:rPr>
              <a:t>response</a:t>
            </a:r>
            <a:endParaRPr lang="en-US" sz="2800" dirty="0">
              <a:solidFill>
                <a:srgbClr val="4D4D4D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endParaRPr lang="en-US" dirty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11845</TotalTime>
  <Words>1567</Words>
  <Application>Microsoft Office PowerPoint</Application>
  <PresentationFormat>On-screen Show (4:3)</PresentationFormat>
  <Paragraphs>256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– The GEF –  Overview and Update  </vt:lpstr>
      <vt:lpstr>PowerPoint Presentation</vt:lpstr>
      <vt:lpstr>Institutional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Selected Questions for GEF-6 to Maximize GEF’s Future Impact (1/2)</vt:lpstr>
      <vt:lpstr>Selected Questions for GEF-6 to Maximize GEF’s Future Impact (2/2)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Robert T. Schreiber</cp:lastModifiedBy>
  <cp:revision>622</cp:revision>
  <cp:lastPrinted>2013-02-04T16:06:32Z</cp:lastPrinted>
  <dcterms:created xsi:type="dcterms:W3CDTF">2013-02-03T21:48:51Z</dcterms:created>
  <dcterms:modified xsi:type="dcterms:W3CDTF">2013-09-30T22:46:35Z</dcterms:modified>
</cp:coreProperties>
</file>