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797675" cy="9928225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E5EA32D6-2441-4E2F-9730-09D50C6EA811}">
  <a:tblStyle styleId="{E5EA32D6-2441-4E2F-9730-09D50C6EA811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100" b="0" i="0" u="none" strike="noStrike" cap="none" baseline="0"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49662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100" b="0" i="0" u="none" strike="noStrike" cap="none" baseline="0"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919162" y="746125"/>
            <a:ext cx="4960936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0552" y="4716587"/>
            <a:ext cx="5436571" cy="44656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100" b="0" i="0" u="none" strike="noStrike" cap="none" baseline="0"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49662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100" b="0" i="0" u="none" strike="noStrike" cap="none" baseline="0"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7850938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919162" y="746125"/>
            <a:ext cx="4960936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0552" y="4716587"/>
            <a:ext cx="5436571" cy="4465667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3849662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ru-RU"/>
              <a:t> 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3849662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0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919162" y="746125"/>
            <a:ext cx="4960936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0552" y="4716587"/>
            <a:ext cx="5436571" cy="4465667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pPr marL="0" marR="0" lvl="1" indent="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4D4D4D"/>
              </a:buClr>
              <a:buSzPct val="25000"/>
              <a:buFont typeface="Arial"/>
              <a:buNone/>
            </a:pPr>
            <a:r>
              <a:rPr lang="ru-RU" sz="1800" b="0" i="0" u="none" strike="noStrike" cap="none" baseline="0">
                <a:solidFill>
                  <a:srgbClr val="4D4D4D"/>
                </a:solidFill>
              </a:rPr>
              <a:t>Баланс масштабов и регионального представительства – один от одной из наименее развитых стран и второй от страны со средним уровнем доходов</a:t>
            </a:r>
          </a:p>
          <a:p>
            <a:endParaRPr lang="ru-RU" sz="1800" b="0" i="0" u="none" strike="noStrike" cap="none" baseline="0">
              <a:solidFill>
                <a:srgbClr val="4D4D4D"/>
              </a:solidFill>
            </a:endParaRPr>
          </a:p>
        </p:txBody>
      </p:sp>
      <p:sp>
        <p:nvSpPr>
          <p:cNvPr id="159" name="Shape 159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160" name="Shape 160"/>
          <p:cNvSpPr txBox="1">
            <a:spLocks noGrp="1"/>
          </p:cNvSpPr>
          <p:nvPr>
            <p:ph type="dt" idx="10"/>
          </p:nvPr>
        </p:nvSpPr>
        <p:spPr>
          <a:xfrm>
            <a:off x="3849662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ftr" idx="11"/>
          </p:nvPr>
        </p:nvSpPr>
        <p:spPr>
          <a:xfrm>
            <a:off x="0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endParaRPr/>
          </a:p>
        </p:txBody>
      </p:sp>
      <p:sp>
        <p:nvSpPr>
          <p:cNvPr id="162" name="Shape 162"/>
          <p:cNvSpPr txBox="1">
            <a:spLocks noGrp="1"/>
          </p:cNvSpPr>
          <p:nvPr>
            <p:ph type="sldNum" idx="12"/>
          </p:nvPr>
        </p:nvSpPr>
        <p:spPr>
          <a:xfrm>
            <a:off x="3849662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ru-RU"/>
              <a:t>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919162" y="746125"/>
            <a:ext cx="4960936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0552" y="4716587"/>
            <a:ext cx="5436571" cy="4465667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1650" b="0" i="0" u="none" strike="noStrike" cap="none" baseline="0"/>
              <a:t>История развития ГЭФ – основные реформы</a:t>
            </a:r>
          </a:p>
          <a:p>
            <a:pPr marL="0" marR="0" lvl="0" indent="0" algn="l" rtl="0">
              <a:buClr>
                <a:srgbClr val="002060"/>
              </a:buClr>
              <a:buSzPct val="106060"/>
              <a:buFont typeface="Arial"/>
              <a:buChar char="•"/>
            </a:pPr>
            <a:r>
              <a:rPr lang="ru-RU" sz="1100" b="1" i="0" u="none" strike="noStrike" cap="none" baseline="0">
                <a:solidFill>
                  <a:srgbClr val="002060"/>
                </a:solidFill>
              </a:rPr>
              <a:t>Независимый Отдел оценки ГЭФ  (в рамках реформы ГЭФ-3)</a:t>
            </a:r>
          </a:p>
          <a:p>
            <a:pPr marL="0" marR="0" lvl="0" indent="0" algn="l" rtl="0">
              <a:buClr>
                <a:srgbClr val="002060"/>
              </a:buClr>
              <a:buSzPct val="106060"/>
              <a:buFont typeface="Arial"/>
              <a:buChar char="•"/>
            </a:pPr>
            <a:r>
              <a:rPr lang="ru-RU" sz="1100" b="1" i="0" u="none" strike="noStrike" cap="none" baseline="0">
                <a:solidFill>
                  <a:srgbClr val="002060"/>
                </a:solidFill>
              </a:rPr>
              <a:t>Прямой доступ к организациям-исполнителям (реформа ГЭФ-3, углубленная в период ГЭФ-4)</a:t>
            </a:r>
          </a:p>
          <a:p>
            <a:pPr marL="0" marR="0" lvl="0" indent="0" algn="l" rtl="0">
              <a:buClr>
                <a:srgbClr val="002060"/>
              </a:buClr>
              <a:buSzPct val="106060"/>
              <a:buFont typeface="Arial"/>
              <a:buChar char="•"/>
            </a:pPr>
            <a:r>
              <a:rPr lang="ru-RU" sz="1100" b="1" i="0" u="none" strike="noStrike" cap="none" baseline="0">
                <a:solidFill>
                  <a:srgbClr val="002060"/>
                </a:solidFill>
              </a:rPr>
              <a:t>От механизма выделения ресурсов к НТКС – ГЭФ-3, ГЭФ-4, ГЭФ-5</a:t>
            </a:r>
          </a:p>
          <a:p>
            <a:pPr marL="0" marR="0" lvl="0" indent="0" algn="l" rtl="0">
              <a:buClr>
                <a:srgbClr val="002060"/>
              </a:buClr>
              <a:buSzPct val="106060"/>
              <a:buFont typeface="Arial"/>
              <a:buChar char="•"/>
            </a:pPr>
            <a:r>
              <a:rPr lang="ru-RU" sz="1100" b="1" i="0" u="none" strike="noStrike" cap="none" baseline="0">
                <a:solidFill>
                  <a:srgbClr val="002060"/>
                </a:solidFill>
              </a:rPr>
              <a:t>Фидуциарные нормы – реформа ГЭФ-4 </a:t>
            </a:r>
          </a:p>
          <a:p>
            <a:pPr marL="0" marR="0" lvl="0" indent="0" algn="l" rtl="0">
              <a:buClr>
                <a:srgbClr val="002060"/>
              </a:buClr>
              <a:buSzPct val="106060"/>
              <a:buFont typeface="Arial"/>
              <a:buChar char="•"/>
            </a:pPr>
            <a:r>
              <a:rPr lang="ru-RU" sz="1100" b="1" i="0" u="none" strike="noStrike" cap="none" baseline="0">
                <a:solidFill>
                  <a:srgbClr val="002060"/>
                </a:solidFill>
              </a:rPr>
              <a:t>Управление, ориентированное на результаты, – реформа ГЭФ-4 </a:t>
            </a:r>
          </a:p>
          <a:p>
            <a:pPr marL="0" marR="0" lvl="0" indent="0" algn="l" rtl="0">
              <a:buClr>
                <a:srgbClr val="002060"/>
              </a:buClr>
              <a:buSzPct val="106060"/>
              <a:buFont typeface="Arial"/>
              <a:buChar char="•"/>
            </a:pPr>
            <a:r>
              <a:rPr lang="ru-RU" sz="1100" b="1" i="0" u="none" strike="noStrike" cap="none" baseline="0">
                <a:solidFill>
                  <a:srgbClr val="002060"/>
                </a:solidFill>
              </a:rPr>
              <a:t>Заинтересованное участие страны – одно из центральных мест в период нескольких пополнений, включая ГЭФ-5</a:t>
            </a:r>
          </a:p>
          <a:p>
            <a:pPr marL="0" marR="0" lvl="0" indent="0" algn="l" rtl="0">
              <a:buClr>
                <a:srgbClr val="002060"/>
              </a:buClr>
              <a:buSzPct val="106060"/>
              <a:buFont typeface="Arial"/>
              <a:buChar char="•"/>
            </a:pPr>
            <a:r>
              <a:rPr lang="ru-RU" sz="1100" b="1" i="0" u="none" strike="noStrike" cap="none" baseline="0">
                <a:solidFill>
                  <a:srgbClr val="002060"/>
                </a:solidFill>
              </a:rPr>
              <a:t>Прямой доступ к докладам об осуществлении конвенций – реформа ГЭФ-5</a:t>
            </a:r>
          </a:p>
          <a:p>
            <a:pPr marL="0" marR="0" lvl="0" indent="0" algn="l" rtl="0">
              <a:buClr>
                <a:srgbClr val="002060"/>
              </a:buClr>
              <a:buSzPct val="106060"/>
              <a:buFont typeface="Arial"/>
              <a:buChar char="•"/>
            </a:pPr>
            <a:r>
              <a:rPr lang="ru-RU" sz="1100" b="1" i="0" u="none" strike="noStrike" cap="none" baseline="0">
                <a:solidFill>
                  <a:srgbClr val="002060"/>
                </a:solidFill>
              </a:rPr>
              <a:t>Рационализация проектных и программных циклов – ГЭФ-4, ГЭФ-5 </a:t>
            </a:r>
          </a:p>
          <a:p>
            <a:pPr marL="0" marR="0" lvl="0" indent="0" algn="l" rtl="0">
              <a:buClr>
                <a:srgbClr val="002060"/>
              </a:buClr>
              <a:buSzPct val="106060"/>
              <a:buFont typeface="Arial"/>
              <a:buChar char="•"/>
            </a:pPr>
            <a:r>
              <a:rPr lang="ru-RU" sz="1100" b="1" i="0" u="none" strike="noStrike" cap="none" baseline="0">
                <a:solidFill>
                  <a:srgbClr val="002060"/>
                </a:solidFill>
              </a:rPr>
              <a:t>Расширение партнерских связей – аккредитация новых учреждений (ГЭФ-5) </a:t>
            </a:r>
          </a:p>
          <a:p>
            <a:endParaRPr lang="ru-RU" sz="1100" b="1" i="0" u="none" strike="noStrike" cap="none" baseline="0">
              <a:solidFill>
                <a:srgbClr val="002060"/>
              </a:solidFill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1650" b="0" i="0" u="none" strike="noStrike" cap="none" baseline="0"/>
              <a:t>Ключевые программные области</a:t>
            </a:r>
          </a:p>
          <a:p>
            <a:pPr marL="514350" marR="0" lvl="0" indent="-514350" algn="l" rtl="0">
              <a:lnSpc>
                <a:spcPct val="90000"/>
              </a:lnSpc>
              <a:buClr>
                <a:srgbClr val="002060"/>
              </a:buClr>
              <a:buSzPct val="109090"/>
              <a:buFont typeface="Arial"/>
              <a:buAutoNum type="arabicPeriod"/>
            </a:pPr>
            <a:r>
              <a:rPr lang="ru-RU" sz="1100" b="1" i="0" u="none" strike="noStrike" cap="none" baseline="0">
                <a:solidFill>
                  <a:srgbClr val="002060"/>
                </a:solidFill>
              </a:rPr>
              <a:t>Биологическое разнообразие (приоритетное направление)</a:t>
            </a:r>
          </a:p>
          <a:p>
            <a:pPr marL="514350" marR="0" lvl="0" indent="-514350" algn="l" rtl="0">
              <a:lnSpc>
                <a:spcPct val="90000"/>
              </a:lnSpc>
              <a:buClr>
                <a:srgbClr val="002060"/>
              </a:buClr>
              <a:buSzPct val="109090"/>
              <a:buFont typeface="Arial"/>
              <a:buAutoNum type="arabicPeriod"/>
            </a:pPr>
            <a:r>
              <a:rPr lang="ru-RU" sz="1100" b="1" i="0" u="none" strike="noStrike" cap="none" baseline="0">
                <a:solidFill>
                  <a:srgbClr val="002060"/>
                </a:solidFill>
              </a:rPr>
              <a:t>Смягчение последствий изменения климата (приоритетное направление) </a:t>
            </a:r>
          </a:p>
          <a:p>
            <a:pPr marL="514350" marR="0" lvl="0" indent="-514350" algn="l" rtl="0">
              <a:lnSpc>
                <a:spcPct val="90000"/>
              </a:lnSpc>
              <a:buClr>
                <a:srgbClr val="002060"/>
              </a:buClr>
              <a:buSzPct val="109090"/>
              <a:buFont typeface="Arial"/>
              <a:buAutoNum type="arabicPeriod"/>
            </a:pPr>
            <a:r>
              <a:rPr lang="ru-RU" sz="1100" b="1" i="0" u="none" strike="noStrike" cap="none" baseline="0">
                <a:solidFill>
                  <a:srgbClr val="002060"/>
                </a:solidFill>
              </a:rPr>
              <a:t>Международные воды (приоритетное направление) </a:t>
            </a:r>
          </a:p>
          <a:p>
            <a:pPr marL="514350" marR="0" lvl="0" indent="-514350" algn="l" rtl="0">
              <a:lnSpc>
                <a:spcPct val="90000"/>
              </a:lnSpc>
              <a:buClr>
                <a:srgbClr val="002060"/>
              </a:buClr>
              <a:buSzPct val="109090"/>
              <a:buFont typeface="Arial"/>
              <a:buAutoNum type="arabicPeriod"/>
            </a:pPr>
            <a:r>
              <a:rPr lang="ru-RU" sz="1100" b="1" i="0" u="none" strike="noStrike" cap="none" baseline="0">
                <a:solidFill>
                  <a:srgbClr val="002060"/>
                </a:solidFill>
              </a:rPr>
              <a:t>Деградация земель (приоритетное направление) </a:t>
            </a:r>
          </a:p>
          <a:p>
            <a:pPr marL="514350" marR="0" lvl="0" indent="-514350" algn="l" rtl="0">
              <a:lnSpc>
                <a:spcPct val="90000"/>
              </a:lnSpc>
              <a:buClr>
                <a:srgbClr val="002060"/>
              </a:buClr>
              <a:buSzPct val="109090"/>
              <a:buFont typeface="Arial"/>
              <a:buAutoNum type="arabicPeriod"/>
            </a:pPr>
            <a:r>
              <a:rPr lang="ru-RU" sz="1100" b="1" i="0" u="none" strike="noStrike" cap="none" baseline="0">
                <a:solidFill>
                  <a:srgbClr val="002060"/>
                </a:solidFill>
              </a:rPr>
              <a:t>Химические вещества (включает приоритетные направления по истощению озонового слоя, стойким органическим загрязнителям, безопасному регулированию химических веществ и ртути)</a:t>
            </a:r>
          </a:p>
          <a:p>
            <a:pPr marL="514350" marR="0" lvl="0" indent="-514350" algn="l" rtl="0">
              <a:lnSpc>
                <a:spcPct val="90000"/>
              </a:lnSpc>
              <a:buClr>
                <a:srgbClr val="002060"/>
              </a:buClr>
              <a:buSzPct val="109090"/>
              <a:buFont typeface="Arial"/>
              <a:buAutoNum type="arabicPeriod"/>
            </a:pPr>
            <a:r>
              <a:rPr lang="ru-RU" sz="1100" b="1" i="0" u="none" strike="noStrike" cap="none" baseline="0">
                <a:solidFill>
                  <a:srgbClr val="002060"/>
                </a:solidFill>
              </a:rPr>
              <a:t>Устойчивое лесопользование/СВОД-плюс</a:t>
            </a:r>
          </a:p>
          <a:p>
            <a:pPr marL="514350" marR="0" lvl="0" indent="-514350" algn="l" rtl="0">
              <a:lnSpc>
                <a:spcPct val="90000"/>
              </a:lnSpc>
              <a:buClr>
                <a:srgbClr val="002060"/>
              </a:buClr>
              <a:buSzPct val="109090"/>
              <a:buFont typeface="Arial"/>
              <a:buAutoNum type="arabicPeriod"/>
            </a:pPr>
            <a:r>
              <a:rPr lang="ru-RU" sz="1100" b="1" i="0" u="none" strike="noStrike" cap="none" baseline="0">
                <a:solidFill>
                  <a:srgbClr val="002060"/>
                </a:solidFill>
              </a:rPr>
              <a:t>Корпоративные программы:  программа небольших субсидий, программа страновой поддержки, деятельность частного сектора</a:t>
            </a:r>
          </a:p>
          <a:p>
            <a:pPr marL="514350" marR="0" lvl="0" indent="-514350" algn="l" rtl="0">
              <a:lnSpc>
                <a:spcPct val="90000"/>
              </a:lnSpc>
              <a:buSzPct val="25000"/>
              <a:buNone/>
            </a:pPr>
            <a:r>
              <a:rPr lang="ru-RU" sz="1100" b="1" i="0" u="none" strike="noStrike" cap="none" baseline="0">
                <a:solidFill>
                  <a:srgbClr val="002060"/>
                </a:solidFill>
              </a:rPr>
              <a:t>ГЭФ-6, скорее всего, также будет включать стратегию коммуникаций. 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sldNum" idx="12"/>
          </p:nvPr>
        </p:nvSpPr>
        <p:spPr>
          <a:xfrm>
            <a:off x="3849662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ru-RU"/>
              <a:t> 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919162" y="746125"/>
            <a:ext cx="4960936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0552" y="4716587"/>
            <a:ext cx="5436571" cy="4465667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pPr marL="0" marR="0" lvl="0" indent="0" algn="l" rtl="0">
              <a:buClr>
                <a:srgbClr val="00642D"/>
              </a:buClr>
              <a:buSzPct val="25000"/>
              <a:buFont typeface="Arial"/>
              <a:buNone/>
            </a:pPr>
            <a:r>
              <a:rPr lang="ru-RU" sz="850" b="1" i="0" u="none" strike="noStrike" cap="none" baseline="0">
                <a:solidFill>
                  <a:srgbClr val="00642D"/>
                </a:solidFill>
              </a:rPr>
              <a:t>Решение по пункту 5 повестки дня о процессе пополнения, по совокупному количеству мест в Совете в ноябре  2012 года:</a:t>
            </a:r>
          </a:p>
          <a:p>
            <a:pPr>
              <a:buNone/>
            </a:pPr>
            <a:r>
              <a:rPr lang="ru-RU" sz="800" b="0" i="0" u="none" strike="noStrike" cap="none" baseline="0"/>
              <a:t>Совет просил доверенное лицо ГЭФ и СДЛ организовать обсуждение к переговорам по шестому пополнению. </a:t>
            </a:r>
          </a:p>
          <a:p>
            <a:pPr marL="0" marR="0" lvl="0" indent="0" algn="l" rtl="0">
              <a:buClr>
                <a:srgbClr val="00642D"/>
              </a:buClr>
              <a:buSzPct val="25000"/>
              <a:buFont typeface="Arial"/>
              <a:buNone/>
            </a:pPr>
            <a:r>
              <a:rPr lang="ru-RU" sz="850" b="1" i="0" u="none" strike="noStrike" cap="none" baseline="0">
                <a:solidFill>
                  <a:srgbClr val="00642D"/>
                </a:solidFill>
              </a:rPr>
              <a:t>Период ГЭФ-6 </a:t>
            </a:r>
          </a:p>
          <a:p>
            <a:pPr>
              <a:buNone/>
            </a:pPr>
            <a:r>
              <a:rPr lang="ru-RU" sz="800" b="0" i="0" u="none" strike="noStrike" cap="none" baseline="0"/>
              <a:t>Для обеспечения непрерывности операций и деятельности донорам следует завершить переговоры по пополнению средств к началу 2014 календарного года.</a:t>
            </a:r>
          </a:p>
          <a:p>
            <a:pPr>
              <a:buNone/>
            </a:pPr>
            <a:r>
              <a:rPr lang="ru-RU" sz="800" b="0" i="0" u="none" strike="noStrike" cap="none" baseline="0"/>
              <a:t>В рамках пополнения ГЭФ-6 планируется финансирование операций ГЭФ в течение 4 лет, с 1 июля 2014 года по 30 июня </a:t>
            </a:r>
            <a:br>
              <a:rPr lang="ru-RU" sz="800" b="0" i="0" u="none" strike="noStrike" cap="none" baseline="0"/>
            </a:br>
            <a:r>
              <a:rPr lang="ru-RU" sz="800" b="0" i="0" u="none" strike="noStrike" cap="none" baseline="0"/>
              <a:t>2018 года (2015–2018 ф. г.).</a:t>
            </a:r>
          </a:p>
          <a:p>
            <a:pPr marL="0" marR="0" lvl="0" indent="0" algn="l" rtl="0">
              <a:buClr>
                <a:srgbClr val="00642D"/>
              </a:buClr>
              <a:buSzPct val="25000"/>
              <a:buFont typeface="Arial"/>
              <a:buNone/>
            </a:pPr>
            <a:r>
              <a:rPr lang="ru-RU" sz="850" b="1" i="0" u="none" strike="noStrike" cap="none" baseline="0">
                <a:solidFill>
                  <a:srgbClr val="00642D"/>
                </a:solidFill>
              </a:rPr>
              <a:t>Состав (в период ГЭФ-5)</a:t>
            </a:r>
          </a:p>
          <a:p>
            <a:pPr marL="342900" marR="0" lvl="1" indent="-342900" algn="l" rtl="0">
              <a:buClr>
                <a:srgbClr val="000000"/>
              </a:buClr>
              <a:buSzPct val="208333"/>
              <a:buFont typeface="Arial"/>
              <a:buChar char="•"/>
            </a:pPr>
            <a:r>
              <a:rPr lang="ru-RU" sz="800" b="0" i="0" u="sng" strike="noStrike" cap="none" baseline="0"/>
              <a:t>Доноры</a:t>
            </a:r>
            <a:r>
              <a:rPr lang="ru-RU" sz="800" b="0" i="0" u="none" strike="noStrike" cap="none" baseline="0"/>
              <a:t>: все предоставляющие средства участники, высказавшие намерение внести в это пополнение эквивалент как минимум 4 млн. СПЗ, могут участвовать в обсуждении пополнения. </a:t>
            </a:r>
          </a:p>
          <a:p>
            <a:pPr marL="742950" marR="0" lvl="2" indent="-349250" algn="l" rtl="0">
              <a:buSzPct val="25000"/>
              <a:buNone/>
            </a:pPr>
            <a:r>
              <a:rPr lang="ru-RU" sz="700" b="0" i="0" u="none" strike="noStrike" cap="none" baseline="0"/>
              <a:t>Предлагаемая минимальная сумма взноса для участия в обсуждении ГЭФ-6 сохраняется на уровне  4 млн. СПЗ. </a:t>
            </a:r>
          </a:p>
          <a:p>
            <a:pPr marL="342900" marR="0" lvl="1" indent="-342900" algn="l" rtl="0">
              <a:buClr>
                <a:srgbClr val="000000"/>
              </a:buClr>
              <a:buSzPct val="229166"/>
              <a:buFont typeface="Arial"/>
              <a:buChar char="•"/>
            </a:pPr>
            <a:r>
              <a:rPr lang="ru-RU" sz="800" b="0" i="0" u="sng" strike="noStrike" cap="none" baseline="0"/>
              <a:t>Получатели</a:t>
            </a:r>
            <a:r>
              <a:rPr lang="ru-RU" sz="800" b="0" i="0" u="none" strike="noStrike" cap="none" baseline="0"/>
              <a:t>: 4 представителя стран-получателей, не являющихся донорами (представляют </a:t>
            </a:r>
            <a:r>
              <a:rPr lang="ru-RU" sz="850" b="0" i="0" u="none" strike="noStrike" cap="none" baseline="0">
                <a:solidFill>
                  <a:srgbClr val="4D4D4D"/>
                </a:solidFill>
              </a:rPr>
              <a:t>АФР, Азию/Тихий океан, ЕЦА и ЛАК</a:t>
            </a:r>
            <a:r>
              <a:rPr lang="ru-RU" sz="800" b="0" i="0" u="none" strike="noStrike" cap="none" baseline="0"/>
              <a:t>). </a:t>
            </a:r>
          </a:p>
          <a:p>
            <a:pPr marL="342900" marR="0" lvl="1" indent="-342900" algn="l" rtl="0">
              <a:buClr>
                <a:srgbClr val="000000"/>
              </a:buClr>
              <a:buSzPct val="208333"/>
              <a:buFont typeface="Arial"/>
              <a:buChar char="•"/>
            </a:pPr>
            <a:r>
              <a:rPr lang="ru-RU" sz="800" b="0" i="0" u="sng" strike="noStrike" cap="none" baseline="0"/>
              <a:t>ОГО/НПО</a:t>
            </a:r>
            <a:r>
              <a:rPr lang="ru-RU" sz="800" b="0" i="0" u="none" strike="noStrike" cap="none" baseline="0"/>
              <a:t>: 2 представителя (один из ОГО страны-донора, другой из ОГО страны, не являющейся донором).</a:t>
            </a:r>
          </a:p>
          <a:p>
            <a:pPr marL="342900" marR="0" lvl="1" indent="-342900" algn="l" rtl="0">
              <a:buClr>
                <a:srgbClr val="000000"/>
              </a:buClr>
              <a:buSzPct val="208333"/>
              <a:buFont typeface="Arial"/>
              <a:buChar char="•"/>
            </a:pPr>
            <a:r>
              <a:rPr lang="ru-RU" sz="800" b="0" i="0" u="sng" strike="noStrike" cap="none" baseline="0"/>
              <a:t>Наблюдатели</a:t>
            </a:r>
            <a:r>
              <a:rPr lang="ru-RU" sz="800" b="0" i="0" u="none" strike="noStrike" cap="none" baseline="0"/>
              <a:t>: A) </a:t>
            </a:r>
            <a:r>
              <a:rPr lang="ru-RU" sz="700" b="0" i="0" u="none" strike="noStrike" cap="none" baseline="0"/>
              <a:t>Потенциальные доноры, которые не намерены внести согласованный минимальный взнос. </a:t>
            </a:r>
            <a:br>
              <a:rPr lang="ru-RU" sz="700" b="0" i="0" u="none" strike="noStrike" cap="none" baseline="0"/>
            </a:br>
            <a:r>
              <a:rPr lang="ru-RU" sz="700" b="0" i="0" u="none" strike="noStrike" cap="none" baseline="0"/>
              <a:t>B) Представители учреждений по реализации и организаций-исполнителей. C) Представители от конвенций, для которых ГЭФ осуществляет функции механизма финансирования. </a:t>
            </a:r>
          </a:p>
          <a:p>
            <a:pPr marL="0" marR="0" lvl="0" indent="0" algn="l" rtl="0">
              <a:buSzPct val="25000"/>
              <a:buFont typeface="Arial"/>
              <a:buNone/>
            </a:pPr>
            <a:r>
              <a:rPr lang="ru-RU" sz="800" b="0" i="0" u="none" strike="noStrike" cap="none" baseline="0">
                <a:latin typeface="Noto Symbol"/>
                <a:ea typeface="Noto Symbol"/>
                <a:cs typeface="Noto Symbol"/>
                <a:sym typeface="Noto Symbol"/>
              </a:rPr>
              <a:t>→ </a:t>
            </a:r>
            <a:r>
              <a:rPr lang="ru-RU" sz="800" b="0" i="0" u="none" strike="noStrike" cap="none" baseline="0"/>
              <a:t>У всех членов Совета ГЭФ будут запрашиваться замечания по политическим и программным документам, подготовленным к обсуждению.</a:t>
            </a:r>
          </a:p>
          <a:p>
            <a:pPr marL="0" marR="0" lvl="0" indent="0" algn="l" rtl="0">
              <a:buClr>
                <a:srgbClr val="00642D"/>
              </a:buClr>
              <a:buSzPct val="25000"/>
              <a:buFont typeface="Arial"/>
              <a:buNone/>
            </a:pPr>
            <a:r>
              <a:rPr lang="ru-RU" sz="850" b="1" i="0" u="none" strike="noStrike" cap="none" baseline="0">
                <a:solidFill>
                  <a:srgbClr val="00642D"/>
                </a:solidFill>
              </a:rPr>
              <a:t>Порядок обсуждения: график и основные темы решений </a:t>
            </a:r>
          </a:p>
          <a:p>
            <a:pPr>
              <a:buNone/>
            </a:pPr>
            <a:r>
              <a:rPr lang="ru-RU" sz="800" b="0" i="0" u="none" strike="noStrike" cap="none" baseline="0"/>
              <a:t>Апрель 2013 года (Париж): </a:t>
            </a:r>
          </a:p>
          <a:p>
            <a:pPr marL="0" marR="0" lvl="1" indent="0" algn="l" rtl="0">
              <a:buSzPct val="25000"/>
              <a:buNone/>
            </a:pPr>
            <a:r>
              <a:rPr lang="ru-RU" sz="650" b="0" i="0" u="none" strike="noStrike" cap="none" baseline="0"/>
              <a:t>Ориентирный курс валют для использования в пополнении ГЭФ-6 (доверенное лицо ГЭФ).</a:t>
            </a:r>
          </a:p>
          <a:p>
            <a:pPr>
              <a:buNone/>
            </a:pPr>
            <a:r>
              <a:rPr lang="ru-RU" sz="800" b="0" i="0" u="none" strike="noStrike" cap="none" baseline="0"/>
              <a:t>Сентябрь 2013 года (будет определено позже): </a:t>
            </a:r>
          </a:p>
          <a:p>
            <a:pPr marL="0" marR="0" lvl="1" indent="0" algn="l" rtl="0">
              <a:buSzPct val="25000"/>
              <a:buNone/>
            </a:pPr>
            <a:r>
              <a:rPr lang="ru-RU" sz="650" b="0" i="0" u="none" strike="noStrike" cap="none" baseline="0"/>
              <a:t>Программный документ ГЭФ-6 (Секретариат ГЭФ), варианты финансирования ГЭФ-6: совместное выполнение обязательств и финансовые компоненты (доверенное лицо ГЭФ).</a:t>
            </a:r>
          </a:p>
          <a:p>
            <a:pPr>
              <a:buNone/>
            </a:pPr>
            <a:r>
              <a:rPr lang="ru-RU" sz="800" b="0" i="0" u="none" strike="noStrike" cap="none" baseline="0"/>
              <a:t>Ноябрь 2013 года (Вашингтон, после Совета ГЭФ): </a:t>
            </a:r>
          </a:p>
          <a:p>
            <a:pPr marL="0" marR="0" lvl="1" indent="0" algn="l" rtl="0">
              <a:buSzPct val="25000"/>
              <a:buNone/>
            </a:pPr>
            <a:r>
              <a:rPr lang="ru-RU" sz="650" b="0" i="0" u="none" strike="noStrike" cap="none" baseline="0"/>
              <a:t>Итоговый доклад ИОР-5 (ОО ГЭФ), рекомендации по политике для ГЭФ-6 (Секретариат ГЭФ).</a:t>
            </a:r>
          </a:p>
          <a:p>
            <a:pPr>
              <a:buNone/>
            </a:pPr>
            <a:r>
              <a:rPr lang="ru-RU" sz="800" b="0" i="0" u="none" strike="noStrike" cap="none" baseline="0"/>
              <a:t>Февраль 2014 года  (будет определено позже): </a:t>
            </a:r>
          </a:p>
          <a:p>
            <a:pPr marL="0" marR="0" lvl="1" indent="0" algn="l" rtl="0">
              <a:buSzPct val="25000"/>
              <a:buNone/>
            </a:pPr>
            <a:r>
              <a:rPr lang="ru-RU" sz="650" b="0" i="0" u="none" strike="noStrike" cap="none" baseline="0"/>
              <a:t>Окончательное определение обязательств доноров и схемы: финансирования ГЭФ (доверенное лицо ГЭФ), окончательная доработка резюме доклада о пополнении средств, включая: 1) резюме по итогам переговоров; 2) рекомендации по политике; 3) программный документ; и 4) резолюция о пополнении средств (доверенное лицо ГЭФ и Секретариат ГЭФ).</a:t>
            </a:r>
          </a:p>
        </p:txBody>
      </p:sp>
      <p:sp>
        <p:nvSpPr>
          <p:cNvPr id="183" name="Shape 183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184" name="Shape 184"/>
          <p:cNvSpPr txBox="1">
            <a:spLocks noGrp="1"/>
          </p:cNvSpPr>
          <p:nvPr>
            <p:ph type="dt" idx="10"/>
          </p:nvPr>
        </p:nvSpPr>
        <p:spPr>
          <a:xfrm>
            <a:off x="3849662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185" name="Shape 185"/>
          <p:cNvSpPr txBox="1">
            <a:spLocks noGrp="1"/>
          </p:cNvSpPr>
          <p:nvPr>
            <p:ph type="ftr" idx="11"/>
          </p:nvPr>
        </p:nvSpPr>
        <p:spPr>
          <a:xfrm>
            <a:off x="0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endParaRPr/>
          </a:p>
        </p:txBody>
      </p:sp>
      <p:sp>
        <p:nvSpPr>
          <p:cNvPr id="186" name="Shape 186"/>
          <p:cNvSpPr txBox="1">
            <a:spLocks noGrp="1"/>
          </p:cNvSpPr>
          <p:nvPr>
            <p:ph type="sldNum" idx="12"/>
          </p:nvPr>
        </p:nvSpPr>
        <p:spPr>
          <a:xfrm>
            <a:off x="3849662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ru-RU"/>
              <a:t>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919162" y="746125"/>
            <a:ext cx="4960936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0552" y="4716587"/>
            <a:ext cx="5436571" cy="4465667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195" name="Shape 195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196" name="Shape 196"/>
          <p:cNvSpPr txBox="1">
            <a:spLocks noGrp="1"/>
          </p:cNvSpPr>
          <p:nvPr>
            <p:ph type="dt" idx="10"/>
          </p:nvPr>
        </p:nvSpPr>
        <p:spPr>
          <a:xfrm>
            <a:off x="3849662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197" name="Shape 197"/>
          <p:cNvSpPr txBox="1">
            <a:spLocks noGrp="1"/>
          </p:cNvSpPr>
          <p:nvPr>
            <p:ph type="ftr" idx="11"/>
          </p:nvPr>
        </p:nvSpPr>
        <p:spPr>
          <a:xfrm>
            <a:off x="0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endParaRPr/>
          </a:p>
        </p:txBody>
      </p:sp>
      <p:sp>
        <p:nvSpPr>
          <p:cNvPr id="198" name="Shape 198"/>
          <p:cNvSpPr txBox="1">
            <a:spLocks noGrp="1"/>
          </p:cNvSpPr>
          <p:nvPr>
            <p:ph type="sldNum" idx="12"/>
          </p:nvPr>
        </p:nvSpPr>
        <p:spPr>
          <a:xfrm>
            <a:off x="3849662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ru-RU"/>
              <a:t> 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0552" y="4716587"/>
            <a:ext cx="5436571" cy="4465667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919162" y="746125"/>
            <a:ext cx="4960936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0552" y="4716587"/>
            <a:ext cx="5436571" cy="4465667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919162" y="746125"/>
            <a:ext cx="4960936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919162" y="746125"/>
            <a:ext cx="4960936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0552" y="4716587"/>
            <a:ext cx="5436571" cy="4465667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218" name="Shape 218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219" name="Shape 219"/>
          <p:cNvSpPr txBox="1">
            <a:spLocks noGrp="1"/>
          </p:cNvSpPr>
          <p:nvPr>
            <p:ph type="dt" idx="10"/>
          </p:nvPr>
        </p:nvSpPr>
        <p:spPr>
          <a:xfrm>
            <a:off x="3849662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220" name="Shape 220"/>
          <p:cNvSpPr txBox="1">
            <a:spLocks noGrp="1"/>
          </p:cNvSpPr>
          <p:nvPr>
            <p:ph type="ftr" idx="11"/>
          </p:nvPr>
        </p:nvSpPr>
        <p:spPr>
          <a:xfrm>
            <a:off x="0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endParaRPr/>
          </a:p>
        </p:txBody>
      </p:sp>
      <p:sp>
        <p:nvSpPr>
          <p:cNvPr id="221" name="Shape 221"/>
          <p:cNvSpPr txBox="1">
            <a:spLocks noGrp="1"/>
          </p:cNvSpPr>
          <p:nvPr>
            <p:ph type="sldNum" idx="12"/>
          </p:nvPr>
        </p:nvSpPr>
        <p:spPr>
          <a:xfrm>
            <a:off x="3849662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ru-RU"/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919162" y="746125"/>
            <a:ext cx="4960936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0552" y="4716587"/>
            <a:ext cx="5436571" cy="4465667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pPr>
              <a:buNone/>
            </a:pPr>
            <a:r>
              <a:rPr lang="ru-RU" sz="1000" b="1" i="1" u="none" strike="noStrike" cap="none" baseline="0">
                <a:solidFill>
                  <a:srgbClr val="00642D"/>
                </a:solidFill>
              </a:rPr>
              <a:t>Миссия:</a:t>
            </a:r>
            <a:r>
              <a:rPr lang="ru-RU" sz="1000" b="0" i="1" u="none" strike="noStrike" cap="none" baseline="0">
                <a:solidFill>
                  <a:srgbClr val="00642D"/>
                </a:solidFill>
              </a:rPr>
              <a:t> для оказания помощи в охране глобальной окружающей среды и содействия устойчивому с экологической точки зрения развитию.</a:t>
            </a:r>
            <a:r>
              <a:rPr lang="ru-RU" sz="1000" b="0" i="0" u="none" strike="noStrike" cap="none" baseline="0"/>
              <a:t> </a:t>
            </a:r>
          </a:p>
          <a:p>
            <a:pPr>
              <a:buNone/>
            </a:pPr>
            <a:r>
              <a:rPr lang="ru-RU" sz="1000" b="0" i="0" u="none" strike="noStrike" cap="none" baseline="0"/>
              <a:t>Учрежден в октябре 1991 года в качестве экспериментальной программы ВБ  на сумму 1 млрд. долл. США.</a:t>
            </a:r>
          </a:p>
          <a:p>
            <a:pPr>
              <a:buNone/>
            </a:pPr>
            <a:r>
              <a:rPr lang="ru-RU" sz="1000" b="0" i="0" u="none" strike="noStrike" cap="none" baseline="0"/>
              <a:t>ГЭФ является крупнейшим механизмом финансирования проектов и программ по улучшению состояния глобальной окружающей среды. </a:t>
            </a:r>
          </a:p>
          <a:p>
            <a:pPr>
              <a:buNone/>
            </a:pPr>
            <a:r>
              <a:rPr lang="ru-RU" sz="1000" b="0" i="0" u="none" strike="noStrike" cap="none" baseline="0"/>
              <a:t>На начальном этапе тремя партнерами, осуществлявшими проекты, были ВБ, ПРООН и ЮНЕП.</a:t>
            </a:r>
          </a:p>
          <a:p>
            <a:pPr>
              <a:buNone/>
            </a:pPr>
            <a:r>
              <a:rPr lang="ru-RU" sz="1000" b="0" i="0" u="none" strike="noStrike" cap="none" baseline="0"/>
              <a:t>На Саммите Земли в Рио-де-Жанейро в 1992 году ГЭФ был реорганизован и выведен из ВБ. </a:t>
            </a:r>
          </a:p>
          <a:p>
            <a:pPr>
              <a:buNone/>
            </a:pPr>
            <a:r>
              <a:rPr lang="ru-RU" sz="1000" b="0" i="0" u="none" strike="noStrike" cap="none" baseline="0"/>
              <a:t>Благодаря этому активизировалось участие развивающихся стран в процессе принятия решений и в осуществлении проектов. </a:t>
            </a:r>
          </a:p>
          <a:p>
            <a:pPr>
              <a:buNone/>
            </a:pPr>
            <a:r>
              <a:rPr lang="ru-RU" sz="1000" b="0" i="0" u="none" strike="noStrike" cap="none" baseline="0"/>
              <a:t>Начиная с 1994 года ВБ выступает в качестве доверенного лица ГЭФ и предоставляет административные услуги.</a:t>
            </a:r>
          </a:p>
          <a:p>
            <a:pPr>
              <a:buNone/>
            </a:pPr>
            <a:r>
              <a:rPr lang="ru-RU" sz="1000" b="0" i="0" u="none" strike="noStrike" cap="none" baseline="0"/>
              <a:t>ГЭФ также выполняет функции финансового механизма следующих конвенций ООН:</a:t>
            </a:r>
          </a:p>
          <a:p>
            <a:pPr>
              <a:buNone/>
            </a:pPr>
            <a:r>
              <a:rPr lang="ru-RU" sz="1000" b="0" i="0" u="none" strike="noStrike" cap="none" baseline="0"/>
              <a:t>Конвенция ООН о биологическом разнообразии (КБР);</a:t>
            </a:r>
          </a:p>
          <a:p>
            <a:pPr>
              <a:buNone/>
            </a:pPr>
            <a:r>
              <a:rPr lang="ru-RU" sz="1000" b="0" i="0" u="none" strike="noStrike" cap="none" baseline="0"/>
              <a:t>Рамочная конвенция ООН об изменении климата (РКИКООН); </a:t>
            </a:r>
          </a:p>
          <a:p>
            <a:pPr>
              <a:buNone/>
            </a:pPr>
            <a:r>
              <a:rPr lang="ru-RU" sz="1000" b="0" i="0" u="none" strike="noStrike" cap="none" baseline="0"/>
              <a:t>Стокгольмская конвенция ООН о стойких органических загрязнителях (СОЗ);</a:t>
            </a:r>
          </a:p>
          <a:p>
            <a:pPr>
              <a:buNone/>
            </a:pPr>
            <a:r>
              <a:rPr lang="ru-RU" sz="1000" b="0" i="0" u="none" strike="noStrike" cap="none" baseline="0"/>
              <a:t>Конвенция ООН о борьбе с опустыниванием (КБОООН).</a:t>
            </a:r>
          </a:p>
          <a:p>
            <a:pPr>
              <a:buNone/>
            </a:pPr>
            <a:r>
              <a:rPr lang="ru-RU" sz="1000" b="0" i="0" u="none" strike="noStrike" cap="none" baseline="0"/>
              <a:t>ГЭФ, хотя формально и не связан с Монреальским протоколом по веществам, разрушающим озоновый слой (МП), содействует осуществлению МП в странах с переходной экономикой.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919162" y="746125"/>
            <a:ext cx="4960936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0552" y="4716587"/>
            <a:ext cx="5436571" cy="4465667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dt" idx="10"/>
          </p:nvPr>
        </p:nvSpPr>
        <p:spPr>
          <a:xfrm>
            <a:off x="3849662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ftr" idx="11"/>
          </p:nvPr>
        </p:nvSpPr>
        <p:spPr>
          <a:xfrm>
            <a:off x="0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3849662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ru-RU"/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919162" y="746125"/>
            <a:ext cx="4960936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0552" y="4716587"/>
            <a:ext cx="5436571" cy="4465667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dt" idx="10"/>
          </p:nvPr>
        </p:nvSpPr>
        <p:spPr>
          <a:xfrm>
            <a:off x="3849662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ftr" idx="11"/>
          </p:nvPr>
        </p:nvSpPr>
        <p:spPr>
          <a:xfrm>
            <a:off x="0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3849662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ru-RU"/>
              <a:t>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919162" y="746125"/>
            <a:ext cx="4960936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0552" y="4716587"/>
            <a:ext cx="5436571" cy="4465667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dt" idx="10"/>
          </p:nvPr>
        </p:nvSpPr>
        <p:spPr>
          <a:xfrm>
            <a:off x="3849662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ftr" idx="11"/>
          </p:nvPr>
        </p:nvSpPr>
        <p:spPr>
          <a:xfrm>
            <a:off x="0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3849662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ru-RU"/>
              <a:t>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919162" y="746125"/>
            <a:ext cx="4960936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0552" y="4716587"/>
            <a:ext cx="5436571" cy="4465667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1800" b="0" i="0" u="none" strike="noStrike" cap="none" baseline="0"/>
              <a:t>Текст данного слайда меняется в зависимости от темы семинара.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dt" idx="10"/>
          </p:nvPr>
        </p:nvSpPr>
        <p:spPr>
          <a:xfrm>
            <a:off x="3849662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ftr" idx="11"/>
          </p:nvPr>
        </p:nvSpPr>
        <p:spPr>
          <a:xfrm>
            <a:off x="0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3849662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ru-RU"/>
              <a:t>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919162" y="746125"/>
            <a:ext cx="4960936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0552" y="4716587"/>
            <a:ext cx="5436571" cy="4465667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dt" idx="10"/>
          </p:nvPr>
        </p:nvSpPr>
        <p:spPr>
          <a:xfrm>
            <a:off x="3849662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ftr" idx="11"/>
          </p:nvPr>
        </p:nvSpPr>
        <p:spPr>
          <a:xfrm>
            <a:off x="0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sldNum" idx="12"/>
          </p:nvPr>
        </p:nvSpPr>
        <p:spPr>
          <a:xfrm>
            <a:off x="3849662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ru-RU"/>
              <a:t>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919162" y="746125"/>
            <a:ext cx="4960936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0552" y="4716587"/>
            <a:ext cx="5436571" cy="4465667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25000"/>
              <a:buFont typeface="Arial"/>
              <a:buNone/>
            </a:pPr>
            <a:r>
              <a:rPr lang="ru-RU" sz="1200" b="1" i="0" u="none" strike="noStrike" cap="none" baseline="0"/>
              <a:t>Меры по учету факторов утверждены Советом в июне 2012 года.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dt" idx="10"/>
          </p:nvPr>
        </p:nvSpPr>
        <p:spPr>
          <a:xfrm>
            <a:off x="3849662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ftr" idx="11"/>
          </p:nvPr>
        </p:nvSpPr>
        <p:spPr>
          <a:xfrm>
            <a:off x="0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sldNum" idx="12"/>
          </p:nvPr>
        </p:nvSpPr>
        <p:spPr>
          <a:xfrm>
            <a:off x="3849662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ru-RU"/>
              <a:t>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919162" y="746125"/>
            <a:ext cx="4960936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0552" y="4716587"/>
            <a:ext cx="5436571" cy="4465667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dt" idx="10"/>
          </p:nvPr>
        </p:nvSpPr>
        <p:spPr>
          <a:xfrm>
            <a:off x="3849662" y="0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t" anchorCtr="0">
            <a:noAutofit/>
          </a:bodyPr>
          <a:lstStyle/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ftr" idx="11"/>
          </p:nvPr>
        </p:nvSpPr>
        <p:spPr>
          <a:xfrm>
            <a:off x="0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sldNum" idx="12"/>
          </p:nvPr>
        </p:nvSpPr>
        <p:spPr>
          <a:xfrm>
            <a:off x="3849662" y="9431475"/>
            <a:ext cx="2946443" cy="495055"/>
          </a:xfrm>
          <a:prstGeom prst="rect">
            <a:avLst/>
          </a:prstGeom>
          <a:noFill/>
          <a:ln>
            <a:noFill/>
          </a:ln>
        </p:spPr>
        <p:txBody>
          <a:bodyPr lIns="87400" tIns="43700" rIns="87400" bIns="43700" anchor="b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ru-RU"/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hape 13"/>
          <p:cNvGrpSpPr/>
          <p:nvPr/>
        </p:nvGrpSpPr>
        <p:grpSpPr>
          <a:xfrm>
            <a:off x="0" y="76200"/>
            <a:ext cx="9144000" cy="1247775"/>
            <a:chOff x="0" y="152400"/>
            <a:chExt cx="9144000" cy="1248156"/>
          </a:xfrm>
        </p:grpSpPr>
        <p:sp>
          <p:nvSpPr>
            <p:cNvPr id="14" name="Shape 14"/>
            <p:cNvSpPr/>
            <p:nvPr/>
          </p:nvSpPr>
          <p:spPr>
            <a:xfrm>
              <a:off x="0" y="152400"/>
              <a:ext cx="9143999" cy="1246631"/>
            </a:xfrm>
            <a:prstGeom prst="rect">
              <a:avLst/>
            </a:prstGeom>
            <a:blipFill>
              <a:blip r:embed="rId2"/>
              <a:stretch>
                <a:fillRect/>
              </a:stretch>
            </a:blipFill>
          </p:spPr>
        </p:sp>
        <p:sp>
          <p:nvSpPr>
            <p:cNvPr id="15" name="Shape 15"/>
            <p:cNvSpPr/>
            <p:nvPr/>
          </p:nvSpPr>
          <p:spPr>
            <a:xfrm>
              <a:off x="0" y="152400"/>
              <a:ext cx="9144000" cy="1248156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</p:spPr>
        </p:sp>
      </p:grp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1371600" y="3124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28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24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ctr" rtl="0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2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ctr" rtl="0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2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ctr" rtl="0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2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1828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>
                <a:solidFill>
                  <a:srgbClr val="00B050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" type="obj">
  <p:cSld name="obj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0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0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0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0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0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413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9367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4605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4605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4605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TxTwoObj" type="twoTxTwoObj">
  <p:cSld name="twoTxTwoObj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 sz="2400" b="1"/>
            </a:lvl1pPr>
            <a:lvl2pPr marL="457200" indent="0" rtl="0">
              <a:buFont typeface="Calibri"/>
              <a:buNone/>
              <a:defRPr sz="2000" b="1"/>
            </a:lvl2pPr>
            <a:lvl3pPr marL="914400" indent="0" rtl="0">
              <a:buFont typeface="Calibri"/>
              <a:buNone/>
              <a:defRPr sz="1800" b="1"/>
            </a:lvl3pPr>
            <a:lvl4pPr marL="1371600" indent="0" rtl="0">
              <a:buFont typeface="Calibri"/>
              <a:buNone/>
              <a:defRPr sz="1600" b="1"/>
            </a:lvl4pPr>
            <a:lvl5pPr marL="1828800" indent="0" rtl="0">
              <a:buFont typeface="Calibri"/>
              <a:buNone/>
              <a:defRPr sz="1600" b="1"/>
            </a:lvl5pPr>
            <a:lvl6pPr marL="2286000" indent="0" rtl="0">
              <a:buFont typeface="Calibri"/>
              <a:buNone/>
              <a:defRPr sz="1600" b="1"/>
            </a:lvl6pPr>
            <a:lvl7pPr marL="2743200" indent="0" rtl="0">
              <a:buFont typeface="Calibri"/>
              <a:buNone/>
              <a:defRPr sz="1600" b="1"/>
            </a:lvl7pPr>
            <a:lvl8pPr marL="3200400" indent="0" rtl="0">
              <a:buFont typeface="Calibri"/>
              <a:buNone/>
              <a:defRPr sz="1600" b="1"/>
            </a:lvl8pPr>
            <a:lvl9pPr marL="3657600" indent="0" rtl="0"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 sz="2400" b="1"/>
            </a:lvl1pPr>
            <a:lvl2pPr marL="457200" indent="0" rtl="0">
              <a:buFont typeface="Calibri"/>
              <a:buNone/>
              <a:defRPr sz="2000" b="1"/>
            </a:lvl2pPr>
            <a:lvl3pPr marL="914400" indent="0" rtl="0">
              <a:buFont typeface="Calibri"/>
              <a:buNone/>
              <a:defRPr sz="1800" b="1"/>
            </a:lvl3pPr>
            <a:lvl4pPr marL="1371600" indent="0" rtl="0">
              <a:buFont typeface="Calibri"/>
              <a:buNone/>
              <a:defRPr sz="1600" b="1"/>
            </a:lvl4pPr>
            <a:lvl5pPr marL="1828800" indent="0" rtl="0">
              <a:buFont typeface="Calibri"/>
              <a:buNone/>
              <a:defRPr sz="1600" b="1"/>
            </a:lvl5pPr>
            <a:lvl6pPr marL="2286000" indent="0" rtl="0">
              <a:buFont typeface="Calibri"/>
              <a:buNone/>
              <a:defRPr sz="1600" b="1"/>
            </a:lvl6pPr>
            <a:lvl7pPr marL="2743200" indent="0" rtl="0">
              <a:buFont typeface="Calibri"/>
              <a:buNone/>
              <a:defRPr sz="1600" b="1"/>
            </a:lvl7pPr>
            <a:lvl8pPr marL="3200400" indent="0" rtl="0">
              <a:buFont typeface="Calibri"/>
              <a:buNone/>
              <a:defRPr sz="1600" b="1"/>
            </a:lvl8pPr>
            <a:lvl9pPr marL="3657600" indent="0" rtl="0"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0" y="152400"/>
            <a:ext cx="91440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 sz="3600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 sz="4000" b="0" i="0" u="none" strike="noStrike" cap="none" baseline="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 sz="4000" b="0" i="0" u="none" strike="noStrike" cap="none" baseline="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 sz="4000" b="0" i="0" u="none" strike="noStrike" cap="none" baseline="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 sz="4000" b="0" i="0" u="none" strike="noStrike" cap="none" baseline="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 sz="4000" b="0" i="0" u="none" strike="noStrike" cap="none" baseline="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413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indent="-19367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indent="-14605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indent="-14605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indent="-14605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Shape 11"/>
          <p:cNvSpPr/>
          <p:nvPr/>
        </p:nvSpPr>
        <p:spPr>
          <a:xfrm>
            <a:off x="0" y="5610225"/>
            <a:ext cx="9144000" cy="1247774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1066800" y="4572000"/>
            <a:ext cx="7315200" cy="106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r>
              <a:rPr lang="ru-RU" sz="2400" b="0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Расширенный семинар ГЭФ на уровне группы стран 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r>
              <a:rPr lang="ru-RU" sz="2400" b="0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Сараево, Босния и Герцеговина  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r>
              <a:rPr lang="ru-RU" sz="2400" b="0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5-6 сентября 2013 года</a:t>
            </a:r>
          </a:p>
          <a:p>
            <a:endParaRPr lang="ru-RU" sz="2400" b="0" i="0" u="none" strike="noStrike" cap="none" baseline="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81000" y="2057400"/>
            <a:ext cx="8381999" cy="2590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53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– ГЭФ – </a:t>
            </a:r>
            <a:br>
              <a:rPr lang="ru-RU" sz="53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53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Обзор и новые данные</a:t>
            </a:r>
            <a:br>
              <a:rPr lang="ru-RU" sz="53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53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301625" y="914400"/>
            <a:ext cx="8540750" cy="43529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800"/>
              </a:spcBef>
              <a:spcAft>
                <a:spcPts val="0"/>
              </a:spcAft>
              <a:buClr>
                <a:srgbClr val="00642D"/>
              </a:buClr>
              <a:buSzPct val="25000"/>
              <a:buFont typeface="Calibri"/>
              <a:buNone/>
            </a:pPr>
            <a:r>
              <a:rPr lang="ru-RU" sz="4000" b="0" i="1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Совет ГЭФ,  июнь 2013 года: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1190"/>
              <a:buFont typeface="Arial"/>
              <a:buChar char="•"/>
            </a:pPr>
            <a:r>
              <a:rPr lang="ru-RU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Всемирный фонд дикой природы (США) </a:t>
            </a:r>
            <a:br>
              <a:rPr lang="ru-RU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 Международное Общество Сохранения Природы получили одобрение  независимой комиссии </a:t>
            </a:r>
            <a:br>
              <a:rPr lang="ru-RU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 проверке, чтобы стать Партнерами ГЭФ.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1190"/>
              <a:buFont typeface="Arial"/>
              <a:buChar char="•"/>
            </a:pPr>
            <a:r>
              <a:rPr lang="ru-RU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Второй раунд аккредитации, включая аккредитацию двусторонних учреждений, может начаться только после завершения всех проверок Этапа II.</a:t>
            </a:r>
          </a:p>
          <a:p>
            <a:endParaRPr lang="ru-RU" sz="2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ru-RU" sz="2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Shape 155"/>
          <p:cNvSpPr txBox="1"/>
          <p:nvPr/>
        </p:nvSpPr>
        <p:spPr>
          <a:xfrm>
            <a:off x="0" y="0"/>
            <a:ext cx="9144000" cy="685799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40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Расширение партнерства ГЭФ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76200" y="707066"/>
            <a:ext cx="8991600" cy="7220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380"/>
              </a:spcBef>
              <a:spcAft>
                <a:spcPts val="0"/>
              </a:spcAft>
              <a:buClr>
                <a:srgbClr val="4D4D4D"/>
              </a:buClr>
              <a:buSzPct val="25000"/>
              <a:buFont typeface="Calibri"/>
              <a:buNone/>
            </a:pPr>
            <a:r>
              <a:rPr lang="ru-RU" sz="1900" b="0" i="1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Пополнение - это процесс, в котором страны-доноры раз в 4 года добровольно берут обязательство предоставить ресурсы для финансирования  деятельности ГЭФ</a:t>
            </a:r>
          </a:p>
        </p:txBody>
      </p:sp>
      <p:sp>
        <p:nvSpPr>
          <p:cNvPr id="165" name="Shape 165"/>
          <p:cNvSpPr txBox="1"/>
          <p:nvPr/>
        </p:nvSpPr>
        <p:spPr>
          <a:xfrm>
            <a:off x="2057400" y="1447800"/>
            <a:ext cx="4800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rgbClr val="00642D"/>
              </a:buClr>
              <a:buSzPct val="25000"/>
              <a:buFont typeface="Calibri"/>
              <a:buNone/>
            </a:pPr>
            <a:r>
              <a:rPr lang="ru-RU" sz="28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Предыдущие пополнения</a:t>
            </a:r>
          </a:p>
          <a:p>
            <a:endParaRPr lang="ru-RU" sz="2800" b="1" i="0" u="none" strike="noStrike" cap="none" baseline="0">
              <a:solidFill>
                <a:srgbClr val="00642D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ru-RU" sz="2800" b="1" i="0" u="none" strike="noStrike" cap="none" baseline="0">
              <a:solidFill>
                <a:srgbClr val="00642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Shape 166"/>
          <p:cNvSpPr txBox="1"/>
          <p:nvPr/>
        </p:nvSpPr>
        <p:spPr>
          <a:xfrm>
            <a:off x="0" y="0"/>
            <a:ext cx="9144000" cy="685799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40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Шестое пополнение ГЭФ (ГЭФ-6) (1 из 3)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5551189" y="2985971"/>
            <a:ext cx="3516610" cy="16927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*Нераспределенные средства (средства, </a:t>
            </a:r>
            <a:br>
              <a:rPr lang="ru-RU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 входящие в новые обещанные взносы)</a:t>
            </a:r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SzPct val="25000"/>
              <a:buNone/>
            </a:pPr>
            <a:r>
              <a:rPr lang="ru-RU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Перенос остатка средств из предыдущих пополнений</a:t>
            </a:r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SzPct val="25000"/>
              <a:buNone/>
            </a:pPr>
            <a:r>
              <a:rPr lang="ru-RU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Прогнозируемый инвестиционный доход</a:t>
            </a:r>
          </a:p>
          <a:p>
            <a:pPr marL="0" marR="0" lvl="0" indent="0" algn="l" rtl="0">
              <a:spcBef>
                <a:spcPts val="1800"/>
              </a:spcBef>
              <a:spcAft>
                <a:spcPts val="0"/>
              </a:spcAft>
              <a:buSzPct val="25000"/>
              <a:buNone/>
            </a:pPr>
            <a:r>
              <a:rPr lang="ru-RU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Сумма новых обещанных взносов</a:t>
            </a:r>
          </a:p>
        </p:txBody>
      </p:sp>
      <p:sp>
        <p:nvSpPr>
          <p:cNvPr id="168" name="Shape 168"/>
          <p:cNvSpPr txBox="1"/>
          <p:nvPr/>
        </p:nvSpPr>
        <p:spPr>
          <a:xfrm rot="-5400000">
            <a:off x="-302737" y="3489063"/>
            <a:ext cx="1264218" cy="35394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Млрд. долл. США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x="361269" y="1905000"/>
            <a:ext cx="457200" cy="36625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1100"/>
              </a:spcBef>
              <a:spcAft>
                <a:spcPts val="0"/>
              </a:spcAft>
              <a:buSzPct val="25000"/>
              <a:buNone/>
            </a:pPr>
            <a:r>
              <a:rPr lang="ru-RU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</a:p>
          <a:p>
            <a:pPr marL="0" marR="0" lvl="0" indent="0" algn="r" rtl="0">
              <a:spcBef>
                <a:spcPts val="1100"/>
              </a:spcBef>
              <a:spcAft>
                <a:spcPts val="0"/>
              </a:spcAft>
              <a:buSzPct val="25000"/>
              <a:buNone/>
            </a:pPr>
            <a:r>
              <a:rPr lang="ru-RU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4,5</a:t>
            </a:r>
          </a:p>
          <a:p>
            <a:pPr marL="0" marR="0" lvl="0" indent="0" algn="r" rtl="0">
              <a:spcBef>
                <a:spcPts val="1100"/>
              </a:spcBef>
              <a:spcAft>
                <a:spcPts val="0"/>
              </a:spcAft>
              <a:buSzPct val="25000"/>
              <a:buNone/>
            </a:pPr>
            <a:r>
              <a:rPr lang="ru-RU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</a:p>
          <a:p>
            <a:pPr marL="0" marR="0" lvl="0" indent="0" algn="r" rtl="0">
              <a:spcBef>
                <a:spcPts val="1100"/>
              </a:spcBef>
              <a:spcAft>
                <a:spcPts val="0"/>
              </a:spcAft>
              <a:buSzPct val="25000"/>
              <a:buNone/>
            </a:pPr>
            <a:r>
              <a:rPr lang="ru-RU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3,5</a:t>
            </a:r>
          </a:p>
          <a:p>
            <a:pPr marL="0" marR="0" lvl="0" indent="0" algn="r" rtl="0">
              <a:spcBef>
                <a:spcPts val="1100"/>
              </a:spcBef>
              <a:spcAft>
                <a:spcPts val="0"/>
              </a:spcAft>
              <a:buSzPct val="25000"/>
              <a:buNone/>
            </a:pPr>
            <a:r>
              <a:rPr lang="ru-RU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</a:p>
          <a:p>
            <a:pPr marL="0" marR="0" lvl="0" indent="0" algn="r" rtl="0">
              <a:spcBef>
                <a:spcPts val="1100"/>
              </a:spcBef>
              <a:spcAft>
                <a:spcPts val="0"/>
              </a:spcAft>
              <a:buSzPct val="25000"/>
              <a:buNone/>
            </a:pPr>
            <a:r>
              <a:rPr lang="ru-RU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2,5</a:t>
            </a:r>
          </a:p>
          <a:p>
            <a:pPr marL="0" marR="0" lvl="0" indent="0" algn="r" rtl="0">
              <a:spcBef>
                <a:spcPts val="1100"/>
              </a:spcBef>
              <a:spcAft>
                <a:spcPts val="0"/>
              </a:spcAft>
              <a:buSzPct val="25000"/>
              <a:buNone/>
            </a:pPr>
            <a:r>
              <a:rPr lang="ru-RU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  <a:p>
            <a:pPr marL="0" marR="0" lvl="0" indent="0" algn="r" rtl="0">
              <a:spcBef>
                <a:spcPts val="1100"/>
              </a:spcBef>
              <a:spcAft>
                <a:spcPts val="0"/>
              </a:spcAft>
              <a:buSzPct val="25000"/>
              <a:buNone/>
            </a:pPr>
            <a:r>
              <a:rPr lang="ru-RU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1,5</a:t>
            </a:r>
          </a:p>
          <a:p>
            <a:pPr marL="0" marR="0" lvl="0" indent="0" algn="r" rtl="0">
              <a:spcBef>
                <a:spcPts val="1100"/>
              </a:spcBef>
              <a:spcAft>
                <a:spcPts val="0"/>
              </a:spcAft>
              <a:buSzPct val="25000"/>
              <a:buNone/>
            </a:pPr>
            <a:r>
              <a:rPr lang="ru-RU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  <a:p>
            <a:pPr marL="0" marR="0" lvl="0" indent="0" algn="r" rtl="0">
              <a:spcBef>
                <a:spcPts val="1100"/>
              </a:spcBef>
              <a:spcAft>
                <a:spcPts val="0"/>
              </a:spcAft>
              <a:buSzPct val="25000"/>
              <a:buNone/>
            </a:pPr>
            <a:r>
              <a:rPr lang="ru-RU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0,5</a:t>
            </a:r>
          </a:p>
          <a:p>
            <a:pPr marL="0" marR="0" lvl="0" indent="0" algn="r" rtl="0">
              <a:spcBef>
                <a:spcPts val="1100"/>
              </a:spcBef>
              <a:spcAft>
                <a:spcPts val="0"/>
              </a:spcAft>
              <a:buSzPct val="25000"/>
              <a:buNone/>
            </a:pPr>
            <a:r>
              <a:rPr lang="ru-RU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</a:p>
        </p:txBody>
      </p:sp>
      <p:sp>
        <p:nvSpPr>
          <p:cNvPr id="170" name="Shape 170"/>
          <p:cNvSpPr/>
          <p:nvPr/>
        </p:nvSpPr>
        <p:spPr>
          <a:xfrm>
            <a:off x="789877" y="1954111"/>
            <a:ext cx="4783355" cy="340292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71" name="Shape 171"/>
          <p:cNvSpPr txBox="1"/>
          <p:nvPr/>
        </p:nvSpPr>
        <p:spPr>
          <a:xfrm>
            <a:off x="871867" y="5271576"/>
            <a:ext cx="914399" cy="430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Пилотный этап</a:t>
            </a:r>
          </a:p>
        </p:txBody>
      </p:sp>
      <p:sp>
        <p:nvSpPr>
          <p:cNvPr id="172" name="Shape 172"/>
          <p:cNvSpPr txBox="1"/>
          <p:nvPr/>
        </p:nvSpPr>
        <p:spPr>
          <a:xfrm>
            <a:off x="1733100" y="5277521"/>
            <a:ext cx="3524699" cy="261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ГЭФ-1	ГЭФ-2	ГЭФ-3	ГЭФ-4	ГЭФ-5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533400" y="762000"/>
            <a:ext cx="8153399" cy="5029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Clr>
                <a:srgbClr val="00642D"/>
              </a:buClr>
              <a:buSzPct val="25000"/>
              <a:buFont typeface="Calibri"/>
              <a:buNone/>
            </a:pPr>
            <a:r>
              <a:rPr lang="ru-RU" sz="28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Состав</a:t>
            </a:r>
          </a:p>
          <a:p>
            <a:pPr marL="342900" marR="0" lvl="1" indent="-34290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9848"/>
              <a:buFont typeface="Arial"/>
              <a:buChar char="•"/>
            </a:pPr>
            <a:r>
              <a:rPr lang="ru-RU" sz="22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Доверенное лицо ГЭФ (Председатель)</a:t>
            </a:r>
          </a:p>
          <a:p>
            <a:pPr marL="342900" marR="0" lvl="1" indent="-34290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9848"/>
              <a:buFont typeface="Arial"/>
              <a:buChar char="•"/>
            </a:pPr>
            <a:r>
              <a:rPr lang="ru-RU" sz="22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Исполнительный Директор ГЭФ (Со-председатель)</a:t>
            </a:r>
          </a:p>
          <a:p>
            <a:pPr marL="342900" marR="0" lvl="1" indent="-34290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9848"/>
              <a:buFont typeface="Arial"/>
              <a:buChar char="•"/>
            </a:pPr>
            <a:r>
              <a:rPr lang="ru-RU" sz="22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Доноры: </a:t>
            </a:r>
          </a:p>
          <a:p>
            <a:pPr marL="742950" marR="0" lvl="2" indent="-349250" algn="l" rtl="0">
              <a:spcBef>
                <a:spcPts val="440"/>
              </a:spcBef>
              <a:spcAft>
                <a:spcPts val="0"/>
              </a:spcAft>
              <a:buClr>
                <a:srgbClr val="4D4D4D"/>
              </a:buClr>
              <a:buSzPct val="103174"/>
              <a:buFont typeface="Arial"/>
              <a:buChar char="•"/>
            </a:pPr>
            <a:r>
              <a:rPr lang="ru-RU" sz="205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Минимальный взнос 4 млн. </a:t>
            </a:r>
            <a:r>
              <a:rPr lang="ru-RU" sz="2050" b="0" i="0" u="sng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СПЗ</a:t>
            </a:r>
          </a:p>
          <a:p>
            <a:pPr marL="342900" marR="0" lvl="1" indent="-34290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9848"/>
              <a:buFont typeface="Arial"/>
              <a:buChar char="•"/>
            </a:pPr>
            <a:r>
              <a:rPr lang="ru-RU" sz="22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Получатели: 4 представителя </a:t>
            </a:r>
          </a:p>
          <a:p>
            <a:pPr marL="742950" marR="0" lvl="2" indent="-349250" algn="l" rtl="0">
              <a:spcBef>
                <a:spcPts val="440"/>
              </a:spcBef>
              <a:spcAft>
                <a:spcPts val="0"/>
              </a:spcAft>
              <a:buClr>
                <a:srgbClr val="4D4D4D"/>
              </a:buClr>
              <a:buSzPct val="103174"/>
              <a:buFont typeface="Arial"/>
              <a:buChar char="•"/>
            </a:pPr>
            <a:r>
              <a:rPr lang="ru-RU" sz="205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(представляют регионы АФР, Азию/Тихий океан, ЕЦА и ЛАК)</a:t>
            </a:r>
          </a:p>
          <a:p>
            <a:pPr marL="342900" marR="0" lvl="1" indent="-34290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9848"/>
              <a:buFont typeface="Arial"/>
              <a:buChar char="•"/>
            </a:pPr>
            <a:r>
              <a:rPr lang="ru-RU" sz="22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ОГО/НПО: </a:t>
            </a:r>
          </a:p>
          <a:p>
            <a:pPr marL="742950" marR="0" lvl="2" indent="-349250" algn="l" rtl="0">
              <a:spcBef>
                <a:spcPts val="440"/>
              </a:spcBef>
              <a:spcAft>
                <a:spcPts val="0"/>
              </a:spcAft>
              <a:buClr>
                <a:srgbClr val="4D4D4D"/>
              </a:buClr>
              <a:buSzPct val="103174"/>
              <a:buFont typeface="Arial"/>
              <a:buChar char="•"/>
            </a:pPr>
            <a:r>
              <a:rPr lang="ru-RU" sz="205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2 представителя</a:t>
            </a:r>
          </a:p>
          <a:p>
            <a:pPr marL="342900" marR="0" lvl="1" indent="-34290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9848"/>
              <a:buFont typeface="Arial"/>
              <a:buChar char="•"/>
            </a:pPr>
            <a:r>
              <a:rPr lang="ru-RU" sz="22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Наблюдатели: </a:t>
            </a:r>
          </a:p>
          <a:p>
            <a:pPr marL="742950" marR="0" lvl="2" indent="-349250" algn="l" rtl="0">
              <a:spcBef>
                <a:spcPts val="440"/>
              </a:spcBef>
              <a:spcAft>
                <a:spcPts val="0"/>
              </a:spcAft>
              <a:buClr>
                <a:srgbClr val="4D4D4D"/>
              </a:buClr>
              <a:buSzPct val="103174"/>
              <a:buFont typeface="Arial"/>
              <a:buChar char="•"/>
            </a:pPr>
            <a:r>
              <a:rPr lang="ru-RU" sz="205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A) Потенциальные доноры </a:t>
            </a:r>
          </a:p>
          <a:p>
            <a:pPr marL="742950" marR="0" lvl="2" indent="-349250" algn="l" rtl="0">
              <a:spcBef>
                <a:spcPts val="440"/>
              </a:spcBef>
              <a:spcAft>
                <a:spcPts val="0"/>
              </a:spcAft>
              <a:buClr>
                <a:srgbClr val="4D4D4D"/>
              </a:buClr>
              <a:buSzPct val="103174"/>
              <a:buFont typeface="Arial"/>
              <a:buChar char="•"/>
            </a:pPr>
            <a:r>
              <a:rPr lang="ru-RU" sz="205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B) Агенства ГЭФ </a:t>
            </a:r>
            <a:br>
              <a:rPr lang="ru-RU" sz="205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205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C) Конвенции</a:t>
            </a:r>
          </a:p>
        </p:txBody>
      </p:sp>
      <p:sp>
        <p:nvSpPr>
          <p:cNvPr id="179" name="Shape 179"/>
          <p:cNvSpPr txBox="1"/>
          <p:nvPr/>
        </p:nvSpPr>
        <p:spPr>
          <a:xfrm>
            <a:off x="0" y="0"/>
            <a:ext cx="9144000" cy="685799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40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Шестое пополнение ГЭФ (ГЭФ-6) (2 из 3)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152400" y="1143000"/>
            <a:ext cx="4190999" cy="2666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00642D"/>
              </a:buClr>
              <a:buSzPct val="25000"/>
              <a:buFont typeface="Calibri"/>
              <a:buNone/>
            </a:pPr>
            <a:r>
              <a:rPr lang="ru-RU" sz="32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Порядок: график</a:t>
            </a:r>
          </a:p>
          <a:p>
            <a:pPr marL="342900" marR="0" lvl="0" indent="-342900" algn="l" rtl="0">
              <a:spcBef>
                <a:spcPts val="440"/>
              </a:spcBef>
              <a:spcAft>
                <a:spcPts val="0"/>
              </a:spcAft>
              <a:buClr>
                <a:srgbClr val="4D4D4D"/>
              </a:buClr>
              <a:buSzPct val="98484"/>
              <a:buFont typeface="Arial"/>
              <a:buChar char="•"/>
            </a:pPr>
            <a:r>
              <a:rPr lang="ru-RU" sz="22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Апрель 2013 года (Париж)</a:t>
            </a:r>
          </a:p>
          <a:p>
            <a:pPr marL="342900" marR="0" lvl="0" indent="-342900" algn="l" rtl="0">
              <a:spcBef>
                <a:spcPts val="440"/>
              </a:spcBef>
              <a:spcAft>
                <a:spcPts val="0"/>
              </a:spcAft>
              <a:buClr>
                <a:srgbClr val="4D4D4D"/>
              </a:buClr>
              <a:buSzPct val="98484"/>
              <a:buFont typeface="Arial"/>
              <a:buChar char="•"/>
            </a:pPr>
            <a:r>
              <a:rPr lang="ru-RU" sz="22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Сентябрь 2013 года (Индия)</a:t>
            </a:r>
          </a:p>
          <a:p>
            <a:pPr marL="342900" marR="0" lvl="0" indent="-342900" algn="l" rtl="0">
              <a:spcBef>
                <a:spcPts val="440"/>
              </a:spcBef>
              <a:spcAft>
                <a:spcPts val="0"/>
              </a:spcAft>
              <a:buClr>
                <a:srgbClr val="4D4D4D"/>
              </a:buClr>
              <a:buSzPct val="98484"/>
              <a:buFont typeface="Arial"/>
              <a:buChar char="•"/>
            </a:pPr>
            <a:r>
              <a:rPr lang="ru-RU" sz="22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Ноябрь 2013 года (Вашингтон)</a:t>
            </a: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9848"/>
              <a:buFont typeface="Arial"/>
              <a:buChar char="•"/>
            </a:pPr>
            <a:r>
              <a:rPr lang="ru-RU" sz="22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Февраль 2014 года (позже</a:t>
            </a: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</p:txBody>
      </p:sp>
      <p:sp>
        <p:nvSpPr>
          <p:cNvPr id="189" name="Shape 189"/>
          <p:cNvSpPr txBox="1"/>
          <p:nvPr/>
        </p:nvSpPr>
        <p:spPr>
          <a:xfrm>
            <a:off x="4572000" y="1143000"/>
            <a:ext cx="4572000" cy="373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00642D"/>
              </a:buClr>
              <a:buSzPct val="25000"/>
              <a:buFont typeface="Calibri"/>
              <a:buNone/>
            </a:pPr>
            <a:r>
              <a:rPr lang="ru-RU" sz="295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Основные документы</a:t>
            </a:r>
          </a:p>
          <a:p>
            <a:pPr marL="342900" marR="0" lvl="0" indent="-342900" algn="l" rtl="0">
              <a:spcBef>
                <a:spcPts val="520"/>
              </a:spcBef>
              <a:spcAft>
                <a:spcPts val="0"/>
              </a:spcAft>
              <a:buClr>
                <a:srgbClr val="4D4D4D"/>
              </a:buClr>
              <a:buSzPct val="107638"/>
              <a:buFont typeface="Arial"/>
              <a:buChar char="•"/>
            </a:pP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Документы  </a:t>
            </a:r>
          </a:p>
          <a:p>
            <a:pPr marL="742950" marR="0" lvl="1" indent="-285750" algn="l" rtl="0">
              <a:spcBef>
                <a:spcPts val="440"/>
              </a:spcBef>
              <a:spcAft>
                <a:spcPts val="0"/>
              </a:spcAft>
              <a:buClr>
                <a:srgbClr val="4D4D4D"/>
              </a:buClr>
              <a:buSzPct val="103174"/>
              <a:buFont typeface="Arial"/>
              <a:buChar char="•"/>
            </a:pPr>
            <a:r>
              <a:rPr lang="ru-RU" sz="205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Стратегическое позиционирование</a:t>
            </a:r>
          </a:p>
          <a:p>
            <a:pPr marL="742950" marR="0" lvl="1" indent="-285750" algn="l" rtl="0">
              <a:spcBef>
                <a:spcPts val="440"/>
              </a:spcBef>
              <a:spcAft>
                <a:spcPts val="0"/>
              </a:spcAft>
              <a:buClr>
                <a:srgbClr val="4D4D4D"/>
              </a:buClr>
              <a:buSzPct val="103174"/>
              <a:buFont typeface="Arial"/>
              <a:buChar char="•"/>
            </a:pPr>
            <a:r>
              <a:rPr lang="ru-RU" sz="205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Программная деятельность</a:t>
            </a:r>
          </a:p>
          <a:p>
            <a:pPr marL="742950" marR="0" lvl="1" indent="-285750" algn="l" rtl="0">
              <a:spcBef>
                <a:spcPts val="440"/>
              </a:spcBef>
              <a:spcAft>
                <a:spcPts val="0"/>
              </a:spcAft>
              <a:buClr>
                <a:srgbClr val="4D4D4D"/>
              </a:buClr>
              <a:buSzPct val="103174"/>
              <a:buFont typeface="Arial"/>
              <a:buChar char="•"/>
            </a:pPr>
            <a:r>
              <a:rPr lang="ru-RU" sz="205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Политика</a:t>
            </a:r>
          </a:p>
          <a:p>
            <a:pPr marL="342900" marR="0" lvl="0" indent="-342900" algn="l" rtl="0">
              <a:spcBef>
                <a:spcPts val="520"/>
              </a:spcBef>
              <a:spcAft>
                <a:spcPts val="0"/>
              </a:spcAft>
              <a:buClr>
                <a:srgbClr val="4D4D4D"/>
              </a:buClr>
              <a:buSzPct val="107638"/>
              <a:buFont typeface="Arial"/>
              <a:buChar char="•"/>
            </a:pP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Стратегия "ГЭФ-2020"</a:t>
            </a:r>
          </a:p>
          <a:p>
            <a:pPr marL="342900" marR="0" lvl="0" indent="-342900" algn="l" rtl="0">
              <a:spcBef>
                <a:spcPts val="520"/>
              </a:spcBef>
              <a:spcAft>
                <a:spcPts val="0"/>
              </a:spcAft>
              <a:buClr>
                <a:srgbClr val="4D4D4D"/>
              </a:buClr>
              <a:buSzPct val="107638"/>
              <a:buFont typeface="Arial"/>
              <a:buChar char="•"/>
            </a:pP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Общий Анализ Деятельности-5 (Управление Оценки ГЭФ)</a:t>
            </a:r>
          </a:p>
        </p:txBody>
      </p:sp>
      <p:cxnSp>
        <p:nvCxnSpPr>
          <p:cNvPr id="190" name="Shape 190"/>
          <p:cNvCxnSpPr/>
          <p:nvPr/>
        </p:nvCxnSpPr>
        <p:spPr>
          <a:xfrm>
            <a:off x="4343400" y="839337"/>
            <a:ext cx="0" cy="4495800"/>
          </a:xfrm>
          <a:prstGeom prst="straightConnector1">
            <a:avLst/>
          </a:prstGeom>
          <a:noFill/>
          <a:ln w="19050" cap="flat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1" name="Shape 191"/>
          <p:cNvSpPr txBox="1"/>
          <p:nvPr/>
        </p:nvSpPr>
        <p:spPr>
          <a:xfrm>
            <a:off x="0" y="0"/>
            <a:ext cx="9144000" cy="685799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40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Шестое пополнение ГЭФ (ГЭФ-6) (3 из 3)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29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НЕКОТОРЫЕ ВОПРОСЫ ДЛЯ ГЭФ-6: КАК МАКСИМАЛЬНО ПОВЫСИТЬ ВЛИЯНИЕ ГЭФ В БУДУЩЕМ?</a:t>
            </a: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228600" y="1143000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98484"/>
              <a:buFont typeface="Arial"/>
              <a:buChar char="•"/>
            </a:pPr>
            <a:r>
              <a:rPr lang="ru-RU" sz="2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Каким образом ГЭФ мог бы перейти к более программно-ориентированному подходу? </a:t>
            </a:r>
          </a:p>
          <a:p>
            <a:pPr marL="342900" marR="0" lvl="0" indent="-3429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98484"/>
              <a:buFont typeface="Arial"/>
              <a:buChar char="•"/>
            </a:pPr>
            <a:r>
              <a:rPr lang="ru-RU" sz="2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Каким образом ГЭФ может поддерживать более сфокусированные и эффективные проекты? </a:t>
            </a:r>
          </a:p>
          <a:p>
            <a:pPr marL="342900" marR="0" lvl="0" indent="-3429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98484"/>
              <a:buFont typeface="Arial"/>
              <a:buChar char="•"/>
            </a:pPr>
            <a:r>
              <a:rPr lang="ru-RU" sz="2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Какова роль ГЭФ в финансировании борьбы с изменением климата, с учетом эволюции глобальной финансовой архитектуры и изменения в потребностях? </a:t>
            </a:r>
          </a:p>
          <a:p>
            <a:pPr marL="342900" marR="0" lvl="0" indent="-3429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98484"/>
              <a:buFont typeface="Arial"/>
              <a:buChar char="•"/>
            </a:pPr>
            <a:r>
              <a:rPr lang="ru-RU" sz="2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Каким образом ГЭФ сможет сохранить лидерские позиции в области инноваций? </a:t>
            </a:r>
          </a:p>
          <a:p>
            <a:pPr marL="342900" marR="0" lvl="0" indent="-3429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98484"/>
              <a:buFont typeface="Arial"/>
              <a:buChar char="•"/>
            </a:pPr>
            <a:r>
              <a:rPr lang="ru-RU" sz="2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Каким образом ГЭФ сможет усовершенствовать свою методику управления, ориентированного на результаты, и управления знаниями в целях облегчения </a:t>
            </a:r>
            <a:r>
              <a:rPr lang="ru-RU" sz="2200" b="0" i="0" u="sng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тиражирования</a:t>
            </a:r>
            <a:r>
              <a:rPr lang="ru-RU" sz="2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и увеличения масштаба? 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457200" y="1219200"/>
            <a:ext cx="8229600" cy="4190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694"/>
              <a:buFont typeface="Arial"/>
              <a:buChar char="•"/>
            </a:pPr>
            <a:r>
              <a:rPr lang="ru-RU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Каким образом ГЭФ может уличшить сотрудничество с частным сектором?</a:t>
            </a: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694"/>
              <a:buFont typeface="Arial"/>
              <a:buChar char="•"/>
            </a:pPr>
            <a:r>
              <a:rPr lang="ru-RU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Каким образом должно развиваться сотрудничество ГЭФ со странами со средним уровнем дохода?</a:t>
            </a: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694"/>
              <a:buFont typeface="Arial"/>
              <a:buChar char="•"/>
            </a:pPr>
            <a:r>
              <a:rPr lang="ru-RU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Следует ли ГЭФ пересмотреть свою нынешнюю систему распределения ресурсов? </a:t>
            </a: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694"/>
              <a:buFont typeface="Arial"/>
              <a:buChar char="•"/>
            </a:pPr>
            <a:r>
              <a:rPr lang="ru-RU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Следует ли ГЭФ рассмотреть возможность внедрения альтернативных и более инновационных моделей финансирования? </a:t>
            </a: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694"/>
              <a:buFont typeface="Arial"/>
              <a:buChar char="•"/>
            </a:pPr>
            <a:r>
              <a:rPr lang="ru-RU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Следует ли ГЭФ рассмотреть возможность изменения формулы по распределению ресурсов между тематическими областями?</a:t>
            </a:r>
            <a:r>
              <a:rPr lang="ru-RU" sz="2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/>
        </p:nvSpPr>
        <p:spPr>
          <a:xfrm>
            <a:off x="0" y="1295400"/>
            <a:ext cx="9144000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38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Спасибо за внимание!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1771" y="2234761"/>
            <a:ext cx="9144000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3800" b="1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Вопросы?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1447800" y="4572000"/>
            <a:ext cx="66294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6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The Global Environment Facility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1818 H Street, NW, Mail Stop P4-400 - Washington, DC 20433 USA</a:t>
            </a:r>
            <a:br>
              <a:rPr lang="ru-RU" sz="1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Tel: (202) 473-0508  Fax: (202) 522-3240/3245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600" b="0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www.thegef.org  / secretariat@thegef.org</a:t>
            </a:r>
          </a:p>
          <a:p>
            <a:endParaRPr lang="ru-RU" sz="1600" b="0" i="0" u="none" strike="noStrike" cap="none" baseline="0">
              <a:solidFill>
                <a:srgbClr val="00642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/>
        </p:nvSpPr>
        <p:spPr>
          <a:xfrm>
            <a:off x="0" y="0"/>
            <a:ext cx="9144000" cy="685799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40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История ГЭФ</a:t>
            </a:r>
          </a:p>
        </p:txBody>
      </p:sp>
      <p:cxnSp>
        <p:nvCxnSpPr>
          <p:cNvPr id="42" name="Shape 42"/>
          <p:cNvCxnSpPr/>
          <p:nvPr/>
        </p:nvCxnSpPr>
        <p:spPr>
          <a:xfrm rot="10800000" flipH="1">
            <a:off x="832512" y="1295399"/>
            <a:ext cx="8082886" cy="1137"/>
          </a:xfrm>
          <a:prstGeom prst="straightConnector1">
            <a:avLst/>
          </a:prstGeom>
          <a:noFill/>
          <a:ln w="19050" cap="flat">
            <a:solidFill>
              <a:srgbClr val="00642D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43" name="Shape 43"/>
          <p:cNvSpPr txBox="1"/>
          <p:nvPr/>
        </p:nvSpPr>
        <p:spPr>
          <a:xfrm>
            <a:off x="319990" y="900112"/>
            <a:ext cx="1026883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800" b="0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1991 год</a:t>
            </a:r>
          </a:p>
        </p:txBody>
      </p:sp>
      <p:sp>
        <p:nvSpPr>
          <p:cNvPr id="44" name="Shape 44"/>
          <p:cNvSpPr txBox="1"/>
          <p:nvPr/>
        </p:nvSpPr>
        <p:spPr>
          <a:xfrm>
            <a:off x="1678234" y="890587"/>
            <a:ext cx="1026883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800" b="0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1992 год</a:t>
            </a:r>
          </a:p>
        </p:txBody>
      </p:sp>
      <p:sp>
        <p:nvSpPr>
          <p:cNvPr id="45" name="Shape 45"/>
          <p:cNvSpPr txBox="1"/>
          <p:nvPr/>
        </p:nvSpPr>
        <p:spPr>
          <a:xfrm>
            <a:off x="3212821" y="909921"/>
            <a:ext cx="1026883" cy="33575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800" b="0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1994 год</a:t>
            </a:r>
          </a:p>
        </p:txBody>
      </p:sp>
      <p:sp>
        <p:nvSpPr>
          <p:cNvPr id="46" name="Shape 46"/>
          <p:cNvSpPr txBox="1"/>
          <p:nvPr/>
        </p:nvSpPr>
        <p:spPr>
          <a:xfrm>
            <a:off x="7460504" y="899908"/>
            <a:ext cx="1026883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800" b="0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2013 год</a:t>
            </a:r>
          </a:p>
        </p:txBody>
      </p:sp>
      <p:sp>
        <p:nvSpPr>
          <p:cNvPr id="47" name="Shape 47"/>
          <p:cNvSpPr txBox="1"/>
          <p:nvPr/>
        </p:nvSpPr>
        <p:spPr>
          <a:xfrm>
            <a:off x="7239000" y="1420411"/>
            <a:ext cx="1524000" cy="3046988"/>
          </a:xfrm>
          <a:prstGeom prst="rect">
            <a:avLst/>
          </a:prstGeom>
          <a:noFill/>
          <a:ln w="28575" cap="rnd">
            <a:solidFill>
              <a:srgbClr val="00642D"/>
            </a:solidFill>
            <a:prstDash val="dot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320"/>
              </a:spcBef>
              <a:spcAft>
                <a:spcPts val="0"/>
              </a:spcAft>
              <a:buClr>
                <a:srgbClr val="00642D"/>
              </a:buClr>
              <a:buSzPct val="25000"/>
              <a:buFont typeface="Calibri"/>
              <a:buNone/>
            </a:pPr>
            <a:r>
              <a:rPr lang="ru-RU" sz="16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Крупнейший </a:t>
            </a:r>
            <a:br>
              <a:rPr lang="ru-RU" sz="16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6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в мире общественный фонд</a:t>
            </a:r>
            <a:r>
              <a:rPr lang="ru-RU" sz="1600" b="0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ru-RU" sz="16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600" b="0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финансирую-</a:t>
            </a:r>
            <a:br>
              <a:rPr lang="ru-RU" sz="1600" b="0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600" b="0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щий проекты </a:t>
            </a:r>
            <a:br>
              <a:rPr lang="ru-RU" sz="1600" b="0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600" b="0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и программы по улучшению состояния глобальной окружающей среды</a:t>
            </a:r>
          </a:p>
        </p:txBody>
      </p:sp>
      <p:sp>
        <p:nvSpPr>
          <p:cNvPr id="48" name="Shape 48"/>
          <p:cNvSpPr txBox="1"/>
          <p:nvPr/>
        </p:nvSpPr>
        <p:spPr>
          <a:xfrm>
            <a:off x="280987" y="1392734"/>
            <a:ext cx="1095375" cy="1815881"/>
          </a:xfrm>
          <a:prstGeom prst="rect">
            <a:avLst/>
          </a:prstGeom>
          <a:noFill/>
          <a:ln w="28575" cap="rnd">
            <a:solidFill>
              <a:srgbClr val="00642D"/>
            </a:solidFill>
            <a:prstDash val="dot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Экспери-ментальная программа в ВБ </a:t>
            </a:r>
            <a:br>
              <a:rPr lang="ru-RU" sz="1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на сумму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1 млрд. долл. США</a:t>
            </a:r>
            <a:r>
              <a:rPr lang="ru-RU" sz="1400" b="0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endParaRPr lang="ru-RU" sz="1400" b="0" i="0" u="none" strike="noStrike" cap="none" baseline="0">
              <a:solidFill>
                <a:srgbClr val="00642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9" name="Shape 49"/>
          <p:cNvCxnSpPr/>
          <p:nvPr/>
        </p:nvCxnSpPr>
        <p:spPr>
          <a:xfrm>
            <a:off x="828675" y="1208205"/>
            <a:ext cx="0" cy="152399"/>
          </a:xfrm>
          <a:prstGeom prst="straightConnector1">
            <a:avLst/>
          </a:prstGeom>
          <a:noFill/>
          <a:ln w="28575" cap="flat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0" name="Shape 50"/>
          <p:cNvCxnSpPr/>
          <p:nvPr/>
        </p:nvCxnSpPr>
        <p:spPr>
          <a:xfrm>
            <a:off x="2243776" y="1247775"/>
            <a:ext cx="0" cy="152399"/>
          </a:xfrm>
          <a:prstGeom prst="straightConnector1">
            <a:avLst/>
          </a:prstGeom>
          <a:noFill/>
          <a:ln w="28575" cap="flat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1" name="Shape 51"/>
          <p:cNvCxnSpPr/>
          <p:nvPr/>
        </p:nvCxnSpPr>
        <p:spPr>
          <a:xfrm>
            <a:off x="3714750" y="1239624"/>
            <a:ext cx="0" cy="152399"/>
          </a:xfrm>
          <a:prstGeom prst="straightConnector1">
            <a:avLst/>
          </a:prstGeom>
          <a:noFill/>
          <a:ln w="28575" cap="flat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2" name="Shape 52"/>
          <p:cNvCxnSpPr/>
          <p:nvPr/>
        </p:nvCxnSpPr>
        <p:spPr>
          <a:xfrm>
            <a:off x="7977864" y="1275069"/>
            <a:ext cx="0" cy="152399"/>
          </a:xfrm>
          <a:prstGeom prst="straightConnector1">
            <a:avLst/>
          </a:prstGeom>
          <a:noFill/>
          <a:ln w="28575" cap="flat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3" name="Shape 53"/>
          <p:cNvSpPr txBox="1"/>
          <p:nvPr/>
        </p:nvSpPr>
        <p:spPr>
          <a:xfrm>
            <a:off x="2971089" y="3130759"/>
            <a:ext cx="1392072" cy="1212640"/>
          </a:xfrm>
          <a:prstGeom prst="rect">
            <a:avLst/>
          </a:prstGeom>
          <a:noFill/>
          <a:ln w="28575" cap="rnd">
            <a:solidFill>
              <a:srgbClr val="00642D"/>
            </a:solidFill>
            <a:prstDash val="dot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280"/>
              </a:spcBef>
              <a:spcAft>
                <a:spcPts val="0"/>
              </a:spcAft>
              <a:buClr>
                <a:srgbClr val="4D4D4D"/>
              </a:buClr>
              <a:buSzPct val="25000"/>
              <a:buFont typeface="Calibri"/>
              <a:buNone/>
            </a:pPr>
            <a:r>
              <a:rPr lang="ru-RU" sz="1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Перво-</a:t>
            </a:r>
            <a:br>
              <a:rPr lang="ru-RU" sz="1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начальные партнеры:</a:t>
            </a:r>
          </a:p>
          <a:p>
            <a:pPr marL="0" marR="0" lvl="0" indent="0" algn="ctr" rtl="0">
              <a:spcBef>
                <a:spcPts val="280"/>
              </a:spcBef>
              <a:spcAft>
                <a:spcPts val="0"/>
              </a:spcAft>
              <a:buClr>
                <a:srgbClr val="00642D"/>
              </a:buClr>
              <a:buSzPct val="25000"/>
              <a:buFont typeface="Calibri"/>
              <a:buNone/>
            </a:pPr>
            <a: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ВБ, ПРООН, ЮНЕП</a:t>
            </a:r>
          </a:p>
        </p:txBody>
      </p:sp>
      <p:sp>
        <p:nvSpPr>
          <p:cNvPr id="54" name="Shape 54"/>
          <p:cNvSpPr txBox="1"/>
          <p:nvPr/>
        </p:nvSpPr>
        <p:spPr>
          <a:xfrm>
            <a:off x="1615925" y="1401575"/>
            <a:ext cx="1247774" cy="2031325"/>
          </a:xfrm>
          <a:prstGeom prst="rect">
            <a:avLst/>
          </a:prstGeom>
          <a:noFill/>
          <a:ln w="28575" cap="rnd">
            <a:solidFill>
              <a:srgbClr val="00642D"/>
            </a:solidFill>
            <a:prstDash val="dot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280"/>
              </a:spcBef>
              <a:spcAft>
                <a:spcPts val="0"/>
              </a:spcAft>
              <a:buClr>
                <a:srgbClr val="4D4D4D"/>
              </a:buClr>
              <a:buSzPct val="25000"/>
              <a:buFont typeface="Calibri"/>
              <a:buNone/>
            </a:pPr>
            <a:r>
              <a:rPr lang="ru-RU" sz="1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На Саммите Земли в Рио-де-Жанейро  </a:t>
            </a:r>
            <a: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начались переговоры  о реоргани-</a:t>
            </a:r>
            <a:b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зации ГЭФ </a:t>
            </a:r>
            <a:b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из структуры ВБ</a:t>
            </a:r>
          </a:p>
        </p:txBody>
      </p:sp>
      <p:sp>
        <p:nvSpPr>
          <p:cNvPr id="55" name="Shape 55"/>
          <p:cNvSpPr txBox="1"/>
          <p:nvPr/>
        </p:nvSpPr>
        <p:spPr>
          <a:xfrm>
            <a:off x="4572000" y="1400599"/>
            <a:ext cx="2514599" cy="3323986"/>
          </a:xfrm>
          <a:prstGeom prst="rect">
            <a:avLst/>
          </a:prstGeom>
          <a:noFill/>
          <a:ln w="28575" cap="rnd">
            <a:solidFill>
              <a:srgbClr val="00642D"/>
            </a:solidFill>
            <a:prstDash val="dot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ГЭФ служит финансовым механизмом для</a:t>
            </a:r>
            <a:r>
              <a:rPr lang="ru-RU" sz="1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400" b="1" i="0" u="sng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КБР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400" b="1" i="0" u="sng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РКИК-ООН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400" b="1" i="0" u="sng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Стокгольмской конв. о СОЗ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400" b="1" i="0" u="sng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КБО-ООН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400" b="1" i="0" u="sng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Соглашение по ртути (НОВОЕ)</a:t>
            </a:r>
          </a:p>
          <a:p>
            <a:endParaRPr lang="ru-RU" sz="1400" b="1" i="0" u="sng" strike="noStrike" cap="none" baseline="0">
              <a:solidFill>
                <a:srgbClr val="4D4D4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ГЭФ также содействует осуществлению </a:t>
            </a:r>
            <a:r>
              <a:rPr lang="ru-RU" sz="1400" b="1" i="0" u="sng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Монреальского Протокола</a:t>
            </a:r>
            <a:r>
              <a:rPr lang="ru-RU" sz="1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 в странах </a:t>
            </a:r>
            <a:br>
              <a:rPr lang="ru-RU" sz="1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с переходной экономикой, хотя формально с ним не связан </a:t>
            </a:r>
          </a:p>
        </p:txBody>
      </p:sp>
      <p:sp>
        <p:nvSpPr>
          <p:cNvPr id="56" name="Shape 56"/>
          <p:cNvSpPr txBox="1"/>
          <p:nvPr/>
        </p:nvSpPr>
        <p:spPr>
          <a:xfrm>
            <a:off x="2971089" y="1425575"/>
            <a:ext cx="1390650" cy="1169551"/>
          </a:xfrm>
          <a:prstGeom prst="rect">
            <a:avLst/>
          </a:prstGeom>
          <a:noFill/>
          <a:ln w="28575" cap="rnd">
            <a:solidFill>
              <a:srgbClr val="00642D"/>
            </a:solidFill>
            <a:prstDash val="dot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280"/>
              </a:spcBef>
              <a:spcAft>
                <a:spcPts val="0"/>
              </a:spcAft>
              <a:buClr>
                <a:srgbClr val="00642D"/>
              </a:buClr>
              <a:buSzPct val="25000"/>
              <a:buFont typeface="Calibri"/>
              <a:buNone/>
            </a:pPr>
            <a: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Инструмент создания реорганизо-</a:t>
            </a:r>
            <a:b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ванного </a:t>
            </a:r>
            <a:b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ГЭФ</a:t>
            </a:r>
          </a:p>
        </p:txBody>
      </p:sp>
      <p:cxnSp>
        <p:nvCxnSpPr>
          <p:cNvPr id="57" name="Shape 57"/>
          <p:cNvCxnSpPr/>
          <p:nvPr/>
        </p:nvCxnSpPr>
        <p:spPr>
          <a:xfrm>
            <a:off x="3666414" y="2808530"/>
            <a:ext cx="709" cy="322229"/>
          </a:xfrm>
          <a:prstGeom prst="straightConnector1">
            <a:avLst/>
          </a:prstGeom>
          <a:noFill/>
          <a:ln w="19050" cap="flat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533400" y="609600"/>
            <a:ext cx="8229600" cy="7318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3200" b="0" i="1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Организационная структура</a:t>
            </a:r>
          </a:p>
        </p:txBody>
      </p:sp>
      <p:sp>
        <p:nvSpPr>
          <p:cNvPr id="63" name="Shape 63"/>
          <p:cNvSpPr txBox="1"/>
          <p:nvPr/>
        </p:nvSpPr>
        <p:spPr>
          <a:xfrm>
            <a:off x="0" y="0"/>
            <a:ext cx="9144000" cy="685799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40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Целевой фонд ГЭФ</a:t>
            </a:r>
          </a:p>
        </p:txBody>
      </p:sp>
      <p:sp>
        <p:nvSpPr>
          <p:cNvPr id="64" name="Shape 64"/>
          <p:cNvSpPr/>
          <p:nvPr/>
        </p:nvSpPr>
        <p:spPr>
          <a:xfrm>
            <a:off x="5551966" y="3000776"/>
            <a:ext cx="1316181" cy="2723655"/>
          </a:xfrm>
          <a:prstGeom prst="roundRect">
            <a:avLst>
              <a:gd name="adj" fmla="val 16667"/>
            </a:avLst>
          </a:prstGeom>
          <a:solidFill>
            <a:srgbClr val="00642D"/>
          </a:solidFill>
          <a:ln w="9525" cap="flat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4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Агенства ГЭФ</a:t>
            </a:r>
          </a:p>
          <a:p>
            <a:pPr marL="180975" marR="0" lvl="0" indent="-18097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1190"/>
              <a:buFont typeface="Arial"/>
              <a:buChar char="•"/>
            </a:pPr>
            <a:r>
              <a:rPr lang="ru-RU" sz="14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ПРООН</a:t>
            </a:r>
          </a:p>
          <a:p>
            <a:pPr marL="180975" marR="0" lvl="0" indent="-18097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1190"/>
              <a:buFont typeface="Arial"/>
              <a:buChar char="•"/>
            </a:pPr>
            <a:r>
              <a:rPr lang="ru-RU" sz="14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ЮНЕП</a:t>
            </a:r>
          </a:p>
          <a:p>
            <a:pPr marL="180975" marR="0" lvl="0" indent="-18097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1190"/>
              <a:buFont typeface="Arial"/>
              <a:buChar char="•"/>
            </a:pPr>
            <a:r>
              <a:rPr lang="ru-RU" sz="14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ВБ</a:t>
            </a:r>
          </a:p>
          <a:p>
            <a:pPr marL="180975" marR="0" lvl="0" indent="-18097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1190"/>
              <a:buFont typeface="Arial"/>
              <a:buChar char="•"/>
            </a:pPr>
            <a:r>
              <a:rPr lang="ru-RU" sz="14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АБР</a:t>
            </a:r>
          </a:p>
          <a:p>
            <a:pPr marL="180975" marR="0" lvl="0" indent="-18097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1190"/>
              <a:buFont typeface="Arial"/>
              <a:buChar char="•"/>
            </a:pPr>
            <a:r>
              <a:rPr lang="ru-RU" sz="14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АфБР</a:t>
            </a:r>
          </a:p>
          <a:p>
            <a:pPr marL="180975" marR="0" lvl="0" indent="-18097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1190"/>
              <a:buFont typeface="Arial"/>
              <a:buChar char="•"/>
            </a:pPr>
            <a:r>
              <a:rPr lang="ru-RU" sz="14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ЕБРР</a:t>
            </a:r>
          </a:p>
          <a:p>
            <a:pPr marL="180975" marR="0" lvl="0" indent="-18097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1190"/>
              <a:buFont typeface="Arial"/>
              <a:buChar char="•"/>
            </a:pPr>
            <a:r>
              <a:rPr lang="ru-RU" sz="14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ФАО</a:t>
            </a:r>
          </a:p>
          <a:p>
            <a:pPr marL="180975" marR="0" lvl="0" indent="-18097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1190"/>
              <a:buFont typeface="Arial"/>
              <a:buChar char="•"/>
            </a:pPr>
            <a:r>
              <a:rPr lang="ru-RU" sz="14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МАБР</a:t>
            </a:r>
          </a:p>
          <a:p>
            <a:pPr marL="180975" marR="0" lvl="0" indent="-18097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1190"/>
              <a:buFont typeface="Arial"/>
              <a:buChar char="•"/>
            </a:pPr>
            <a:r>
              <a:rPr lang="ru-RU" sz="14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МФСР</a:t>
            </a:r>
          </a:p>
          <a:p>
            <a:pPr marL="180975" marR="0" lvl="0" indent="-18097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1190"/>
              <a:buFont typeface="Arial"/>
              <a:buChar char="•"/>
            </a:pPr>
            <a:r>
              <a:rPr lang="ru-RU" sz="14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ЮНИДО</a:t>
            </a:r>
          </a:p>
        </p:txBody>
      </p:sp>
      <p:sp>
        <p:nvSpPr>
          <p:cNvPr id="65" name="Shape 65"/>
          <p:cNvSpPr/>
          <p:nvPr/>
        </p:nvSpPr>
        <p:spPr>
          <a:xfrm>
            <a:off x="4371855" y="2977767"/>
            <a:ext cx="914400" cy="800099"/>
          </a:xfrm>
          <a:prstGeom prst="roundRect">
            <a:avLst>
              <a:gd name="adj" fmla="val 16667"/>
            </a:avLst>
          </a:prstGeom>
          <a:solidFill>
            <a:srgbClr val="00642D"/>
          </a:solidFill>
          <a:ln w="9525" cap="flat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4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Секрета-</a:t>
            </a:r>
            <a:br>
              <a:rPr lang="ru-RU" sz="14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4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риат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4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ГЭФ</a:t>
            </a:r>
          </a:p>
        </p:txBody>
      </p:sp>
      <p:sp>
        <p:nvSpPr>
          <p:cNvPr id="66" name="Shape 66"/>
          <p:cNvSpPr/>
          <p:nvPr/>
        </p:nvSpPr>
        <p:spPr>
          <a:xfrm>
            <a:off x="2528706" y="2188676"/>
            <a:ext cx="1143000" cy="476249"/>
          </a:xfrm>
          <a:prstGeom prst="roundRect">
            <a:avLst>
              <a:gd name="adj" fmla="val 16667"/>
            </a:avLst>
          </a:prstGeom>
          <a:solidFill>
            <a:srgbClr val="00642D"/>
          </a:solidFill>
          <a:ln w="9525" cap="flat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4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НТКС</a:t>
            </a:r>
          </a:p>
        </p:txBody>
      </p:sp>
      <p:sp>
        <p:nvSpPr>
          <p:cNvPr id="67" name="Shape 67"/>
          <p:cNvSpPr/>
          <p:nvPr/>
        </p:nvSpPr>
        <p:spPr>
          <a:xfrm>
            <a:off x="2185806" y="4124480"/>
            <a:ext cx="1828800" cy="476249"/>
          </a:xfrm>
          <a:prstGeom prst="roundRect">
            <a:avLst>
              <a:gd name="adj" fmla="val 16667"/>
            </a:avLst>
          </a:prstGeom>
          <a:solidFill>
            <a:srgbClr val="00642D"/>
          </a:solidFill>
          <a:ln w="9525" cap="flat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4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Отдел оценки</a:t>
            </a:r>
          </a:p>
        </p:txBody>
      </p:sp>
      <p:sp>
        <p:nvSpPr>
          <p:cNvPr id="68" name="Shape 68"/>
          <p:cNvSpPr/>
          <p:nvPr/>
        </p:nvSpPr>
        <p:spPr>
          <a:xfrm>
            <a:off x="7012878" y="2492360"/>
            <a:ext cx="2057400" cy="2232039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9525" cap="flat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8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Проекты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Страны</a:t>
            </a:r>
          </a:p>
          <a:p>
            <a:pPr marL="180975" marR="0" lvl="0" indent="-180975" algn="l" rtl="0"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ct val="101190"/>
              <a:buFont typeface="Arial"/>
              <a:buChar char="•"/>
            </a:pPr>
            <a:r>
              <a:rPr lang="ru-RU" sz="1400" b="1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ОКЦ/ПКЦ ГЭФ</a:t>
            </a:r>
          </a:p>
          <a:p>
            <a:pPr marL="180975" marR="0" lvl="0" indent="-180975" algn="l" rtl="0"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ct val="101190"/>
              <a:buFont typeface="Arial"/>
              <a:buChar char="•"/>
            </a:pPr>
            <a:r>
              <a:rPr lang="ru-RU" sz="1400" b="1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КЦ конвенций</a:t>
            </a:r>
          </a:p>
          <a:p>
            <a:pPr marL="180975" marR="0" lvl="0" indent="-180975" algn="l" rtl="0">
              <a:spcBef>
                <a:spcPts val="0"/>
              </a:spcBef>
              <a:spcAft>
                <a:spcPts val="0"/>
              </a:spcAft>
              <a:buClr>
                <a:srgbClr val="00642D"/>
              </a:buClr>
              <a:buSzPct val="101190"/>
              <a:buFont typeface="Arial"/>
              <a:buChar char="•"/>
            </a:pPr>
            <a: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Другие </a:t>
            </a:r>
            <a:b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правительственные </a:t>
            </a:r>
            <a:b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учреждения</a:t>
            </a:r>
          </a:p>
          <a:p>
            <a:pPr marL="180975" marR="0" lvl="0" indent="-180975" algn="l" rtl="0">
              <a:spcBef>
                <a:spcPts val="0"/>
              </a:spcBef>
              <a:spcAft>
                <a:spcPts val="0"/>
              </a:spcAft>
              <a:buClr>
                <a:srgbClr val="00642D"/>
              </a:buClr>
              <a:buSzPct val="101190"/>
              <a:buFont typeface="Arial"/>
              <a:buChar char="•"/>
            </a:pPr>
            <a: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НПО/ОГО</a:t>
            </a:r>
          </a:p>
          <a:p>
            <a:pPr marL="180975" marR="0" lvl="0" indent="-180975" algn="l" rtl="0">
              <a:spcBef>
                <a:spcPts val="0"/>
              </a:spcBef>
              <a:spcAft>
                <a:spcPts val="0"/>
              </a:spcAft>
              <a:buClr>
                <a:srgbClr val="00642D"/>
              </a:buClr>
              <a:buSzPct val="101190"/>
              <a:buFont typeface="Arial"/>
              <a:buChar char="•"/>
            </a:pPr>
            <a: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Частный сектор</a:t>
            </a:r>
          </a:p>
        </p:txBody>
      </p:sp>
      <p:sp>
        <p:nvSpPr>
          <p:cNvPr id="69" name="Shape 69"/>
          <p:cNvSpPr/>
          <p:nvPr/>
        </p:nvSpPr>
        <p:spPr>
          <a:xfrm>
            <a:off x="1884965" y="2844294"/>
            <a:ext cx="2253838" cy="1041811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9525" cap="flat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8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Совет ГЭФ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Страны: члены Совета /</a:t>
            </a:r>
            <a:b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4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группы стран</a:t>
            </a:r>
          </a:p>
        </p:txBody>
      </p:sp>
      <p:sp>
        <p:nvSpPr>
          <p:cNvPr id="70" name="Shape 70"/>
          <p:cNvSpPr/>
          <p:nvPr/>
        </p:nvSpPr>
        <p:spPr>
          <a:xfrm>
            <a:off x="141767" y="2131527"/>
            <a:ext cx="1537359" cy="1041811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9525" cap="flat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8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Ассамблея </a:t>
            </a:r>
            <a:br>
              <a:rPr lang="ru-RU" sz="18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8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ГЭФ</a:t>
            </a:r>
          </a:p>
        </p:txBody>
      </p:sp>
      <p:sp>
        <p:nvSpPr>
          <p:cNvPr id="71" name="Shape 71"/>
          <p:cNvSpPr/>
          <p:nvPr/>
        </p:nvSpPr>
        <p:spPr>
          <a:xfrm>
            <a:off x="75686" y="3675492"/>
            <a:ext cx="1851561" cy="1892506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9525" cap="flat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3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Конвенции</a:t>
            </a:r>
          </a:p>
          <a:p>
            <a:pPr marL="180975" marR="0" lvl="0" indent="-180975" algn="l" rtl="0">
              <a:spcBef>
                <a:spcPts val="0"/>
              </a:spcBef>
              <a:spcAft>
                <a:spcPts val="0"/>
              </a:spcAft>
              <a:buClr>
                <a:srgbClr val="00642D"/>
              </a:buClr>
              <a:buSzPct val="102564"/>
              <a:buFont typeface="Arial"/>
              <a:buChar char="•"/>
            </a:pPr>
            <a:r>
              <a:rPr lang="ru-RU" sz="13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КБР</a:t>
            </a:r>
          </a:p>
          <a:p>
            <a:pPr marL="180975" marR="0" lvl="0" indent="-180975" algn="l" rtl="0">
              <a:spcBef>
                <a:spcPts val="0"/>
              </a:spcBef>
              <a:spcAft>
                <a:spcPts val="0"/>
              </a:spcAft>
              <a:buClr>
                <a:srgbClr val="00642D"/>
              </a:buClr>
              <a:buSzPct val="102564"/>
              <a:buFont typeface="Arial"/>
              <a:buChar char="•"/>
            </a:pPr>
            <a:r>
              <a:rPr lang="ru-RU" sz="13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РКИК-ООН</a:t>
            </a:r>
          </a:p>
          <a:p>
            <a:pPr marL="180975" marR="0" lvl="0" indent="-180975" algn="l" rtl="0">
              <a:spcBef>
                <a:spcPts val="0"/>
              </a:spcBef>
              <a:spcAft>
                <a:spcPts val="0"/>
              </a:spcAft>
              <a:buClr>
                <a:srgbClr val="00642D"/>
              </a:buClr>
              <a:buSzPct val="102564"/>
              <a:buFont typeface="Arial"/>
              <a:buChar char="•"/>
            </a:pPr>
            <a:r>
              <a:rPr lang="ru-RU" sz="13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Стокгольм (СОЗ)</a:t>
            </a:r>
          </a:p>
          <a:p>
            <a:pPr marL="180975" marR="0" lvl="0" indent="-180975" algn="l" rtl="0">
              <a:spcBef>
                <a:spcPts val="0"/>
              </a:spcBef>
              <a:spcAft>
                <a:spcPts val="0"/>
              </a:spcAft>
              <a:buClr>
                <a:srgbClr val="00642D"/>
              </a:buClr>
              <a:buSzPct val="102564"/>
              <a:buFont typeface="Arial"/>
              <a:buChar char="•"/>
            </a:pPr>
            <a:r>
              <a:rPr lang="ru-RU" sz="13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КБО-ООН</a:t>
            </a:r>
          </a:p>
          <a:p>
            <a:pPr marL="180975" marR="0" lvl="0" indent="-180975" algn="l" rtl="0">
              <a:spcBef>
                <a:spcPts val="0"/>
              </a:spcBef>
              <a:spcAft>
                <a:spcPts val="0"/>
              </a:spcAft>
              <a:buClr>
                <a:srgbClr val="00642D"/>
              </a:buClr>
              <a:buSzPct val="102564"/>
              <a:buFont typeface="Arial"/>
              <a:buChar char="•"/>
            </a:pPr>
            <a:r>
              <a:rPr lang="ru-RU" sz="13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Монреальский </a:t>
            </a:r>
            <a:br>
              <a:rPr lang="ru-RU" sz="13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3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протокол</a:t>
            </a:r>
          </a:p>
          <a:p>
            <a:pPr marL="180975" marR="0" lvl="0" indent="-180975" algn="l" rtl="0">
              <a:spcBef>
                <a:spcPts val="0"/>
              </a:spcBef>
              <a:spcAft>
                <a:spcPts val="0"/>
              </a:spcAft>
              <a:buClr>
                <a:srgbClr val="00642D"/>
              </a:buClr>
              <a:buSzPct val="102564"/>
              <a:buFont typeface="Arial"/>
              <a:buChar char="•"/>
            </a:pPr>
            <a:r>
              <a:rPr lang="ru-RU" sz="13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Соглашение </a:t>
            </a:r>
            <a:br>
              <a:rPr lang="ru-RU" sz="13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3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по ртути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205838" y="1435398"/>
            <a:ext cx="1499754" cy="338554"/>
          </a:xfrm>
          <a:prstGeom prst="rect">
            <a:avLst/>
          </a:prstGeom>
          <a:noFill/>
          <a:ln w="28575" cap="rnd">
            <a:solidFill>
              <a:srgbClr val="00642D"/>
            </a:solidFill>
            <a:prstDash val="dot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320"/>
              </a:spcBef>
              <a:spcAft>
                <a:spcPts val="0"/>
              </a:spcAft>
              <a:buClr>
                <a:srgbClr val="4D4D4D"/>
              </a:buClr>
              <a:buSzPct val="25000"/>
              <a:buFont typeface="Calibri"/>
              <a:buNone/>
            </a:pPr>
            <a:r>
              <a:rPr lang="ru-RU" sz="16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Руководство</a:t>
            </a:r>
          </a:p>
        </p:txBody>
      </p:sp>
      <p:sp>
        <p:nvSpPr>
          <p:cNvPr id="73" name="Shape 73"/>
          <p:cNvSpPr txBox="1"/>
          <p:nvPr/>
        </p:nvSpPr>
        <p:spPr>
          <a:xfrm>
            <a:off x="3745923" y="1435398"/>
            <a:ext cx="1499754" cy="338554"/>
          </a:xfrm>
          <a:prstGeom prst="rect">
            <a:avLst/>
          </a:prstGeom>
          <a:noFill/>
          <a:ln w="28575" cap="rnd">
            <a:solidFill>
              <a:srgbClr val="00642D"/>
            </a:solidFill>
            <a:prstDash val="dot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320"/>
              </a:spcBef>
              <a:spcAft>
                <a:spcPts val="0"/>
              </a:spcAft>
              <a:buClr>
                <a:srgbClr val="4D4D4D"/>
              </a:buClr>
              <a:buSzPct val="25000"/>
              <a:buFont typeface="Calibri"/>
              <a:buNone/>
            </a:pPr>
            <a:r>
              <a:rPr lang="ru-RU" sz="16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Операции 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x="7213022" y="1435398"/>
            <a:ext cx="1499754" cy="338554"/>
          </a:xfrm>
          <a:prstGeom prst="rect">
            <a:avLst/>
          </a:prstGeom>
          <a:noFill/>
          <a:ln w="28575" cap="rnd">
            <a:solidFill>
              <a:srgbClr val="00642D"/>
            </a:solidFill>
            <a:prstDash val="dot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320"/>
              </a:spcBef>
              <a:spcAft>
                <a:spcPts val="0"/>
              </a:spcAft>
              <a:buClr>
                <a:srgbClr val="4D4D4D"/>
              </a:buClr>
              <a:buSzPct val="25000"/>
              <a:buFont typeface="Calibri"/>
              <a:buNone/>
            </a:pPr>
            <a:r>
              <a:rPr lang="ru-RU" sz="16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Деятельность </a:t>
            </a:r>
          </a:p>
        </p:txBody>
      </p:sp>
      <p:cxnSp>
        <p:nvCxnSpPr>
          <p:cNvPr id="75" name="Shape 75"/>
          <p:cNvCxnSpPr/>
          <p:nvPr/>
        </p:nvCxnSpPr>
        <p:spPr>
          <a:xfrm flipH="1">
            <a:off x="910445" y="3173339"/>
            <a:ext cx="0" cy="502152"/>
          </a:xfrm>
          <a:prstGeom prst="straightConnector1">
            <a:avLst/>
          </a:prstGeom>
          <a:noFill/>
          <a:ln w="19050" cap="flat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6" name="Shape 76"/>
          <p:cNvCxnSpPr/>
          <p:nvPr/>
        </p:nvCxnSpPr>
        <p:spPr>
          <a:xfrm>
            <a:off x="926279" y="3418267"/>
            <a:ext cx="958684" cy="0"/>
          </a:xfrm>
          <a:prstGeom prst="straightConnector1">
            <a:avLst/>
          </a:prstGeom>
          <a:noFill/>
          <a:ln w="19050" cap="flat">
            <a:solidFill>
              <a:srgbClr val="00642D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77" name="Shape 77"/>
          <p:cNvCxnSpPr/>
          <p:nvPr/>
        </p:nvCxnSpPr>
        <p:spPr>
          <a:xfrm>
            <a:off x="2999019" y="2664926"/>
            <a:ext cx="0" cy="179368"/>
          </a:xfrm>
          <a:prstGeom prst="straightConnector1">
            <a:avLst/>
          </a:prstGeom>
          <a:noFill/>
          <a:ln w="19050" cap="flat">
            <a:solidFill>
              <a:srgbClr val="00642D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78" name="Shape 78"/>
          <p:cNvCxnSpPr/>
          <p:nvPr/>
        </p:nvCxnSpPr>
        <p:spPr>
          <a:xfrm>
            <a:off x="2999019" y="3886106"/>
            <a:ext cx="0" cy="215241"/>
          </a:xfrm>
          <a:prstGeom prst="straightConnector1">
            <a:avLst/>
          </a:prstGeom>
          <a:noFill/>
          <a:ln w="19050" cap="flat">
            <a:solidFill>
              <a:srgbClr val="00642D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79" name="Shape 79"/>
          <p:cNvCxnSpPr/>
          <p:nvPr/>
        </p:nvCxnSpPr>
        <p:spPr>
          <a:xfrm>
            <a:off x="4145233" y="3406391"/>
            <a:ext cx="226622" cy="0"/>
          </a:xfrm>
          <a:prstGeom prst="straightConnector1">
            <a:avLst/>
          </a:prstGeom>
          <a:noFill/>
          <a:ln w="19050" cap="flat">
            <a:solidFill>
              <a:srgbClr val="00642D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80" name="Shape 80"/>
          <p:cNvCxnSpPr/>
          <p:nvPr/>
        </p:nvCxnSpPr>
        <p:spPr>
          <a:xfrm>
            <a:off x="5286257" y="3406391"/>
            <a:ext cx="265708" cy="0"/>
          </a:xfrm>
          <a:prstGeom prst="straightConnector1">
            <a:avLst/>
          </a:prstGeom>
          <a:noFill/>
          <a:ln w="19050" cap="flat">
            <a:solidFill>
              <a:srgbClr val="00642D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81" name="Shape 81"/>
          <p:cNvCxnSpPr/>
          <p:nvPr/>
        </p:nvCxnSpPr>
        <p:spPr>
          <a:xfrm>
            <a:off x="6847367" y="3391544"/>
            <a:ext cx="179999" cy="0"/>
          </a:xfrm>
          <a:prstGeom prst="straightConnector1">
            <a:avLst/>
          </a:prstGeom>
          <a:noFill/>
          <a:ln w="19050" cap="flat">
            <a:solidFill>
              <a:srgbClr val="00642D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82" name="Shape 82"/>
          <p:cNvCxnSpPr/>
          <p:nvPr/>
        </p:nvCxnSpPr>
        <p:spPr>
          <a:xfrm rot="10800000" flipH="1">
            <a:off x="1895598" y="1604674"/>
            <a:ext cx="1685801" cy="5938"/>
          </a:xfrm>
          <a:prstGeom prst="straightConnector1">
            <a:avLst/>
          </a:prstGeom>
          <a:noFill/>
          <a:ln w="19050" cap="flat">
            <a:solidFill>
              <a:srgbClr val="00642D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83" name="Shape 83"/>
          <p:cNvCxnSpPr/>
          <p:nvPr/>
        </p:nvCxnSpPr>
        <p:spPr>
          <a:xfrm>
            <a:off x="5429744" y="1604674"/>
            <a:ext cx="1593768" cy="5938"/>
          </a:xfrm>
          <a:prstGeom prst="straightConnector1">
            <a:avLst/>
          </a:prstGeom>
          <a:noFill/>
          <a:ln w="19050" cap="flat">
            <a:solidFill>
              <a:srgbClr val="00642D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84" name="Shape 84"/>
          <p:cNvSpPr/>
          <p:nvPr/>
        </p:nvSpPr>
        <p:spPr>
          <a:xfrm>
            <a:off x="4713767" y="2033802"/>
            <a:ext cx="1413160" cy="761009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9525" cap="flat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18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Доверенное </a:t>
            </a:r>
            <a:br>
              <a:rPr lang="ru-RU" sz="18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8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лицо ГЭФ</a:t>
            </a:r>
          </a:p>
        </p:txBody>
      </p:sp>
      <p:cxnSp>
        <p:nvCxnSpPr>
          <p:cNvPr id="85" name="Shape 85"/>
          <p:cNvCxnSpPr/>
          <p:nvPr/>
        </p:nvCxnSpPr>
        <p:spPr>
          <a:xfrm>
            <a:off x="5414882" y="2821408"/>
            <a:ext cx="4227" cy="584982"/>
          </a:xfrm>
          <a:prstGeom prst="straightConnector1">
            <a:avLst/>
          </a:prstGeom>
          <a:noFill/>
          <a:ln w="19050" cap="flat">
            <a:solidFill>
              <a:srgbClr val="00642D"/>
            </a:solidFill>
            <a:prstDash val="solid"/>
            <a:round/>
            <a:headEnd type="none" w="med" len="med"/>
            <a:tailEnd type="stealth" w="med" len="med"/>
          </a:ln>
        </p:spPr>
      </p:cxn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1143000"/>
            <a:ext cx="8115300" cy="441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Clr>
                <a:srgbClr val="00642D"/>
              </a:buClr>
              <a:buSzPct val="25000"/>
              <a:buFont typeface="Calibri"/>
              <a:buNone/>
            </a:pPr>
            <a:r>
              <a:rPr lang="ru-RU" sz="30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Агенство – исполнитель:</a:t>
            </a:r>
            <a:br>
              <a:rPr lang="ru-RU" sz="30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30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надзор за осуществлением проекта</a:t>
            </a:r>
          </a:p>
          <a:p>
            <a:endParaRPr lang="ru-RU" sz="3000" b="1" i="0" u="none" strike="noStrike" cap="none" baseline="0">
              <a:solidFill>
                <a:srgbClr val="0064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0694"/>
              <a:buFont typeface="Arial"/>
              <a:buChar char="•"/>
            </a:pP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Обеспечение качества разработки 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0694"/>
              <a:buFont typeface="Arial"/>
              <a:buChar char="•"/>
            </a:pP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Перечисление средств организации-исполнителю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0694"/>
              <a:buFont typeface="Arial"/>
              <a:buChar char="•"/>
            </a:pP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Осуществление надзора за реализацией проекта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0694"/>
              <a:buFont typeface="Arial"/>
              <a:buChar char="•"/>
            </a:pP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Подотчетность Совету ГЭФ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0694"/>
              <a:buFont typeface="Arial"/>
              <a:buChar char="•"/>
            </a:pP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Информирование ОКЦ ГЭФ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0694"/>
              <a:buFont typeface="Arial"/>
              <a:buChar char="•"/>
            </a:pP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Помощь в обеспечении выделенного со-финансирования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0" y="0"/>
            <a:ext cx="9144000" cy="685799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36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Функции агенств ГЭФ (1 из 2)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09600" y="1143000"/>
            <a:ext cx="7924799" cy="373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1800"/>
              </a:spcBef>
              <a:spcAft>
                <a:spcPts val="0"/>
              </a:spcAft>
              <a:buClr>
                <a:srgbClr val="00642D"/>
              </a:buClr>
              <a:buSzPct val="25000"/>
              <a:buFont typeface="Calibri"/>
              <a:buNone/>
            </a:pPr>
            <a:r>
              <a:rPr lang="ru-RU" sz="30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Организация-исполнитель:</a:t>
            </a:r>
            <a:br>
              <a:rPr lang="ru-RU" sz="30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30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управление проектом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0694"/>
              <a:buFont typeface="Arial"/>
              <a:buChar char="•"/>
            </a:pP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Достижение результатов проекта 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0694"/>
              <a:buFont typeface="Arial"/>
              <a:buChar char="•"/>
            </a:pP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Оперативное управление денежными средствами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0694"/>
              <a:buFont typeface="Arial"/>
              <a:buChar char="•"/>
            </a:pP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Отчет о результатах и об использовании денежных средств</a:t>
            </a:r>
          </a:p>
          <a:p>
            <a:endParaRPr lang="ru-RU" sz="2400" b="0" i="0" u="none" strike="noStrike" cap="none" baseline="0">
              <a:solidFill>
                <a:srgbClr val="4D4D4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Shape 105"/>
          <p:cNvSpPr txBox="1"/>
          <p:nvPr/>
        </p:nvSpPr>
        <p:spPr>
          <a:xfrm>
            <a:off x="0" y="0"/>
            <a:ext cx="9144000" cy="685799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36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Функции агенств ГЭФ (2 из 2)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" name="Shape 114"/>
          <p:cNvGraphicFramePr/>
          <p:nvPr/>
        </p:nvGraphicFramePr>
        <p:xfrm>
          <a:off x="381001" y="304800"/>
          <a:ext cx="8229625" cy="5356474"/>
        </p:xfrm>
        <a:graphic>
          <a:graphicData uri="http://schemas.openxmlformats.org/drawingml/2006/table">
            <a:tbl>
              <a:tblPr>
                <a:noFill/>
                <a:tableStyleId>{E5EA32D6-2441-4E2F-9730-09D50C6EA811}</a:tableStyleId>
              </a:tblPr>
              <a:tblGrid>
                <a:gridCol w="3011575"/>
                <a:gridCol w="916575"/>
                <a:gridCol w="687550"/>
                <a:gridCol w="864200"/>
                <a:gridCol w="737850"/>
                <a:gridCol w="1137150"/>
                <a:gridCol w="874725"/>
              </a:tblGrid>
              <a:tr h="398050">
                <a:tc rowSpan="3"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 b="0">
                          <a:solidFill>
                            <a:schemeClr val="dk1"/>
                          </a:solidFill>
                        </a:rPr>
                        <a:t>Системы</a:t>
                      </a:r>
                      <a:r>
                        <a:rPr lang="ru-RU" sz="1200" b="0" baseline="0">
                          <a:solidFill>
                            <a:schemeClr val="dk1"/>
                          </a:solidFill>
                        </a:rPr>
                        <a:t> Прозрачного Распределения Ресурсов (СПРР) для </a:t>
                      </a:r>
                      <a:r>
                        <a:rPr lang="ru-RU" sz="1200" b="0">
                          <a:solidFill>
                            <a:schemeClr val="dk1"/>
                          </a:solidFill>
                        </a:rPr>
                        <a:t>ГЭФ-5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ГЭФ-5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ru-RU" sz="1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Использо-</a:t>
                      </a:r>
                      <a:br>
                        <a:rPr lang="ru-RU" sz="1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ru-RU" sz="1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ванные средства</a:t>
                      </a:r>
                      <a:r>
                        <a:rPr lang="ru-RU" sz="1200" b="1" baseline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1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(млн. долл. США)</a:t>
                      </a:r>
                    </a:p>
                    <a:p>
                      <a:endParaRPr lang="ru-RU" sz="12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8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Пополнение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4,25 млрд. долл. США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Конверты СПРР (млн. долл. США)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050"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Страна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ИК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БР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ДЗ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Всего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Всего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Гибкие условия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8050">
                <a:tc>
                  <a:txBody>
                    <a:bodyPr/>
                    <a:lstStyle/>
                    <a:p>
                      <a:pPr marL="0" marR="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Албания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2,00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1,50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0,58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4,08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2,98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Да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98050">
                <a:tc>
                  <a:txBody>
                    <a:bodyPr/>
                    <a:lstStyle/>
                    <a:p>
                      <a:pPr marL="0" marR="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Босния и Герцеговина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2,77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1,50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0,66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4,93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4,92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Да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98050">
                <a:tc>
                  <a:txBody>
                    <a:bodyPr/>
                    <a:lstStyle/>
                    <a:p>
                      <a:pPr marL="0" marR="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Хорватия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3,33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1,50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0,76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5,59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5,6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Да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98050">
                <a:tc>
                  <a:txBody>
                    <a:bodyPr/>
                    <a:lstStyle/>
                    <a:p>
                      <a:pPr marL="0" marR="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Грузия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2,00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1,50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2,05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5,55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3,5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Да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98050">
                <a:tc>
                  <a:txBody>
                    <a:bodyPr/>
                    <a:lstStyle/>
                    <a:p>
                      <a:pPr marL="0" marR="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Черногория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2,00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1,50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0,65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4,15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3,7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Да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98050">
                <a:tc>
                  <a:txBody>
                    <a:bodyPr/>
                    <a:lstStyle/>
                    <a:p>
                      <a:pPr marL="0" marR="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Молдавия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2,00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1,50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4,88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8,38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7,26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Нет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98050">
                <a:tc>
                  <a:txBody>
                    <a:bodyPr/>
                    <a:lstStyle/>
                    <a:p>
                      <a:pPr marL="0" marR="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Сербия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4,46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1,50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0,70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6,66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3,21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Да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5859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ru-RU" sz="12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Бывшая Югославская Республика Македония 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2,00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1,50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2,48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5,98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2,34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Да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69400">
                <a:tc>
                  <a:txBody>
                    <a:bodyPr/>
                    <a:lstStyle/>
                    <a:p>
                      <a:pPr marL="0" marR="0"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Украина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22,46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1,50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2,99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26,94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19,95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Нет</a:t>
                      </a:r>
                    </a:p>
                  </a:txBody>
                  <a:tcPr marL="42325" marR="42325" marT="0" marB="0" anchor="b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457200" y="1112837"/>
            <a:ext cx="8305799" cy="49069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642D"/>
              </a:buClr>
              <a:buSzPct val="25000"/>
              <a:buFont typeface="Calibri"/>
              <a:buNone/>
            </a:pPr>
            <a:r>
              <a:rPr lang="ru-RU" sz="26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Вступление в силу</a:t>
            </a:r>
          </a:p>
          <a:p>
            <a:pPr marL="342900" marR="0" lvl="1" indent="-34290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0694"/>
              <a:buFont typeface="Arial"/>
              <a:buChar char="•"/>
            </a:pP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Совет запросил Секретариат начать реализацию новой структуры с 1 января 2013 года</a:t>
            </a:r>
          </a:p>
          <a:p>
            <a:endParaRPr lang="ru-RU" sz="2400" b="0" i="0" u="none" strike="noStrike" cap="none" baseline="0">
              <a:solidFill>
                <a:srgbClr val="4D4D4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1" indent="0" algn="l" rtl="0">
              <a:spcBef>
                <a:spcPts val="520"/>
              </a:spcBef>
              <a:spcAft>
                <a:spcPts val="0"/>
              </a:spcAft>
              <a:buClr>
                <a:srgbClr val="00642D"/>
              </a:buClr>
              <a:buSzPct val="25000"/>
              <a:buFont typeface="Calibri"/>
              <a:buNone/>
            </a:pPr>
            <a:r>
              <a:rPr lang="ru-RU" sz="26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Проценты</a:t>
            </a:r>
          </a:p>
          <a:p>
            <a:pPr marL="342900" marR="0" lvl="1" indent="-34290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0694"/>
              <a:buFont typeface="Arial"/>
              <a:buChar char="•"/>
            </a:pP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На все проекты, утвержденные/одобренные ИД, распространяется действие новой политики по оплате услуг в следующем порядке:</a:t>
            </a:r>
          </a:p>
          <a:p>
            <a:pPr marL="742950" marR="0" lvl="2" indent="-349250" algn="l" rtl="0">
              <a:spcBef>
                <a:spcPts val="440"/>
              </a:spcBef>
              <a:spcAft>
                <a:spcPts val="0"/>
              </a:spcAft>
              <a:buClr>
                <a:srgbClr val="4D4D4D"/>
              </a:buClr>
              <a:buSzPct val="98484"/>
              <a:buFont typeface="Arial"/>
              <a:buChar char="•"/>
            </a:pPr>
            <a:r>
              <a:rPr lang="ru-RU" sz="22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9,5% по грантам ГЭФ </a:t>
            </a:r>
            <a:r>
              <a:rPr lang="ru-RU" sz="2200" b="0" i="0" u="sng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до</a:t>
            </a:r>
            <a:r>
              <a:rPr lang="ru-RU" sz="22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 10 млн. долл. США включительно  </a:t>
            </a:r>
          </a:p>
          <a:p>
            <a:pPr marL="742950" marR="0" lvl="2" indent="-349250" algn="l" rtl="0">
              <a:spcBef>
                <a:spcPts val="440"/>
              </a:spcBef>
              <a:spcAft>
                <a:spcPts val="0"/>
              </a:spcAft>
              <a:buClr>
                <a:srgbClr val="4D4D4D"/>
              </a:buClr>
              <a:buSzPct val="98484"/>
              <a:buFont typeface="Arial"/>
              <a:buChar char="•"/>
            </a:pPr>
            <a:r>
              <a:rPr lang="ru-RU" sz="22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9,0% по грантам ГЭФ  </a:t>
            </a:r>
            <a:r>
              <a:rPr lang="ru-RU" sz="2200" b="0" i="0" u="sng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свыше</a:t>
            </a:r>
            <a:r>
              <a:rPr lang="ru-RU" sz="22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 10 млн. долл. США 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x="0" y="0"/>
            <a:ext cx="9144000" cy="685799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40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Новая политика ГЭФ по оплате услуг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457200" y="1143000"/>
            <a:ext cx="8458200" cy="4190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0000"/>
              <a:buFont typeface="Calibri"/>
              <a:buAutoNum type="arabicPeriod"/>
            </a:pP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Форма на Грант на Подготовку Проекта (ГПП) теперь включена в Индентификационную Форму по Проекту (ИФП) </a:t>
            </a:r>
          </a:p>
          <a:p>
            <a:pPr marL="457200" marR="0" lvl="0" indent="-45720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0000"/>
              <a:buFont typeface="Calibri"/>
              <a:buAutoNum type="arabicPeriod"/>
            </a:pP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Верхний предел для Средне-масштабных Проектов (СМП) – 2 млн. долл. США</a:t>
            </a:r>
          </a:p>
          <a:p>
            <a:pPr marL="457200" marR="0" lvl="0" indent="-45720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0000"/>
              <a:buFont typeface="Calibri"/>
              <a:buAutoNum type="arabicPeriod"/>
            </a:pP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Все шаблоны упрощены</a:t>
            </a:r>
          </a:p>
          <a:p>
            <a:pPr marL="457200" marR="0" lvl="0" indent="-45720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0000"/>
              <a:buFont typeface="Calibri"/>
              <a:buAutoNum type="arabicPeriod"/>
            </a:pP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Все этапы теперь отслеживаются Секретариатом ГЭФ</a:t>
            </a:r>
          </a:p>
          <a:p>
            <a:pPr marL="457200" marR="0" lvl="0" indent="-45720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0000"/>
              <a:buFont typeface="Calibri"/>
              <a:buAutoNum type="arabicPeriod"/>
            </a:pP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Оплата за услуги агенств ГЭФ: </a:t>
            </a:r>
          </a:p>
          <a:p>
            <a:pPr marL="857250" marR="0" lvl="1" indent="-463550" algn="l" rtl="0">
              <a:spcBef>
                <a:spcPts val="420"/>
              </a:spcBef>
              <a:spcAft>
                <a:spcPts val="0"/>
              </a:spcAft>
              <a:buClr>
                <a:srgbClr val="4D4D4D"/>
              </a:buClr>
              <a:buSzPct val="25000"/>
              <a:buFont typeface="Calibri"/>
              <a:buNone/>
            </a:pPr>
            <a:r>
              <a:rPr lang="ru-RU" sz="21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	40% при утверждении Советом</a:t>
            </a:r>
          </a:p>
          <a:p>
            <a:pPr marL="857250" marR="0" lvl="1" indent="-463550" algn="l" rtl="0">
              <a:spcBef>
                <a:spcPts val="420"/>
              </a:spcBef>
              <a:spcAft>
                <a:spcPts val="0"/>
              </a:spcAft>
              <a:buClr>
                <a:srgbClr val="4D4D4D"/>
              </a:buClr>
              <a:buSzPct val="25000"/>
              <a:buFont typeface="Calibri"/>
              <a:buNone/>
            </a:pPr>
            <a:r>
              <a:rPr lang="ru-RU" sz="21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	60% при одобрении ИД </a:t>
            </a:r>
          </a:p>
          <a:p>
            <a:pPr marL="457200" marR="0" lvl="0" indent="-457200" algn="l" rtl="0"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0000"/>
              <a:buFont typeface="Calibri"/>
              <a:buAutoNum type="arabicPeriod"/>
            </a:pPr>
            <a:r>
              <a:rPr lang="ru-RU" sz="2400" b="0" i="0" u="sng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Комплексные проекты </a:t>
            </a: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для организаций-исполнителей теперь утвержденны Советом (без утверждения индивидуальных проектов по отдельности)</a:t>
            </a:r>
          </a:p>
        </p:txBody>
      </p:sp>
      <p:sp>
        <p:nvSpPr>
          <p:cNvPr id="134" name="Shape 134"/>
          <p:cNvSpPr/>
          <p:nvPr/>
        </p:nvSpPr>
        <p:spPr>
          <a:xfrm>
            <a:off x="28698" y="609600"/>
            <a:ext cx="91153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32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Меры по рационализации</a:t>
            </a:r>
          </a:p>
        </p:txBody>
      </p:sp>
      <p:sp>
        <p:nvSpPr>
          <p:cNvPr id="135" name="Shape 135"/>
          <p:cNvSpPr txBox="1"/>
          <p:nvPr/>
        </p:nvSpPr>
        <p:spPr>
          <a:xfrm>
            <a:off x="-76200" y="10633"/>
            <a:ext cx="9144000" cy="685799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40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Проектный цикл ГЭФ 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/>
        </p:nvSpPr>
        <p:spPr>
          <a:xfrm>
            <a:off x="0" y="0"/>
            <a:ext cx="9144000" cy="685799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40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Гармонизация 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152400" y="808037"/>
            <a:ext cx="8763000" cy="50593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00642D"/>
              </a:buClr>
              <a:buSzPct val="25000"/>
              <a:buFont typeface="Calibri"/>
              <a:buNone/>
            </a:pPr>
            <a:r>
              <a:rPr lang="ru-RU" sz="2600" b="0" i="1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Октябрь 2012 года: начало обсуждения с ВБ </a:t>
            </a:r>
            <a:br>
              <a:rPr lang="ru-RU" sz="2600" b="0" i="1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2600" b="0" i="1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экспериментальной </a:t>
            </a:r>
            <a:r>
              <a:rPr lang="ru-RU" sz="2600" b="0" i="1" u="sng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гармонизации ВБ</a:t>
            </a:r>
          </a:p>
          <a:p>
            <a:endParaRPr lang="ru-RU" sz="2600" b="0" i="1" u="sng" strike="noStrike" cap="none" baseline="0">
              <a:solidFill>
                <a:srgbClr val="0064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0642D"/>
              </a:buClr>
              <a:buSzPct val="25000"/>
              <a:buFont typeface="Calibri"/>
              <a:buNone/>
            </a:pPr>
            <a:r>
              <a:rPr lang="ru-RU" sz="28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Цель</a:t>
            </a:r>
            <a:r>
              <a:rPr lang="ru-RU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marR="0" lvl="1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4D4D4D"/>
              </a:buClr>
              <a:buSzPct val="25000"/>
              <a:buFont typeface="Calibri"/>
              <a:buNone/>
            </a:pPr>
            <a:r>
              <a:rPr lang="ru-RU" sz="28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Сократить административную нагрузку за счет привлечения управляющих программами ГЭФ в  разработку проектов</a:t>
            </a:r>
          </a:p>
          <a:p>
            <a:endParaRPr lang="ru-RU" sz="2800" b="0" i="0" u="none" strike="noStrike" cap="none" baseline="0">
              <a:solidFill>
                <a:srgbClr val="4D4D4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0642D"/>
              </a:buClr>
              <a:buSzPct val="25000"/>
              <a:buFont typeface="Calibri"/>
              <a:buNone/>
            </a:pPr>
            <a:r>
              <a:rPr lang="ru-RU" sz="2800" b="1" i="0" u="none" strike="noStrike" cap="none" baseline="0">
                <a:solidFill>
                  <a:srgbClr val="00642D"/>
                </a:solidFill>
                <a:latin typeface="Calibri"/>
                <a:ea typeface="Calibri"/>
                <a:cs typeface="Calibri"/>
                <a:sym typeface="Calibri"/>
              </a:rPr>
              <a:t>Что было согласовано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0000"/>
              <a:buFont typeface="Calibri"/>
              <a:buAutoNum type="arabicPeriod"/>
            </a:pP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Отсутствие параллельных процессов принятия решений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0000"/>
              <a:buFont typeface="Calibri"/>
              <a:buAutoNum type="arabicPeriod"/>
            </a:pP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Отсутствие замечаний ГЭФ по проектам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0000"/>
              <a:buFont typeface="Calibri"/>
              <a:buAutoNum type="arabicPeriod"/>
            </a:pP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Отсутствие специальных шаблонов для проектов ГЭФ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4D4D4D"/>
              </a:buClr>
              <a:buSzPct val="100000"/>
              <a:buFont typeface="Calibri"/>
              <a:buAutoNum type="arabicPeriod"/>
            </a:pPr>
            <a:r>
              <a:rPr lang="ru-RU" sz="2400" b="0" i="0" u="none" strike="noStrike" cap="none" baseline="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Новая норма ведения дел: сокращение времени для ответа с 10 до 5 дней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1250</Words>
  <Application>Microsoft Office PowerPoint</Application>
  <PresentationFormat>On-screen Show (4:3)</PresentationFormat>
  <Paragraphs>319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/>
      <vt:lpstr>– ГЭФ –  Обзор и новые данные  </vt:lpstr>
      <vt:lpstr>PowerPoint Presentation</vt:lpstr>
      <vt:lpstr>Организационная структура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НЕКОТОРЫЕ ВОПРОСЫ ДЛЯ ГЭФ-6: КАК МАКСИМАЛЬНО ПОВЫСИТЬ ВЛИЯНИЕ ГЭФ В БУДУЩЕМ?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– ГЭФ –  Обзор и новые данные  </dc:title>
  <dc:creator>Robert T. Schreiber</dc:creator>
  <cp:lastModifiedBy>Robert T. Schreiber</cp:lastModifiedBy>
  <cp:revision>1</cp:revision>
  <dcterms:modified xsi:type="dcterms:W3CDTF">2013-09-02T03:13:37Z</dcterms:modified>
</cp:coreProperties>
</file>