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9"/>
  </p:notesMasterIdLst>
  <p:sldIdLst>
    <p:sldId id="291" r:id="rId2"/>
    <p:sldId id="258" r:id="rId3"/>
    <p:sldId id="260" r:id="rId4"/>
    <p:sldId id="261" r:id="rId5"/>
    <p:sldId id="263" r:id="rId6"/>
    <p:sldId id="268" r:id="rId7"/>
    <p:sldId id="264" r:id="rId8"/>
    <p:sldId id="262" r:id="rId9"/>
    <p:sldId id="265" r:id="rId10"/>
    <p:sldId id="282" r:id="rId11"/>
    <p:sldId id="288" r:id="rId12"/>
    <p:sldId id="292" r:id="rId13"/>
    <p:sldId id="293" r:id="rId14"/>
    <p:sldId id="294" r:id="rId15"/>
    <p:sldId id="295" r:id="rId16"/>
    <p:sldId id="296" r:id="rId17"/>
    <p:sldId id="297" r:id="rId18"/>
    <p:sldId id="266" r:id="rId19"/>
    <p:sldId id="269" r:id="rId20"/>
    <p:sldId id="298" r:id="rId21"/>
    <p:sldId id="270" r:id="rId22"/>
    <p:sldId id="271" r:id="rId23"/>
    <p:sldId id="272" r:id="rId24"/>
    <p:sldId id="273" r:id="rId25"/>
    <p:sldId id="274" r:id="rId26"/>
    <p:sldId id="287" r:id="rId27"/>
    <p:sldId id="29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86387" autoAdjust="0"/>
  </p:normalViewPr>
  <p:slideViewPr>
    <p:cSldViewPr>
      <p:cViewPr varScale="1">
        <p:scale>
          <a:sx n="64" d="100"/>
          <a:sy n="64" d="100"/>
        </p:scale>
        <p:origin x="62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716282-B8C8-4900-8D81-56A48B169ACD}" type="datetimeFigureOut">
              <a:rPr lang="ru-RU"/>
              <a:pPr>
                <a:defRPr/>
              </a:pPr>
              <a:t>30.08.2013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633D96-23FF-4D28-8350-DDC33740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779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Персонал сократили, поэтому нужно, чтобы вы поглощали углерод  вместо уволенной части отдела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33D96-23FF-4D28-8350-DDC33740B98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9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14" tIns="45707" rIns="91414" bIns="45707"/>
          <a:lstStyle/>
          <a:p>
            <a:pPr eaLnBrk="1" hangingPunct="1"/>
            <a:r>
              <a:rPr lang="ru-RU" smtClean="0"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867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33D96-23FF-4D28-8350-DDC33740B98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33D96-23FF-4D28-8350-DDC33740B98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4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4963-D25A-4D1A-A320-B4B2E99313D2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6727F-DE7D-4BFF-BDAC-9376EDE50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A3C3-9C51-4862-A099-A49B16195D0C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CCE6-5339-402D-A52F-BA6D7E48D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9BFE-1F58-43E7-9DA9-28EFAD23EED2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9AEE8-7684-4A19-BC8A-481B6C9D5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35C3-46E8-4D36-9973-23D100E76CA4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E614-F2E8-4121-8BA4-27242C6D1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6940-9F2C-4667-BC18-AFAFA564110F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81608-BD16-497E-A271-99BC85AB2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04D4-54A9-4240-8C88-8AA8D8796B28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F773-6EF6-4070-AFBD-DA46EB1DB7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CE66-E20B-47A0-9D81-45BD73BD81B1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D7344-E1EC-4949-A745-7ECD841C38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F62D8-972A-4753-A50B-4F19B662BB85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1057-31BC-4875-AF3B-4B9928EFA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5D89-7510-4142-85D5-16EF3EAC99DB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5144-1AFF-492E-B3F5-59ADCA6FA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8A4FE-33F8-44A2-B46C-0F541ED16234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61CE-3788-4ED4-943B-A2B0E1376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ED26-F581-436B-AD61-4EAE34973452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4910-BEBB-43A0-A2BE-09BD1417C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28600" y="228600"/>
            <a:ext cx="8686800" cy="6477000"/>
          </a:xfrm>
          <a:prstGeom prst="roundRect">
            <a:avLst>
              <a:gd name="adj" fmla="val 445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509E58FA-2F6B-481A-9F25-36C439D0C555}" type="datetimeFigureOut">
              <a:rPr lang="en-US"/>
              <a:pPr>
                <a:defRPr/>
              </a:pPr>
              <a:t>8/30/2013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EED7B0B-3453-44C1-9DD4-441F062B2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rgbClr val="4F6228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4F6228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6875" y="4038600"/>
            <a:ext cx="835025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Кумулятивные данные о трудностях на пути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 достижению глобального воздействия на окружающую среду</a:t>
            </a:r>
          </a:p>
        </p:txBody>
      </p:sp>
      <p:pic>
        <p:nvPicPr>
          <p:cNvPr id="5" name="Picture 2" descr="D:\KsenSite\0001\GEF_EO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5486400"/>
            <a:ext cx="2952750" cy="908050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6875" y="2928938"/>
            <a:ext cx="8350250" cy="9572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n-US" sz="4000" b="1" kern="1200" dirty="0">
                <a:solidFill>
                  <a:schemeClr val="accent3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Первый отчет </a:t>
            </a:r>
            <a:r>
              <a:rPr dirty="0" smtClean="0"/>
              <a:t>O</a:t>
            </a:r>
            <a:r>
              <a:rPr lang="ru-RU" dirty="0" smtClean="0"/>
              <a:t>АД</a:t>
            </a:r>
            <a:r>
              <a:rPr dirty="0" smtClean="0"/>
              <a:t>5: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396240" y="476672"/>
            <a:ext cx="8351520" cy="231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Более масштабное распространение</a:t>
            </a:r>
            <a:endParaRPr sz="3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83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ru-RU" sz="2200" b="1" smtClean="0">
                <a:latin typeface="Arial" charset="0"/>
              </a:rPr>
              <a:t>Поточная организация</a:t>
            </a:r>
            <a:r>
              <a:rPr lang="en-US" sz="2200" smtClean="0"/>
              <a:t>: </a:t>
            </a:r>
            <a:r>
              <a:rPr lang="ru-RU" sz="2200" smtClean="0">
                <a:latin typeface="Arial" charset="0"/>
              </a:rPr>
              <a:t>Информация, выводы, или конкретные результаты  включаются в более широкие задачи заинтересованных сторон и в такие инициативы как законы, стратегии, инструкции и программы</a:t>
            </a:r>
            <a:endParaRPr lang="en-US" sz="22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ru-RU" sz="2200" b="1" smtClean="0">
                <a:latin typeface="Arial" charset="0"/>
              </a:rPr>
              <a:t>Тиражирование</a:t>
            </a:r>
            <a:r>
              <a:rPr lang="en-US" sz="2200" smtClean="0"/>
              <a:t>: </a:t>
            </a:r>
            <a:r>
              <a:rPr lang="ru-RU" sz="2200" smtClean="0">
                <a:latin typeface="Arial" charset="0"/>
              </a:rPr>
              <a:t>инициативы ГЭФ  выдвигаются или принимаются в соизмеримом административном или экологическом масштабе, зачастую в другой географической области или районе  </a:t>
            </a: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ru-RU" sz="2200" b="1" smtClean="0">
                <a:latin typeface="Arial" charset="0"/>
              </a:rPr>
              <a:t>Расширение</a:t>
            </a:r>
            <a:r>
              <a:rPr lang="en-US" sz="2200" smtClean="0"/>
              <a:t>: </a:t>
            </a:r>
            <a:r>
              <a:rPr lang="ru-RU" sz="2200" smtClean="0">
                <a:latin typeface="Arial" charset="0"/>
              </a:rPr>
              <a:t>инициативы, поддерживаемые ГЭФ, осуществляются в большем географическом масштабе, часто</a:t>
            </a:r>
            <a:r>
              <a:rPr lang="en-US" sz="2200" smtClean="0"/>
              <a:t> </a:t>
            </a:r>
            <a:r>
              <a:rPr lang="ru-RU" sz="2200" smtClean="0">
                <a:latin typeface="Arial" charset="0"/>
              </a:rPr>
              <a:t>расширенном, с целью включения новых аспектов или интересов, которые могут быть политическими, административными или экологическими по своей природе </a:t>
            </a:r>
            <a:endParaRPr lang="en-US" sz="22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u"/>
            </a:pPr>
            <a:r>
              <a:rPr lang="ru-RU" sz="2200" b="1" smtClean="0">
                <a:latin typeface="Arial" charset="0"/>
              </a:rPr>
              <a:t>Изменение рынка</a:t>
            </a:r>
            <a:r>
              <a:rPr lang="en-US" sz="2200" smtClean="0"/>
              <a:t>: </a:t>
            </a:r>
            <a:r>
              <a:rPr lang="ru-RU" sz="2200" smtClean="0">
                <a:latin typeface="Arial" charset="0"/>
              </a:rPr>
              <a:t>инициативы, поддерживаемые ГЭФ, катализируют преобразование рынка, влияя на спрос и/или предложение на товары и услуги, способствующие улучшению состояния глобальной окружающей среды</a:t>
            </a:r>
            <a:endParaRPr lang="en-US" sz="2200" smtClean="0"/>
          </a:p>
          <a:p>
            <a:pPr eaLnBrk="1" hangingPunct="1">
              <a:lnSpc>
                <a:spcPct val="80000"/>
              </a:lnSpc>
            </a:pPr>
            <a:endParaRPr lang="en-US" sz="2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5"/>
          <p:cNvSpPr txBox="1"/>
          <p:nvPr/>
        </p:nvSpPr>
        <p:spPr>
          <a:xfrm>
            <a:off x="304800" y="762000"/>
            <a:ext cx="4648200" cy="4483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2000">
                <a:schemeClr val="bg1">
                  <a:alpha val="51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6600"/>
                </a:solidFill>
              </a:rPr>
              <a:t>Области вкладов ГЭФ</a:t>
            </a:r>
            <a:endParaRPr lang="en-US" sz="1200" b="1">
              <a:solidFill>
                <a:srgbClr val="006600"/>
              </a:solidFill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8" name="TextBox 68"/>
          <p:cNvSpPr txBox="1"/>
          <p:nvPr/>
        </p:nvSpPr>
        <p:spPr>
          <a:xfrm>
            <a:off x="4724400" y="762000"/>
            <a:ext cx="2438400" cy="466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2000">
                <a:schemeClr val="accent3">
                  <a:lumMod val="20000"/>
                  <a:lumOff val="80000"/>
                  <a:alpha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6600"/>
                </a:solidFill>
              </a:rPr>
              <a:t>Трансформационное изменение</a:t>
            </a:r>
            <a:endParaRPr lang="en-US" sz="1200" b="1">
              <a:solidFill>
                <a:srgbClr val="006600"/>
              </a:solidFill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7" name="TextBox 68"/>
          <p:cNvSpPr txBox="1"/>
          <p:nvPr/>
        </p:nvSpPr>
        <p:spPr>
          <a:xfrm>
            <a:off x="7239000" y="762000"/>
            <a:ext cx="1905000" cy="44831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2000">
                <a:schemeClr val="accent3">
                  <a:lumMod val="40000"/>
                  <a:lumOff val="60000"/>
                  <a:alpha val="58000"/>
                </a:schemeClr>
              </a:gs>
              <a:gs pos="100000">
                <a:srgbClr val="5E8F2D"/>
              </a:gs>
            </a:gsLst>
            <a:lin ang="1620000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006600"/>
                </a:solidFill>
              </a:rPr>
              <a:t>Эффективность</a:t>
            </a:r>
            <a:endParaRPr lang="en-US" sz="1200" b="1">
              <a:solidFill>
                <a:srgbClr val="006600"/>
              </a:solidFill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200" b="1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25604" name="Straight Connector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1073150"/>
            <a:ext cx="4048125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/>
        </p:nvSpPr>
        <p:spPr>
          <a:xfrm>
            <a:off x="304800" y="0"/>
            <a:ext cx="8418513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2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6" name="Straight Connector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6613" y="5346700"/>
            <a:ext cx="488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8"/>
          <p:cNvSpPr txBox="1">
            <a:spLocks noChangeArrowheads="1"/>
          </p:cNvSpPr>
          <p:nvPr/>
        </p:nvSpPr>
        <p:spPr bwMode="auto">
          <a:xfrm>
            <a:off x="7543800" y="5407025"/>
            <a:ext cx="1266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/>
              <a:t>Изучение &amp; гибкое управление / Положительный цикл укрепления</a:t>
            </a:r>
            <a:endParaRPr lang="en-US" sz="800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762000" y="1219200"/>
            <a:ext cx="3200400" cy="1828800"/>
            <a:chOff x="1722871" y="1027477"/>
            <a:chExt cx="1126256" cy="1126256"/>
          </a:xfrm>
        </p:grpSpPr>
        <p:sp>
          <p:nvSpPr>
            <p:cNvPr id="16" name="Oval 15"/>
            <p:cNvSpPr/>
            <p:nvPr/>
          </p:nvSpPr>
          <p:spPr>
            <a:xfrm>
              <a:off x="1722871" y="1027477"/>
              <a:ext cx="1126256" cy="1126256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1910580" y="1056807"/>
              <a:ext cx="750837" cy="195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>
                  <a:solidFill>
                    <a:srgbClr val="003300"/>
                  </a:solidFill>
                  <a:latin typeface="Arial" charset="0"/>
                  <a:cs typeface="Arial" charset="0"/>
                </a:rPr>
                <a:t>Стратегии осуществления</a:t>
              </a:r>
              <a:endParaRPr lang="en-US" sz="1100" b="1">
                <a:solidFill>
                  <a:srgbClr val="0033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054100" y="1563706"/>
            <a:ext cx="1143000" cy="5968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900">
                <a:solidFill>
                  <a:srgbClr val="31511F"/>
                </a:solidFill>
                <a:latin typeface="Arial" charset="0"/>
                <a:cs typeface="Arial" charset="0"/>
              </a:rPr>
              <a:t>Технологии и подходы</a:t>
            </a:r>
            <a:endParaRPr lang="en-US" sz="900">
              <a:solidFill>
                <a:srgbClr val="31511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41525" y="1560512"/>
            <a:ext cx="1828800" cy="5334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900">
                <a:solidFill>
                  <a:srgbClr val="31511F"/>
                </a:solidFill>
                <a:latin typeface="Arial" charset="0"/>
                <a:cs typeface="Arial" charset="0"/>
              </a:rPr>
              <a:t> Исполнительные механизмы и органы</a:t>
            </a:r>
            <a:endParaRPr lang="en-US" sz="900">
              <a:solidFill>
                <a:srgbClr val="31511F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76860" y="2170112"/>
            <a:ext cx="2587811" cy="60960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900">
                <a:solidFill>
                  <a:srgbClr val="31511F"/>
                </a:solidFill>
                <a:latin typeface="Arial" charset="0"/>
                <a:cs typeface="Arial" charset="0"/>
              </a:rPr>
              <a:t>Финансовые механизмы осуществления и устойчивости</a:t>
            </a:r>
            <a:endParaRPr lang="en-US" sz="900">
              <a:solidFill>
                <a:srgbClr val="31511F"/>
              </a:solidFill>
              <a:latin typeface="Arial" charset="0"/>
              <a:cs typeface="Arial" charset="0"/>
            </a:endParaRPr>
          </a:p>
        </p:txBody>
      </p:sp>
      <p:grpSp>
        <p:nvGrpSpPr>
          <p:cNvPr id="25618" name="Group 71"/>
          <p:cNvGrpSpPr>
            <a:grpSpLocks/>
          </p:cNvGrpSpPr>
          <p:nvPr/>
        </p:nvGrpSpPr>
        <p:grpSpPr bwMode="auto">
          <a:xfrm>
            <a:off x="2362200" y="3048000"/>
            <a:ext cx="2209800" cy="2133600"/>
            <a:chOff x="-2353235" y="3276600"/>
            <a:chExt cx="2353235" cy="1676400"/>
          </a:xfrm>
        </p:grpSpPr>
        <p:grpSp>
          <p:nvGrpSpPr>
            <p:cNvPr id="25673" name="Group 24"/>
            <p:cNvGrpSpPr>
              <a:grpSpLocks/>
            </p:cNvGrpSpPr>
            <p:nvPr/>
          </p:nvGrpSpPr>
          <p:grpSpPr bwMode="auto">
            <a:xfrm>
              <a:off x="-2353235" y="3276600"/>
              <a:ext cx="2353235" cy="1676400"/>
              <a:chOff x="1722871" y="1027477"/>
              <a:chExt cx="1126256" cy="112625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722871" y="1027477"/>
                <a:ext cx="1126256" cy="1126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Oval 4"/>
              <p:cNvSpPr/>
              <p:nvPr/>
            </p:nvSpPr>
            <p:spPr>
              <a:xfrm>
                <a:off x="1883881" y="1040047"/>
                <a:ext cx="771064" cy="2689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100" b="1">
                    <a:solidFill>
                      <a:srgbClr val="003300"/>
                    </a:solidFill>
                    <a:latin typeface="Arial" charset="0"/>
                    <a:cs typeface="Arial" charset="0"/>
                  </a:rPr>
                  <a:t>Основной потенциал</a:t>
                </a:r>
                <a:endParaRPr lang="en-US" sz="1100" b="1">
                  <a:solidFill>
                    <a:srgbClr val="0033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-2272089" y="3644461"/>
              <a:ext cx="1136044" cy="69893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Стратегическая,юридическая и нормативные базы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-1379483" y="3649904"/>
              <a:ext cx="1312247" cy="70438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правительственные структуры и меры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-2028651" y="4354286"/>
              <a:ext cx="1676400" cy="48985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Неофициальные процессы в установлении отношений и урегулировании конфликтов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5619" name="Group 63"/>
          <p:cNvGrpSpPr>
            <a:grpSpLocks/>
          </p:cNvGrpSpPr>
          <p:nvPr/>
        </p:nvGrpSpPr>
        <p:grpSpPr bwMode="auto">
          <a:xfrm>
            <a:off x="533400" y="3276600"/>
            <a:ext cx="2124075" cy="2133600"/>
            <a:chOff x="-2353235" y="5029200"/>
            <a:chExt cx="2353235" cy="1676400"/>
          </a:xfrm>
        </p:grpSpPr>
        <p:grpSp>
          <p:nvGrpSpPr>
            <p:cNvPr id="25653" name="Group 24"/>
            <p:cNvGrpSpPr>
              <a:grpSpLocks/>
            </p:cNvGrpSpPr>
            <p:nvPr/>
          </p:nvGrpSpPr>
          <p:grpSpPr bwMode="auto">
            <a:xfrm>
              <a:off x="-2353235" y="5029200"/>
              <a:ext cx="2353235" cy="1676400"/>
              <a:chOff x="1722871" y="1027477"/>
              <a:chExt cx="1126256" cy="1126256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1722871" y="1027477"/>
                <a:ext cx="1126256" cy="1126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7" name="Oval 4"/>
              <p:cNvSpPr/>
              <p:nvPr/>
            </p:nvSpPr>
            <p:spPr>
              <a:xfrm>
                <a:off x="1883645" y="1040047"/>
                <a:ext cx="796292" cy="2689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5240" tIns="15240" rIns="15240" bIns="15240" anchor="ctr"/>
              <a:lstStyle/>
              <a:p>
                <a:pPr algn="ctr" defTabSz="5334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100" b="1">
                    <a:solidFill>
                      <a:srgbClr val="003300"/>
                    </a:solidFill>
                    <a:latin typeface="Arial" charset="0"/>
                    <a:cs typeface="Arial" charset="0"/>
                  </a:rPr>
                  <a:t>Знания и информация</a:t>
                </a:r>
                <a:endParaRPr lang="en-US" sz="1100" b="1">
                  <a:solidFill>
                    <a:srgbClr val="0033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-2209800" y="5379354"/>
              <a:ext cx="1197016" cy="808009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Совместное использование информации и доступ к ней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-1295400" y="5410200"/>
              <a:ext cx="1143000" cy="51418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Повышение информированности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-1265981" y="5848186"/>
              <a:ext cx="1113582" cy="55805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Генерирование    знаний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-2133600" y="5960068"/>
              <a:ext cx="1008529" cy="4407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cs typeface="Arial" charset="0"/>
                </a:rPr>
                <a:t>М</a:t>
              </a: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ониторинг и Оценка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-1687975" y="6204996"/>
              <a:ext cx="1008529" cy="440732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800">
                  <a:solidFill>
                    <a:srgbClr val="31511F"/>
                  </a:solidFill>
                  <a:latin typeface="Arial" charset="0"/>
                  <a:cs typeface="Arial" charset="0"/>
                </a:rPr>
                <a:t>Развитие навыков</a:t>
              </a:r>
              <a:endParaRPr lang="en-US" sz="800">
                <a:solidFill>
                  <a:srgbClr val="31511F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25620" name="Straight Connector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124200"/>
            <a:ext cx="4445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21" name="Group 56"/>
          <p:cNvGrpSpPr>
            <a:grpSpLocks/>
          </p:cNvGrpSpPr>
          <p:nvPr/>
        </p:nvGrpSpPr>
        <p:grpSpPr bwMode="auto">
          <a:xfrm>
            <a:off x="4343400" y="2362200"/>
            <a:ext cx="4800600" cy="1828800"/>
            <a:chOff x="3693895" y="3065818"/>
            <a:chExt cx="5347596" cy="1692954"/>
          </a:xfrm>
        </p:grpSpPr>
        <p:sp>
          <p:nvSpPr>
            <p:cNvPr id="58" name="Isosceles Triangle 57"/>
            <p:cNvSpPr>
              <a:spLocks noChangeArrowheads="1"/>
            </p:cNvSpPr>
            <p:nvPr/>
          </p:nvSpPr>
          <p:spPr bwMode="auto">
            <a:xfrm rot="-5400000">
              <a:off x="5454902" y="1304811"/>
              <a:ext cx="1692954" cy="52149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006600"/>
                </a:gs>
                <a:gs pos="30000">
                  <a:srgbClr val="9BC348"/>
                </a:gs>
                <a:gs pos="86000">
                  <a:srgbClr val="EBF1DE"/>
                </a:gs>
                <a:gs pos="100000">
                  <a:srgbClr val="EBF1DE"/>
                </a:gs>
              </a:gsLst>
              <a:lin ang="16200000" scaled="1"/>
            </a:gradFill>
            <a:ln w="9525" algn="ctr">
              <a:solidFill>
                <a:srgbClr val="E8F4DC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rot="10800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sp>
          <p:nvSpPr>
            <p:cNvPr id="25652" name="TextBox 102"/>
            <p:cNvSpPr txBox="1">
              <a:spLocks noChangeArrowheads="1"/>
            </p:cNvSpPr>
            <p:nvPr/>
          </p:nvSpPr>
          <p:spPr bwMode="auto">
            <a:xfrm>
              <a:off x="7089194" y="4123914"/>
              <a:ext cx="1952297" cy="423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EBF1DE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srgbClr val="EBF1DE"/>
                  </a:solidFill>
                </a:rPr>
                <a:t> Сокращение напряжения</a:t>
              </a:r>
              <a:endParaRPr lang="en-US" sz="1200" b="1">
                <a:solidFill>
                  <a:srgbClr val="EBF1DE"/>
                </a:solidFill>
              </a:endParaRPr>
            </a:p>
          </p:txBody>
        </p:sp>
      </p:grpSp>
      <p:grpSp>
        <p:nvGrpSpPr>
          <p:cNvPr id="25622" name="Isosceles Triangle 60"/>
          <p:cNvGrpSpPr>
            <a:grpSpLocks/>
          </p:cNvGrpSpPr>
          <p:nvPr/>
        </p:nvGrpSpPr>
        <p:grpSpPr bwMode="auto">
          <a:xfrm>
            <a:off x="4864100" y="2362200"/>
            <a:ext cx="4127500" cy="777875"/>
            <a:chOff x="3022" y="1532"/>
            <a:chExt cx="2696" cy="538"/>
          </a:xfrm>
        </p:grpSpPr>
        <p:pic>
          <p:nvPicPr>
            <p:cNvPr id="25649" name="Isosceles Triangle 6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2" y="1532"/>
              <a:ext cx="269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0" name="Text Box 26"/>
            <p:cNvSpPr txBox="1">
              <a:spLocks noChangeArrowheads="1"/>
            </p:cNvSpPr>
            <p:nvPr/>
          </p:nvSpPr>
          <p:spPr bwMode="auto">
            <a:xfrm rot="-5400000">
              <a:off x="4908" y="1125"/>
              <a:ext cx="26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5623" name="TextBox 105"/>
          <p:cNvSpPr>
            <a:spLocks noChangeArrowheads="1"/>
          </p:cNvSpPr>
          <p:nvPr/>
        </p:nvSpPr>
        <p:spPr bwMode="auto">
          <a:xfrm>
            <a:off x="7251700" y="2362200"/>
            <a:ext cx="1892300" cy="1125538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EBF1DE"/>
                </a:solidFill>
              </a:rPr>
              <a:t>Улучшение состояния окружающей среды </a:t>
            </a:r>
            <a:endParaRPr lang="en-US" sz="1200" b="1">
              <a:solidFill>
                <a:srgbClr val="EBF1DE"/>
              </a:solidFill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4267200" y="2438400"/>
            <a:ext cx="914400" cy="838200"/>
          </a:xfrm>
          <a:prstGeom prst="rightArrow">
            <a:avLst>
              <a:gd name="adj1" fmla="val 50000"/>
              <a:gd name="adj2" fmla="val 31723"/>
            </a:avLst>
          </a:prstGeom>
          <a:gradFill flip="none" rotWithShape="1">
            <a:gsLst>
              <a:gs pos="0">
                <a:srgbClr val="DDEBCF">
                  <a:alpha val="33000"/>
                </a:srgbClr>
              </a:gs>
              <a:gs pos="50000">
                <a:srgbClr val="9CB86E">
                  <a:alpha val="29000"/>
                </a:srgbClr>
              </a:gs>
              <a:gs pos="100000">
                <a:srgbClr val="156B13">
                  <a:alpha val="78000"/>
                </a:srgbClr>
              </a:gs>
            </a:gsLst>
            <a:lin ang="0" scaled="1"/>
            <a:tileRect/>
          </a:gradFill>
          <a:ln>
            <a:solidFill>
              <a:srgbClr val="77BC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b="1" i="1">
                <a:solidFill>
                  <a:srgbClr val="31511F"/>
                </a:solidFill>
                <a:latin typeface="Arial" charset="0"/>
                <a:cs typeface="Arial" charset="0"/>
              </a:rPr>
              <a:t>  </a:t>
            </a:r>
            <a:endParaRPr lang="en-US" sz="800" b="1" i="1">
              <a:solidFill>
                <a:srgbClr val="31511F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331676" y="5410200"/>
            <a:ext cx="773724" cy="38100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800" dirty="0">
              <a:solidFill>
                <a:srgbClr val="31511F"/>
              </a:solidFill>
            </a:endParaRPr>
          </a:p>
        </p:txBody>
      </p:sp>
      <p:sp>
        <p:nvSpPr>
          <p:cNvPr id="25628" name="TextBox 78"/>
          <p:cNvSpPr txBox="1">
            <a:spLocks noChangeArrowheads="1"/>
          </p:cNvSpPr>
          <p:nvPr/>
        </p:nvSpPr>
        <p:spPr bwMode="auto">
          <a:xfrm>
            <a:off x="4267200" y="5453063"/>
            <a:ext cx="914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solidFill>
                  <a:srgbClr val="006600"/>
                </a:solidFill>
              </a:rPr>
              <a:t>Деятельность и результаты деятельности</a:t>
            </a:r>
          </a:p>
          <a:p>
            <a:pPr algn="ctr"/>
            <a:r>
              <a:rPr lang="ru-RU" sz="800">
                <a:solidFill>
                  <a:srgbClr val="006600"/>
                </a:solidFill>
              </a:rPr>
              <a:t>ГЭФ</a:t>
            </a:r>
            <a:endParaRPr lang="en-US" sz="800">
              <a:solidFill>
                <a:srgbClr val="006600"/>
              </a:solidFill>
            </a:endParaRPr>
          </a:p>
        </p:txBody>
      </p:sp>
      <p:grpSp>
        <p:nvGrpSpPr>
          <p:cNvPr id="25629" name="Group 62"/>
          <p:cNvGrpSpPr>
            <a:grpSpLocks/>
          </p:cNvGrpSpPr>
          <p:nvPr/>
        </p:nvGrpSpPr>
        <p:grpSpPr bwMode="auto">
          <a:xfrm>
            <a:off x="5181600" y="5364163"/>
            <a:ext cx="914400" cy="573087"/>
            <a:chOff x="5486400" y="5507809"/>
            <a:chExt cx="990600" cy="687859"/>
          </a:xfrm>
        </p:grpSpPr>
        <p:sp>
          <p:nvSpPr>
            <p:cNvPr id="54" name="Oval 45"/>
            <p:cNvSpPr/>
            <p:nvPr/>
          </p:nvSpPr>
          <p:spPr>
            <a:xfrm>
              <a:off x="5562600" y="5562600"/>
              <a:ext cx="838200" cy="533399"/>
            </a:xfrm>
            <a:prstGeom prst="diamond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648" name="TextBox 78"/>
            <p:cNvSpPr txBox="1">
              <a:spLocks noChangeArrowheads="1"/>
            </p:cNvSpPr>
            <p:nvPr/>
          </p:nvSpPr>
          <p:spPr bwMode="auto">
            <a:xfrm>
              <a:off x="5486400" y="5639283"/>
              <a:ext cx="990600" cy="40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800">
                  <a:solidFill>
                    <a:srgbClr val="006600"/>
                  </a:solidFill>
                </a:rPr>
                <a:t>Процесс изменения</a:t>
              </a:r>
              <a:endParaRPr lang="en-US" sz="800">
                <a:solidFill>
                  <a:srgbClr val="006600"/>
                </a:solidFill>
              </a:endParaRPr>
            </a:p>
          </p:txBody>
        </p:sp>
      </p:grpSp>
      <p:grpSp>
        <p:nvGrpSpPr>
          <p:cNvPr id="25630" name="Isosceles Triangle 64"/>
          <p:cNvGrpSpPr>
            <a:grpSpLocks/>
          </p:cNvGrpSpPr>
          <p:nvPr/>
        </p:nvGrpSpPr>
        <p:grpSpPr bwMode="auto">
          <a:xfrm>
            <a:off x="6172200" y="5334000"/>
            <a:ext cx="1060450" cy="523875"/>
            <a:chOff x="3836" y="3379"/>
            <a:chExt cx="668" cy="330"/>
          </a:xfrm>
        </p:grpSpPr>
        <p:pic>
          <p:nvPicPr>
            <p:cNvPr id="25643" name="Isosceles Triangle 64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36" y="3379"/>
              <a:ext cx="6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4" name="Text Box 36"/>
            <p:cNvSpPr txBox="1">
              <a:spLocks noChangeArrowheads="1"/>
            </p:cNvSpPr>
            <p:nvPr/>
          </p:nvSpPr>
          <p:spPr bwMode="auto">
            <a:xfrm rot="-5400000">
              <a:off x="4259" y="3389"/>
              <a:ext cx="12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ru-RU" sz="800">
                <a:solidFill>
                  <a:srgbClr val="31511F"/>
                </a:solidFill>
                <a:latin typeface="Calibri" pitchFamily="34" charset="0"/>
              </a:endParaRPr>
            </a:p>
          </p:txBody>
        </p:sp>
      </p:grpSp>
      <p:sp>
        <p:nvSpPr>
          <p:cNvPr id="25631" name="TextBox 78"/>
          <p:cNvSpPr txBox="1">
            <a:spLocks noChangeArrowheads="1"/>
          </p:cNvSpPr>
          <p:nvPr/>
        </p:nvSpPr>
        <p:spPr bwMode="auto">
          <a:xfrm>
            <a:off x="6324600" y="54864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solidFill>
                  <a:srgbClr val="006600"/>
                </a:solidFill>
              </a:rPr>
              <a:t>Воздействие/</a:t>
            </a:r>
          </a:p>
          <a:p>
            <a:pPr algn="ctr"/>
            <a:r>
              <a:rPr lang="ru-RU" sz="800">
                <a:solidFill>
                  <a:srgbClr val="006600"/>
                </a:solidFill>
              </a:rPr>
              <a:t>ГЕБ</a:t>
            </a:r>
            <a:endParaRPr lang="en-US" sz="800">
              <a:solidFill>
                <a:srgbClr val="0066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124200" y="5410200"/>
            <a:ext cx="12192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3151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Пояснения</a:t>
            </a:r>
          </a:p>
          <a:p>
            <a:pPr>
              <a:defRPr/>
            </a:pPr>
            <a:r>
              <a:rPr lang="ru-RU" sz="1200" b="1">
                <a:solidFill>
                  <a:srgbClr val="3151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 графику</a:t>
            </a:r>
            <a:endParaRPr lang="en-US" sz="1200"/>
          </a:p>
        </p:txBody>
      </p:sp>
      <p:sp>
        <p:nvSpPr>
          <p:cNvPr id="25633" name="Rectangle 86"/>
          <p:cNvSpPr>
            <a:spLocks noChangeArrowheads="1"/>
          </p:cNvSpPr>
          <p:nvPr/>
        </p:nvSpPr>
        <p:spPr bwMode="auto">
          <a:xfrm>
            <a:off x="9144000" y="1524000"/>
            <a:ext cx="219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/>
              <a:t> </a:t>
            </a:r>
          </a:p>
        </p:txBody>
      </p:sp>
      <p:sp>
        <p:nvSpPr>
          <p:cNvPr id="25634" name="AutoShape 86"/>
          <p:cNvSpPr>
            <a:spLocks noChangeArrowheads="1"/>
          </p:cNvSpPr>
          <p:nvPr/>
        </p:nvSpPr>
        <p:spPr bwMode="auto">
          <a:xfrm>
            <a:off x="4038600" y="1143000"/>
            <a:ext cx="3429000" cy="1219200"/>
          </a:xfrm>
          <a:prstGeom prst="flowChartDecision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100" b="1">
              <a:solidFill>
                <a:srgbClr val="003300"/>
              </a:solidFill>
            </a:endParaRPr>
          </a:p>
          <a:p>
            <a:pPr algn="ctr"/>
            <a:r>
              <a:rPr lang="ru-RU" sz="1100" b="1">
                <a:solidFill>
                  <a:srgbClr val="003300"/>
                </a:solidFill>
              </a:rPr>
              <a:t>Более масштабное </a:t>
            </a:r>
            <a:endParaRPr lang="en-US" sz="1100" b="1">
              <a:solidFill>
                <a:srgbClr val="003300"/>
              </a:solidFill>
            </a:endParaRPr>
          </a:p>
          <a:p>
            <a:pPr algn="ctr"/>
            <a:r>
              <a:rPr lang="ru-RU" sz="1100" b="1">
                <a:solidFill>
                  <a:srgbClr val="003300"/>
                </a:solidFill>
              </a:rPr>
              <a:t>распространение</a:t>
            </a:r>
            <a:endParaRPr lang="en-US" sz="1100" b="1">
              <a:solidFill>
                <a:srgbClr val="003300"/>
              </a:solidFill>
            </a:endParaRPr>
          </a:p>
          <a:p>
            <a:pPr algn="ctr"/>
            <a:r>
              <a:rPr lang="ru-RU" sz="1000"/>
              <a:t>Поддержка 	 Тиражирование</a:t>
            </a:r>
          </a:p>
          <a:p>
            <a:pPr algn="ctr"/>
            <a:r>
              <a:rPr lang="ru-RU" sz="1000"/>
              <a:t>Поточная организация  Расширение</a:t>
            </a:r>
          </a:p>
          <a:p>
            <a:pPr algn="ctr"/>
            <a:r>
              <a:rPr lang="ru-RU" sz="1000"/>
              <a:t>Изменение рынка</a:t>
            </a:r>
          </a:p>
          <a:p>
            <a:pPr algn="ctr">
              <a:buFontTx/>
              <a:buChar char="•"/>
            </a:pPr>
            <a:endParaRPr lang="ru-RU" sz="1000"/>
          </a:p>
        </p:txBody>
      </p:sp>
      <p:sp>
        <p:nvSpPr>
          <p:cNvPr id="25635" name="AutoShape 87"/>
          <p:cNvSpPr>
            <a:spLocks noChangeArrowheads="1"/>
          </p:cNvSpPr>
          <p:nvPr/>
        </p:nvSpPr>
        <p:spPr bwMode="auto">
          <a:xfrm>
            <a:off x="4495800" y="3962400"/>
            <a:ext cx="3429000" cy="1295400"/>
          </a:xfrm>
          <a:prstGeom prst="flowChartDecision">
            <a:avLst/>
          </a:prstGeom>
          <a:solidFill>
            <a:srgbClr val="CCFF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100" b="1">
              <a:solidFill>
                <a:srgbClr val="003300"/>
              </a:solidFill>
            </a:endParaRPr>
          </a:p>
          <a:p>
            <a:pPr algn="ctr"/>
            <a:r>
              <a:rPr lang="ru-RU" sz="1100" b="1">
                <a:solidFill>
                  <a:srgbClr val="003300"/>
                </a:solidFill>
              </a:rPr>
              <a:t>Поведенческое </a:t>
            </a:r>
            <a:endParaRPr lang="en-US" sz="1100" b="1">
              <a:solidFill>
                <a:srgbClr val="003300"/>
              </a:solidFill>
            </a:endParaRPr>
          </a:p>
          <a:p>
            <a:pPr algn="ctr"/>
            <a:r>
              <a:rPr lang="ru-RU" sz="1100" b="1">
                <a:solidFill>
                  <a:srgbClr val="003300"/>
                </a:solidFill>
              </a:rPr>
              <a:t>изменение</a:t>
            </a:r>
            <a:endParaRPr lang="en-US" sz="1100" b="1">
              <a:solidFill>
                <a:srgbClr val="003300"/>
              </a:solidFill>
            </a:endParaRPr>
          </a:p>
          <a:p>
            <a:pPr algn="ctr">
              <a:buFontTx/>
              <a:buChar char="•"/>
            </a:pPr>
            <a:r>
              <a:rPr lang="ru-RU" sz="1000"/>
              <a:t>Экономически осуществима</a:t>
            </a:r>
          </a:p>
          <a:p>
            <a:pPr algn="ctr">
              <a:buFontTx/>
              <a:buChar char="•"/>
            </a:pPr>
            <a:r>
              <a:rPr lang="ru-RU" sz="1000"/>
              <a:t>Социально приемлема</a:t>
            </a:r>
          </a:p>
          <a:p>
            <a:pPr algn="ctr">
              <a:buFontTx/>
              <a:buChar char="•"/>
            </a:pPr>
            <a:r>
              <a:rPr lang="ru-RU" sz="1000"/>
              <a:t>Допустима с экологической </a:t>
            </a:r>
          </a:p>
          <a:p>
            <a:pPr algn="ctr"/>
            <a:r>
              <a:rPr lang="ru-RU" sz="1000"/>
              <a:t>точки зрения</a:t>
            </a:r>
          </a:p>
          <a:p>
            <a:pPr algn="ctr">
              <a:buFontTx/>
              <a:buChar char="•"/>
            </a:pPr>
            <a:endParaRPr lang="ru-RU" sz="1000"/>
          </a:p>
        </p:txBody>
      </p:sp>
      <p:sp>
        <p:nvSpPr>
          <p:cNvPr id="25636" name="AutoShape 107"/>
          <p:cNvSpPr>
            <a:spLocks noChangeArrowheads="1"/>
          </p:cNvSpPr>
          <p:nvPr/>
        </p:nvSpPr>
        <p:spPr bwMode="auto">
          <a:xfrm>
            <a:off x="7239000" y="228600"/>
            <a:ext cx="1676400" cy="5334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Воздействие</a:t>
            </a:r>
          </a:p>
        </p:txBody>
      </p:sp>
      <p:sp>
        <p:nvSpPr>
          <p:cNvPr id="25637" name="AutoShape 108"/>
          <p:cNvSpPr>
            <a:spLocks noChangeArrowheads="1"/>
          </p:cNvSpPr>
          <p:nvPr/>
        </p:nvSpPr>
        <p:spPr bwMode="auto">
          <a:xfrm>
            <a:off x="4876800" y="228600"/>
            <a:ext cx="1676400" cy="5334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Промежуточные</a:t>
            </a:r>
          </a:p>
          <a:p>
            <a:pPr algn="ctr"/>
            <a:r>
              <a:rPr lang="ru-RU"/>
              <a:t>состояния</a:t>
            </a:r>
          </a:p>
        </p:txBody>
      </p:sp>
      <p:sp>
        <p:nvSpPr>
          <p:cNvPr id="25638" name="AutoShape 109"/>
          <p:cNvSpPr>
            <a:spLocks noChangeArrowheads="1"/>
          </p:cNvSpPr>
          <p:nvPr/>
        </p:nvSpPr>
        <p:spPr bwMode="auto">
          <a:xfrm>
            <a:off x="2514600" y="228600"/>
            <a:ext cx="1676400" cy="5334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Результаты</a:t>
            </a:r>
          </a:p>
        </p:txBody>
      </p:sp>
      <p:sp>
        <p:nvSpPr>
          <p:cNvPr id="25639" name="AutoShape 110"/>
          <p:cNvSpPr>
            <a:spLocks noChangeArrowheads="1"/>
          </p:cNvSpPr>
          <p:nvPr/>
        </p:nvSpPr>
        <p:spPr bwMode="auto">
          <a:xfrm>
            <a:off x="228600" y="228600"/>
            <a:ext cx="1676400" cy="5334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Деятельность</a:t>
            </a:r>
          </a:p>
        </p:txBody>
      </p:sp>
      <p:sp>
        <p:nvSpPr>
          <p:cNvPr id="25640" name="AutoShape 116"/>
          <p:cNvSpPr>
            <a:spLocks noChangeArrowheads="1"/>
          </p:cNvSpPr>
          <p:nvPr/>
        </p:nvSpPr>
        <p:spPr bwMode="auto">
          <a:xfrm>
            <a:off x="1905000" y="304800"/>
            <a:ext cx="595313" cy="409575"/>
          </a:xfrm>
          <a:prstGeom prst="rightArrow">
            <a:avLst>
              <a:gd name="adj1" fmla="val 50000"/>
              <a:gd name="adj2" fmla="val 36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1" name="AutoShape 117"/>
          <p:cNvSpPr>
            <a:spLocks noChangeArrowheads="1"/>
          </p:cNvSpPr>
          <p:nvPr/>
        </p:nvSpPr>
        <p:spPr bwMode="auto">
          <a:xfrm>
            <a:off x="4191000" y="304800"/>
            <a:ext cx="595313" cy="409575"/>
          </a:xfrm>
          <a:prstGeom prst="rightArrow">
            <a:avLst>
              <a:gd name="adj1" fmla="val 50000"/>
              <a:gd name="adj2" fmla="val 36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42" name="AutoShape 118"/>
          <p:cNvSpPr>
            <a:spLocks noChangeArrowheads="1"/>
          </p:cNvSpPr>
          <p:nvPr/>
        </p:nvSpPr>
        <p:spPr bwMode="auto">
          <a:xfrm>
            <a:off x="6553200" y="304800"/>
            <a:ext cx="595313" cy="409575"/>
          </a:xfrm>
          <a:prstGeom prst="rightArrow">
            <a:avLst>
              <a:gd name="adj1" fmla="val 50000"/>
              <a:gd name="adj2" fmla="val 363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4F622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dirty="0" smtClean="0"/>
              <a:t>Временные горизонты</a:t>
            </a:r>
            <a:endParaRPr lang="en-US" dirty="0"/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34546"/>
              </p:ext>
            </p:extLst>
          </p:nvPr>
        </p:nvGraphicFramePr>
        <p:xfrm>
          <a:off x="381000" y="1143000"/>
          <a:ext cx="8305800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5324"/>
                <a:gridCol w="1540276"/>
                <a:gridCol w="2514600"/>
                <a:gridCol w="2895600"/>
              </a:tblGrid>
              <a:tr h="4341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Тематическая область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Конечное</a:t>
                      </a:r>
                      <a:r>
                        <a:rPr lang="ru-RU" sz="1600" baseline="0" dirty="0" smtClean="0">
                          <a:effectLst/>
                        </a:rPr>
                        <a:t> воздействие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Тенденция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Когда воздействие</a:t>
                      </a:r>
                      <a:r>
                        <a:rPr lang="ru-RU" sz="1600" baseline="0" dirty="0" smtClean="0">
                          <a:effectLst/>
                        </a:rPr>
                        <a:t> будет достигнуто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4001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Биоразнообразие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Здоровые экосистемы</a:t>
                      </a:r>
                      <a:r>
                        <a:rPr lang="ru-RU" sz="1600" baseline="0" dirty="0" smtClean="0">
                          <a:effectLst/>
                        </a:rPr>
                        <a:t> с устойчивым биоразнообразием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Возрастающая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деградация экосистем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Хотя</a:t>
                      </a:r>
                      <a:r>
                        <a:rPr lang="ru-RU" sz="1600" baseline="0" dirty="0" smtClean="0">
                          <a:effectLst/>
                        </a:rPr>
                        <a:t> некоторые экосистемы становятся более устойчивыми, глобальное биоразнообразие ухудшается, и происходит массовое вымирание видов 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356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климата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Остановлено глобальное</a:t>
                      </a:r>
                      <a:r>
                        <a:rPr lang="ru-RU" sz="1600" baseline="0" dirty="0" smtClean="0">
                          <a:effectLst/>
                        </a:rPr>
                        <a:t> потепление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Сценарий,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при котором повышение температуры ограничится 2 градусами, выглядит упущенным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 ближайшие</a:t>
                      </a:r>
                      <a:r>
                        <a:rPr lang="ru-RU" sz="1600" baseline="0" dirty="0" smtClean="0">
                          <a:effectLst/>
                        </a:rPr>
                        <a:t> 100 лет достичь невозможно</a:t>
                      </a:r>
                      <a:r>
                        <a:rPr lang="en-US" sz="1600" dirty="0" smtClean="0">
                          <a:effectLst/>
                        </a:rPr>
                        <a:t>?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13566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Озоновый слой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Восстановлен</a:t>
                      </a:r>
                      <a:r>
                        <a:rPr lang="ru-RU" sz="1600" baseline="0" dirty="0" smtClean="0">
                          <a:effectLst/>
                        </a:rPr>
                        <a:t> озоновый слой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настоящее время заметно некоторое восстановление озонового слоя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60-75</a:t>
                      </a:r>
                      <a:endParaRPr lang="en-US" sz="16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</a:tr>
              <a:tr h="58152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Подготовлено по материалам </a:t>
                      </a:r>
                      <a:r>
                        <a:rPr lang="en-US" sz="1000" dirty="0" smtClean="0">
                          <a:effectLst/>
                        </a:rPr>
                        <a:t>Miller </a:t>
                      </a:r>
                      <a:r>
                        <a:rPr lang="en-US" sz="1000" dirty="0">
                          <a:effectLst/>
                        </a:rPr>
                        <a:t>2009, IPCC 2007, Hofmann 2010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73025" marR="7302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660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4F622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dirty="0" smtClean="0"/>
              <a:t>Роль ГЭФ</a:t>
            </a:r>
            <a:endParaRPr lang="en-US" dirty="0"/>
          </a:p>
        </p:txBody>
      </p:sp>
      <p:sp>
        <p:nvSpPr>
          <p:cNvPr id="19" name="Chevron 18"/>
          <p:cNvSpPr/>
          <p:nvPr/>
        </p:nvSpPr>
        <p:spPr>
          <a:xfrm>
            <a:off x="565295" y="5541335"/>
            <a:ext cx="3090530" cy="9144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110559" y="1981200"/>
            <a:ext cx="1089839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295401" y="3056930"/>
            <a:ext cx="1981199" cy="9144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2971800" y="4267200"/>
            <a:ext cx="2667000" cy="9144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Тенденции продолжают ухудшаться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125085" y="1981200"/>
            <a:ext cx="2133602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ГЭФ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2756715" y="3056930"/>
            <a:ext cx="3048000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Активные заинтересованные стороны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876802" y="4263656"/>
            <a:ext cx="3886198" cy="9144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Медленное восстановление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4800601" y="1981200"/>
            <a:ext cx="3962400" cy="914400"/>
          </a:xfrm>
          <a:prstGeom prst="chevron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поддержки ГЭФ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5334002" y="3056930"/>
            <a:ext cx="3428999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Заинтересованные стороны продолжают действовать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565295" y="4263656"/>
            <a:ext cx="3090530" cy="9144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Потеря услуг экосистемы 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ru-RU" dirty="0" smtClean="0">
                <a:solidFill>
                  <a:schemeClr val="tx1"/>
                </a:solidFill>
              </a:rPr>
              <a:t>биоразнообразия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200399" y="5541335"/>
            <a:ext cx="2133602" cy="914400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876801" y="5541335"/>
            <a:ext cx="3886200" cy="914400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022" y="1869075"/>
            <a:ext cx="214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 на получение финансирования</a:t>
            </a:r>
            <a:endParaRPr lang="en-US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46915" y="31914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Начало местных действий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7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4F622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/>
            <a:r>
              <a:rPr lang="ru-RU" sz="1800" dirty="0" smtClean="0">
                <a:solidFill>
                  <a:schemeClr val="tx1"/>
                </a:solidFill>
                <a:effectLst/>
              </a:rPr>
              <a:t>Множество данных временного ряда одного вида птиц в дельте Дуная. Черный кружки - это точечные данные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Фиолетовый линии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показывают тенденции изменения популяции до и после вмешательства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ГЭФа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 SP: 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Данные в начале проекта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, EP: </a:t>
            </a:r>
            <a:r>
              <a:rPr lang="ru-RU" sz="1800" dirty="0">
                <a:solidFill>
                  <a:schemeClr val="tx1"/>
                </a:solidFill>
                <a:effectLst/>
              </a:rPr>
              <a:t>Данные в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конце проекта</a:t>
            </a:r>
            <a:r>
              <a:rPr lang="en-US" sz="1400" dirty="0" smtClean="0">
                <a:effectLst/>
              </a:rPr>
              <a:t>. </a:t>
            </a:r>
            <a:endParaRPr lang="en-US" sz="14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3375"/>
          <a:stretch>
            <a:fillRect/>
          </a:stretch>
        </p:blipFill>
        <p:spPr bwMode="auto">
          <a:xfrm>
            <a:off x="457200" y="1646237"/>
            <a:ext cx="8229600" cy="4525963"/>
          </a:xfrm>
          <a:prstGeom prst="rect">
            <a:avLst/>
          </a:prstGeom>
          <a:noFill/>
          <a:effectLst>
            <a:outerShdw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148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38129"/>
              </p:ext>
            </p:extLst>
          </p:nvPr>
        </p:nvGraphicFramePr>
        <p:xfrm>
          <a:off x="468922" y="1791443"/>
          <a:ext cx="8294078" cy="481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3" imgW="11275920" imgH="6552360" progId="Photoshop.Image.13">
                  <p:embed/>
                </p:oleObj>
              </mc:Choice>
              <mc:Fallback>
                <p:oleObj name="Image" r:id="rId3" imgW="11275920" imgH="6552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922" y="1791443"/>
                        <a:ext cx="8294078" cy="4819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hevron 25"/>
          <p:cNvSpPr/>
          <p:nvPr/>
        </p:nvSpPr>
        <p:spPr>
          <a:xfrm>
            <a:off x="565295" y="5541335"/>
            <a:ext cx="309053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971800" y="4267200"/>
            <a:ext cx="266700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Тенденции продолжают ухудшаться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2756715" y="3056930"/>
            <a:ext cx="304800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Активные заинтересованные стороны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4876802" y="4263656"/>
            <a:ext cx="3886198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Медленное восстановление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5334002" y="3056930"/>
            <a:ext cx="3428999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Заинтересованные стороны продолжают действовать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65295" y="4263656"/>
            <a:ext cx="309053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Потеря услуг экосистемы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биоразнообразия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3200399" y="5541335"/>
            <a:ext cx="2133602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4876801" y="5541335"/>
            <a:ext cx="388620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6915" y="31914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Начало местных действий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463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Индикатор воздействия</a:t>
            </a:r>
            <a:r>
              <a:rPr lang="en-US" dirty="0" smtClean="0"/>
              <a:t>: </a:t>
            </a:r>
            <a:r>
              <a:rPr lang="ru-RU" dirty="0" smtClean="0"/>
              <a:t>отдельный вид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33400" y="3810000"/>
            <a:ext cx="8229600" cy="1780233"/>
          </a:xfrm>
          <a:custGeom>
            <a:avLst/>
            <a:gdLst>
              <a:gd name="connsiteX0" fmla="*/ 0 w 7896225"/>
              <a:gd name="connsiteY0" fmla="*/ 0 h 1627833"/>
              <a:gd name="connsiteX1" fmla="*/ 4276725 w 7896225"/>
              <a:gd name="connsiteY1" fmla="*/ 1609725 h 1627833"/>
              <a:gd name="connsiteX2" fmla="*/ 7896225 w 7896225"/>
              <a:gd name="connsiteY2" fmla="*/ 723900 h 16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5" h="1627833">
                <a:moveTo>
                  <a:pt x="0" y="0"/>
                </a:moveTo>
                <a:cubicBezTo>
                  <a:pt x="1480344" y="744537"/>
                  <a:pt x="2960688" y="1489075"/>
                  <a:pt x="4276725" y="1609725"/>
                </a:cubicBezTo>
                <a:cubicBezTo>
                  <a:pt x="5592762" y="1730375"/>
                  <a:pt x="6744493" y="1227137"/>
                  <a:pt x="7896225" y="723900"/>
                </a:cubicBezTo>
              </a:path>
            </a:pathLst>
          </a:cu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9600" y="1066800"/>
            <a:ext cx="1428748" cy="332433"/>
          </a:xfrm>
          <a:custGeom>
            <a:avLst/>
            <a:gdLst>
              <a:gd name="connsiteX0" fmla="*/ 0 w 7896225"/>
              <a:gd name="connsiteY0" fmla="*/ 0 h 1627833"/>
              <a:gd name="connsiteX1" fmla="*/ 4276725 w 7896225"/>
              <a:gd name="connsiteY1" fmla="*/ 1609725 h 1627833"/>
              <a:gd name="connsiteX2" fmla="*/ 7896225 w 7896225"/>
              <a:gd name="connsiteY2" fmla="*/ 723900 h 16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96225" h="1627833">
                <a:moveTo>
                  <a:pt x="0" y="0"/>
                </a:moveTo>
                <a:cubicBezTo>
                  <a:pt x="1480344" y="744537"/>
                  <a:pt x="2960688" y="1489075"/>
                  <a:pt x="4276725" y="1609725"/>
                </a:cubicBezTo>
                <a:cubicBezTo>
                  <a:pt x="5592762" y="1730375"/>
                  <a:pt x="6744493" y="1227137"/>
                  <a:pt x="7896225" y="723900"/>
                </a:cubicBezTo>
              </a:path>
            </a:pathLst>
          </a:custGeom>
          <a:noFill/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914400"/>
            <a:ext cx="518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Индикатор </a:t>
            </a:r>
            <a:r>
              <a:rPr lang="ru-RU" dirty="0" smtClean="0"/>
              <a:t>воздействия</a:t>
            </a:r>
            <a:r>
              <a:rPr lang="en-US" dirty="0" smtClean="0"/>
              <a:t>: </a:t>
            </a:r>
            <a:r>
              <a:rPr lang="ru-RU" dirty="0" smtClean="0"/>
              <a:t>здоровье экосистемы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940029" y="1676400"/>
            <a:ext cx="89171" cy="491332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67600" y="1676399"/>
            <a:ext cx="89171" cy="4913327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1972270"/>
            <a:ext cx="3429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OPS5: </a:t>
            </a:r>
            <a:r>
              <a:rPr lang="ru-RU" sz="1600" dirty="0" smtClean="0"/>
              <a:t>в конце проекта заметно определенное  местное воздействие</a:t>
            </a:r>
            <a:r>
              <a:rPr lang="en-US" sz="1600" dirty="0" smtClean="0"/>
              <a:t>, </a:t>
            </a:r>
            <a:r>
              <a:rPr lang="ru-RU" sz="1600" dirty="0" smtClean="0"/>
              <a:t>но нет системного воздействия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048250" y="1953815"/>
            <a:ext cx="226695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OPS5: </a:t>
            </a:r>
            <a:r>
              <a:rPr lang="ru-RU" sz="1600" dirty="0" smtClean="0"/>
              <a:t>через 5-6 лет заметно определенное системное воздействие </a:t>
            </a:r>
            <a:endParaRPr lang="en-US" sz="1600" dirty="0"/>
          </a:p>
        </p:txBody>
      </p:sp>
      <p:sp>
        <p:nvSpPr>
          <p:cNvPr id="11" name="Freeform 10"/>
          <p:cNvSpPr/>
          <p:nvPr/>
        </p:nvSpPr>
        <p:spPr>
          <a:xfrm>
            <a:off x="609600" y="457200"/>
            <a:ext cx="1447800" cy="304799"/>
          </a:xfrm>
          <a:custGeom>
            <a:avLst/>
            <a:gdLst>
              <a:gd name="connsiteX0" fmla="*/ 0 w 7759700"/>
              <a:gd name="connsiteY0" fmla="*/ 266700 h 1625651"/>
              <a:gd name="connsiteX1" fmla="*/ 2298700 w 7759700"/>
              <a:gd name="connsiteY1" fmla="*/ 1625600 h 1625651"/>
              <a:gd name="connsiteX2" fmla="*/ 3886200 w 7759700"/>
              <a:gd name="connsiteY2" fmla="*/ 317500 h 1625651"/>
              <a:gd name="connsiteX3" fmla="*/ 7759700 w 7759700"/>
              <a:gd name="connsiteY3" fmla="*/ 0 h 16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9700" h="1625651">
                <a:moveTo>
                  <a:pt x="0" y="266700"/>
                </a:moveTo>
                <a:cubicBezTo>
                  <a:pt x="825500" y="941916"/>
                  <a:pt x="1651000" y="1617133"/>
                  <a:pt x="2298700" y="1625600"/>
                </a:cubicBezTo>
                <a:cubicBezTo>
                  <a:pt x="2946400" y="1634067"/>
                  <a:pt x="2976033" y="588433"/>
                  <a:pt x="3886200" y="317500"/>
                </a:cubicBezTo>
                <a:cubicBezTo>
                  <a:pt x="4796367" y="46567"/>
                  <a:pt x="7759700" y="0"/>
                  <a:pt x="7759700" y="0"/>
                </a:cubicBezTo>
              </a:path>
            </a:pathLst>
          </a:custGeom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33400" y="4013200"/>
            <a:ext cx="8229600" cy="1625651"/>
          </a:xfrm>
          <a:custGeom>
            <a:avLst/>
            <a:gdLst>
              <a:gd name="connsiteX0" fmla="*/ 0 w 7759700"/>
              <a:gd name="connsiteY0" fmla="*/ 266700 h 1625651"/>
              <a:gd name="connsiteX1" fmla="*/ 2298700 w 7759700"/>
              <a:gd name="connsiteY1" fmla="*/ 1625600 h 1625651"/>
              <a:gd name="connsiteX2" fmla="*/ 3886200 w 7759700"/>
              <a:gd name="connsiteY2" fmla="*/ 317500 h 1625651"/>
              <a:gd name="connsiteX3" fmla="*/ 7759700 w 7759700"/>
              <a:gd name="connsiteY3" fmla="*/ 0 h 162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9700" h="1625651">
                <a:moveTo>
                  <a:pt x="0" y="266700"/>
                </a:moveTo>
                <a:cubicBezTo>
                  <a:pt x="825500" y="941916"/>
                  <a:pt x="1651000" y="1617133"/>
                  <a:pt x="2298700" y="1625600"/>
                </a:cubicBezTo>
                <a:cubicBezTo>
                  <a:pt x="2946400" y="1634067"/>
                  <a:pt x="2976033" y="588433"/>
                  <a:pt x="3886200" y="317500"/>
                </a:cubicBezTo>
                <a:cubicBezTo>
                  <a:pt x="4796367" y="46567"/>
                  <a:pt x="7759700" y="0"/>
                  <a:pt x="7759700" y="0"/>
                </a:cubicBezTo>
              </a:path>
            </a:pathLst>
          </a:custGeom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91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rgbClr val="4F6228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4F622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ru-RU" dirty="0" smtClean="0"/>
              <a:t>Изменение климата</a:t>
            </a:r>
            <a:endParaRPr lang="en-US" dirty="0"/>
          </a:p>
        </p:txBody>
      </p:sp>
      <p:sp>
        <p:nvSpPr>
          <p:cNvPr id="3" name="Chevron 2"/>
          <p:cNvSpPr/>
          <p:nvPr/>
        </p:nvSpPr>
        <p:spPr>
          <a:xfrm>
            <a:off x="565295" y="5541335"/>
            <a:ext cx="3090530" cy="914400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hevron 3"/>
          <p:cNvSpPr/>
          <p:nvPr/>
        </p:nvSpPr>
        <p:spPr>
          <a:xfrm>
            <a:off x="2110559" y="1981200"/>
            <a:ext cx="1089839" cy="914400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295401" y="3056930"/>
            <a:ext cx="1981199" cy="914400"/>
          </a:xfrm>
          <a:prstGeom prst="chevr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125086" y="4267200"/>
            <a:ext cx="2437514" cy="9144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Продолжение ухудшающихся тенденций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125085" y="1981200"/>
            <a:ext cx="2133602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756715" y="3056930"/>
            <a:ext cx="3048000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876802" y="4263656"/>
            <a:ext cx="3886198" cy="9144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Пока отсутствуют данные об обратной тенденции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800601" y="1981200"/>
            <a:ext cx="3962400" cy="914400"/>
          </a:xfrm>
          <a:prstGeom prst="chevron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334002" y="3056930"/>
            <a:ext cx="3428999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65295" y="4263656"/>
            <a:ext cx="3090530" cy="91440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Глобальное потепление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3200399" y="5541335"/>
            <a:ext cx="2133602" cy="914400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4876801" y="5541335"/>
            <a:ext cx="3886200" cy="914400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3125085" y="1981200"/>
            <a:ext cx="2133602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ГЭФ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4800601" y="1981200"/>
            <a:ext cx="3962400" cy="914400"/>
          </a:xfrm>
          <a:prstGeom prst="chevron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поддержки ГЭФ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022" y="1869075"/>
            <a:ext cx="214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 на получение финансирования</a:t>
            </a:r>
            <a:endParaRPr lang="en-US" dirty="0" smtClean="0"/>
          </a:p>
        </p:txBody>
      </p:sp>
      <p:sp>
        <p:nvSpPr>
          <p:cNvPr id="23" name="Chevron 22"/>
          <p:cNvSpPr/>
          <p:nvPr/>
        </p:nvSpPr>
        <p:spPr>
          <a:xfrm>
            <a:off x="2756715" y="3056930"/>
            <a:ext cx="3048000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Активные заинтересованные стороны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334002" y="3056930"/>
            <a:ext cx="3428999" cy="9144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Заинтересованные стороны продолжают действовать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915" y="31914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Начало местных действий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04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83794"/>
              </p:ext>
            </p:extLst>
          </p:nvPr>
        </p:nvGraphicFramePr>
        <p:xfrm>
          <a:off x="160819" y="1617563"/>
          <a:ext cx="8670851" cy="5038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Image" r:id="rId4" imgW="11275920" imgH="6552360" progId="Photoshop.Image.13">
                  <p:embed/>
                </p:oleObj>
              </mc:Choice>
              <mc:Fallback>
                <p:oleObj name="Image" r:id="rId4" imgW="11275920" imgH="65523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819" y="1617563"/>
                        <a:ext cx="8670851" cy="50384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hevron 48"/>
          <p:cNvSpPr/>
          <p:nvPr/>
        </p:nvSpPr>
        <p:spPr>
          <a:xfrm>
            <a:off x="3125085" y="1981200"/>
            <a:ext cx="2133602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Проект ГЭФ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4800601" y="1981200"/>
            <a:ext cx="3962400" cy="914400"/>
          </a:xfrm>
          <a:prstGeom prst="chevron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Нет поддержки ГЭФ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1022" y="1869075"/>
            <a:ext cx="214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Право на получение финансирования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392668"/>
            <a:ext cx="6415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Местное воздействие, измеряемое в выбросах</a:t>
            </a:r>
            <a:r>
              <a:rPr lang="en-US" sz="1600" dirty="0" smtClean="0"/>
              <a:t> </a:t>
            </a:r>
            <a:r>
              <a:rPr lang="ru-RU" sz="1600" dirty="0" smtClean="0"/>
              <a:t>парниковых газов</a:t>
            </a:r>
            <a:endParaRPr lang="en-US" sz="1600" dirty="0"/>
          </a:p>
        </p:txBody>
      </p:sp>
      <p:sp>
        <p:nvSpPr>
          <p:cNvPr id="19" name="Freeform 18"/>
          <p:cNvSpPr/>
          <p:nvPr/>
        </p:nvSpPr>
        <p:spPr>
          <a:xfrm>
            <a:off x="533400" y="539672"/>
            <a:ext cx="8172450" cy="2374978"/>
          </a:xfrm>
          <a:custGeom>
            <a:avLst/>
            <a:gdLst>
              <a:gd name="connsiteX0" fmla="*/ 0 w 7998808"/>
              <a:gd name="connsiteY0" fmla="*/ 2374978 h 2374978"/>
              <a:gd name="connsiteX1" fmla="*/ 1952625 w 7998808"/>
              <a:gd name="connsiteY1" fmla="*/ 1593928 h 2374978"/>
              <a:gd name="connsiteX2" fmla="*/ 4495800 w 7998808"/>
              <a:gd name="connsiteY2" fmla="*/ 546178 h 2374978"/>
              <a:gd name="connsiteX3" fmla="*/ 7667625 w 7998808"/>
              <a:gd name="connsiteY3" fmla="*/ 50878 h 2374978"/>
              <a:gd name="connsiteX4" fmla="*/ 7743825 w 7998808"/>
              <a:gd name="connsiteY4" fmla="*/ 41353 h 237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8808" h="2374978">
                <a:moveTo>
                  <a:pt x="0" y="2374978"/>
                </a:moveTo>
                <a:lnTo>
                  <a:pt x="1952625" y="1593928"/>
                </a:lnTo>
                <a:cubicBezTo>
                  <a:pt x="2701925" y="1289128"/>
                  <a:pt x="3543300" y="803353"/>
                  <a:pt x="4495800" y="546178"/>
                </a:cubicBezTo>
                <a:cubicBezTo>
                  <a:pt x="5448300" y="289003"/>
                  <a:pt x="7126288" y="135015"/>
                  <a:pt x="7667625" y="50878"/>
                </a:cubicBezTo>
                <a:cubicBezTo>
                  <a:pt x="8208962" y="-33259"/>
                  <a:pt x="7976393" y="4047"/>
                  <a:pt x="7743825" y="41353"/>
                </a:cubicBezTo>
              </a:path>
            </a:pathLst>
          </a:cu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14350" y="1295400"/>
            <a:ext cx="1238250" cy="300672"/>
          </a:xfrm>
          <a:custGeom>
            <a:avLst/>
            <a:gdLst>
              <a:gd name="connsiteX0" fmla="*/ 0 w 7998808"/>
              <a:gd name="connsiteY0" fmla="*/ 2374978 h 2374978"/>
              <a:gd name="connsiteX1" fmla="*/ 1952625 w 7998808"/>
              <a:gd name="connsiteY1" fmla="*/ 1593928 h 2374978"/>
              <a:gd name="connsiteX2" fmla="*/ 4495800 w 7998808"/>
              <a:gd name="connsiteY2" fmla="*/ 546178 h 2374978"/>
              <a:gd name="connsiteX3" fmla="*/ 7667625 w 7998808"/>
              <a:gd name="connsiteY3" fmla="*/ 50878 h 2374978"/>
              <a:gd name="connsiteX4" fmla="*/ 7743825 w 7998808"/>
              <a:gd name="connsiteY4" fmla="*/ 41353 h 237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8808" h="2374978">
                <a:moveTo>
                  <a:pt x="0" y="2374978"/>
                </a:moveTo>
                <a:lnTo>
                  <a:pt x="1952625" y="1593928"/>
                </a:lnTo>
                <a:cubicBezTo>
                  <a:pt x="2701925" y="1289128"/>
                  <a:pt x="3543300" y="803353"/>
                  <a:pt x="4495800" y="546178"/>
                </a:cubicBezTo>
                <a:cubicBezTo>
                  <a:pt x="5448300" y="289003"/>
                  <a:pt x="7126288" y="135015"/>
                  <a:pt x="7667625" y="50878"/>
                </a:cubicBezTo>
                <a:cubicBezTo>
                  <a:pt x="8208962" y="-33259"/>
                  <a:pt x="7976393" y="4047"/>
                  <a:pt x="7743825" y="41353"/>
                </a:cubicBezTo>
              </a:path>
            </a:pathLst>
          </a:custGeom>
          <a:noFill/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95707" y="808078"/>
            <a:ext cx="60470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Изменение </a:t>
            </a:r>
            <a:r>
              <a:rPr lang="ru-RU" sz="1600" dirty="0" smtClean="0"/>
              <a:t>рынка, </a:t>
            </a:r>
            <a:r>
              <a:rPr lang="ru-RU" sz="1600" dirty="0"/>
              <a:t>измеряемое в выбросах</a:t>
            </a:r>
            <a:r>
              <a:rPr lang="en-US" sz="1600" dirty="0"/>
              <a:t> </a:t>
            </a:r>
            <a:r>
              <a:rPr lang="ru-RU" sz="1600" dirty="0" smtClean="0"/>
              <a:t>парниковых газов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011670" y="1230868"/>
            <a:ext cx="40031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Глобальные выбросы парниковых газов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7800" y="4419600"/>
            <a:ext cx="0" cy="15240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279775" y="3124200"/>
            <a:ext cx="4111625" cy="2540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4419600"/>
            <a:ext cx="1752600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469900" y="4363074"/>
            <a:ext cx="8267700" cy="1712396"/>
          </a:xfrm>
          <a:custGeom>
            <a:avLst/>
            <a:gdLst>
              <a:gd name="connsiteX0" fmla="*/ 0 w 8267700"/>
              <a:gd name="connsiteY0" fmla="*/ 1097926 h 1712396"/>
              <a:gd name="connsiteX1" fmla="*/ 3403600 w 8267700"/>
              <a:gd name="connsiteY1" fmla="*/ 5726 h 1712396"/>
              <a:gd name="connsiteX2" fmla="*/ 4533900 w 8267700"/>
              <a:gd name="connsiteY2" fmla="*/ 1517026 h 1712396"/>
              <a:gd name="connsiteX3" fmla="*/ 6350000 w 8267700"/>
              <a:gd name="connsiteY3" fmla="*/ 1644026 h 1712396"/>
              <a:gd name="connsiteX4" fmla="*/ 8267700 w 8267700"/>
              <a:gd name="connsiteY4" fmla="*/ 1059826 h 1712396"/>
              <a:gd name="connsiteX5" fmla="*/ 8267700 w 8267700"/>
              <a:gd name="connsiteY5" fmla="*/ 1059826 h 171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7700" h="1712396">
                <a:moveTo>
                  <a:pt x="0" y="1097926"/>
                </a:moveTo>
                <a:cubicBezTo>
                  <a:pt x="1323975" y="516901"/>
                  <a:pt x="2647950" y="-64124"/>
                  <a:pt x="3403600" y="5726"/>
                </a:cubicBezTo>
                <a:cubicBezTo>
                  <a:pt x="4159250" y="75576"/>
                  <a:pt x="4042833" y="1243976"/>
                  <a:pt x="4533900" y="1517026"/>
                </a:cubicBezTo>
                <a:cubicBezTo>
                  <a:pt x="5024967" y="1790076"/>
                  <a:pt x="5727700" y="1720226"/>
                  <a:pt x="6350000" y="1644026"/>
                </a:cubicBezTo>
                <a:cubicBezTo>
                  <a:pt x="6972300" y="1567826"/>
                  <a:pt x="8267700" y="1059826"/>
                  <a:pt x="8267700" y="1059826"/>
                </a:cubicBezTo>
                <a:lnTo>
                  <a:pt x="8267700" y="1059826"/>
                </a:lnTo>
              </a:path>
            </a:pathLst>
          </a:cu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3400" y="381000"/>
            <a:ext cx="1219200" cy="381000"/>
          </a:xfrm>
          <a:custGeom>
            <a:avLst/>
            <a:gdLst>
              <a:gd name="connsiteX0" fmla="*/ 0 w 8267700"/>
              <a:gd name="connsiteY0" fmla="*/ 1097926 h 1712396"/>
              <a:gd name="connsiteX1" fmla="*/ 3403600 w 8267700"/>
              <a:gd name="connsiteY1" fmla="*/ 5726 h 1712396"/>
              <a:gd name="connsiteX2" fmla="*/ 4533900 w 8267700"/>
              <a:gd name="connsiteY2" fmla="*/ 1517026 h 1712396"/>
              <a:gd name="connsiteX3" fmla="*/ 6350000 w 8267700"/>
              <a:gd name="connsiteY3" fmla="*/ 1644026 h 1712396"/>
              <a:gd name="connsiteX4" fmla="*/ 8267700 w 8267700"/>
              <a:gd name="connsiteY4" fmla="*/ 1059826 h 1712396"/>
              <a:gd name="connsiteX5" fmla="*/ 8267700 w 8267700"/>
              <a:gd name="connsiteY5" fmla="*/ 1059826 h 171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7700" h="1712396">
                <a:moveTo>
                  <a:pt x="0" y="1097926"/>
                </a:moveTo>
                <a:cubicBezTo>
                  <a:pt x="1323975" y="516901"/>
                  <a:pt x="2647950" y="-64124"/>
                  <a:pt x="3403600" y="5726"/>
                </a:cubicBezTo>
                <a:cubicBezTo>
                  <a:pt x="4159250" y="75576"/>
                  <a:pt x="4042833" y="1243976"/>
                  <a:pt x="4533900" y="1517026"/>
                </a:cubicBezTo>
                <a:cubicBezTo>
                  <a:pt x="5024967" y="1790076"/>
                  <a:pt x="5727700" y="1720226"/>
                  <a:pt x="6350000" y="1644026"/>
                </a:cubicBezTo>
                <a:cubicBezTo>
                  <a:pt x="6972300" y="1567826"/>
                  <a:pt x="8267700" y="1059826"/>
                  <a:pt x="8267700" y="1059826"/>
                </a:cubicBezTo>
                <a:lnTo>
                  <a:pt x="8267700" y="1059826"/>
                </a:lnTo>
              </a:path>
            </a:pathLst>
          </a:custGeom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467600" y="3124200"/>
            <a:ext cx="0" cy="99060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08000" y="2961940"/>
            <a:ext cx="8216900" cy="1610060"/>
          </a:xfrm>
          <a:custGeom>
            <a:avLst/>
            <a:gdLst>
              <a:gd name="connsiteX0" fmla="*/ 0 w 8216900"/>
              <a:gd name="connsiteY0" fmla="*/ 1610060 h 1610060"/>
              <a:gd name="connsiteX1" fmla="*/ 3390900 w 8216900"/>
              <a:gd name="connsiteY1" fmla="*/ 9860 h 1610060"/>
              <a:gd name="connsiteX2" fmla="*/ 6108700 w 8216900"/>
              <a:gd name="connsiteY2" fmla="*/ 962360 h 1610060"/>
              <a:gd name="connsiteX3" fmla="*/ 8216900 w 8216900"/>
              <a:gd name="connsiteY3" fmla="*/ 1521160 h 1610060"/>
              <a:gd name="connsiteX4" fmla="*/ 8216900 w 8216900"/>
              <a:gd name="connsiteY4" fmla="*/ 1521160 h 16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1610060">
                <a:moveTo>
                  <a:pt x="0" y="1610060"/>
                </a:moveTo>
                <a:cubicBezTo>
                  <a:pt x="1186391" y="863935"/>
                  <a:pt x="2372783" y="117810"/>
                  <a:pt x="3390900" y="9860"/>
                </a:cubicBezTo>
                <a:cubicBezTo>
                  <a:pt x="4409017" y="-98090"/>
                  <a:pt x="5304367" y="710477"/>
                  <a:pt x="6108700" y="962360"/>
                </a:cubicBezTo>
                <a:cubicBezTo>
                  <a:pt x="6913033" y="1214243"/>
                  <a:pt x="8216900" y="1521160"/>
                  <a:pt x="8216900" y="1521160"/>
                </a:cubicBezTo>
                <a:lnTo>
                  <a:pt x="8216900" y="1521160"/>
                </a:lnTo>
              </a:path>
            </a:pathLst>
          </a:custGeom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08000" y="838200"/>
            <a:ext cx="1244600" cy="304800"/>
          </a:xfrm>
          <a:custGeom>
            <a:avLst/>
            <a:gdLst>
              <a:gd name="connsiteX0" fmla="*/ 0 w 8216900"/>
              <a:gd name="connsiteY0" fmla="*/ 1610060 h 1610060"/>
              <a:gd name="connsiteX1" fmla="*/ 3390900 w 8216900"/>
              <a:gd name="connsiteY1" fmla="*/ 9860 h 1610060"/>
              <a:gd name="connsiteX2" fmla="*/ 6108700 w 8216900"/>
              <a:gd name="connsiteY2" fmla="*/ 962360 h 1610060"/>
              <a:gd name="connsiteX3" fmla="*/ 8216900 w 8216900"/>
              <a:gd name="connsiteY3" fmla="*/ 1521160 h 1610060"/>
              <a:gd name="connsiteX4" fmla="*/ 8216900 w 8216900"/>
              <a:gd name="connsiteY4" fmla="*/ 1521160 h 16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16900" h="1610060">
                <a:moveTo>
                  <a:pt x="0" y="1610060"/>
                </a:moveTo>
                <a:cubicBezTo>
                  <a:pt x="1186391" y="863935"/>
                  <a:pt x="2372783" y="117810"/>
                  <a:pt x="3390900" y="9860"/>
                </a:cubicBezTo>
                <a:cubicBezTo>
                  <a:pt x="4409017" y="-98090"/>
                  <a:pt x="5304367" y="710477"/>
                  <a:pt x="6108700" y="962360"/>
                </a:cubicBezTo>
                <a:cubicBezTo>
                  <a:pt x="6913033" y="1214243"/>
                  <a:pt x="8216900" y="1521160"/>
                  <a:pt x="8216900" y="1521160"/>
                </a:cubicBezTo>
                <a:lnTo>
                  <a:pt x="8216900" y="1521160"/>
                </a:lnTo>
              </a:path>
            </a:pathLst>
          </a:custGeom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hevron 32"/>
          <p:cNvSpPr/>
          <p:nvPr/>
        </p:nvSpPr>
        <p:spPr>
          <a:xfrm>
            <a:off x="565295" y="5541335"/>
            <a:ext cx="309053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Chevron 33"/>
          <p:cNvSpPr/>
          <p:nvPr/>
        </p:nvSpPr>
        <p:spPr>
          <a:xfrm>
            <a:off x="3125086" y="4267200"/>
            <a:ext cx="2437514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Продолжение ухудшающихся тенденций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4876802" y="4263656"/>
            <a:ext cx="3886198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Пока отсутствуют данные об обратной тенденции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565295" y="4263656"/>
            <a:ext cx="309053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Глобальное потепление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Chevron 36"/>
          <p:cNvSpPr/>
          <p:nvPr/>
        </p:nvSpPr>
        <p:spPr>
          <a:xfrm>
            <a:off x="3200399" y="5541335"/>
            <a:ext cx="2133602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4876801" y="5541335"/>
            <a:ext cx="388620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лет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2756715" y="3056930"/>
            <a:ext cx="3048000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Активные заинтересованные стороны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5334002" y="3056930"/>
            <a:ext cx="3428999" cy="914400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Заинтересованные стороны продолжают действовать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6915" y="3191470"/>
            <a:ext cx="2209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Начало местных действий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81182" y="4512806"/>
            <a:ext cx="16764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Местное воздействие в уменьшении </a:t>
            </a:r>
            <a:r>
              <a:rPr lang="ru-RU" dirty="0"/>
              <a:t>выбросов ПГ </a:t>
            </a:r>
            <a:r>
              <a:rPr lang="ru-RU" dirty="0" smtClean="0"/>
              <a:t>в конце проекта</a:t>
            </a: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324600" y="1771471"/>
            <a:ext cx="16764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Изменение рынка </a:t>
            </a:r>
            <a:r>
              <a:rPr lang="ru-RU" dirty="0" smtClean="0"/>
              <a:t>в уменьшении выбросов ПГ</a:t>
            </a:r>
            <a:r>
              <a:rPr lang="ru-RU" dirty="0"/>
              <a:t> </a:t>
            </a:r>
            <a:r>
              <a:rPr lang="ru-RU" dirty="0" smtClean="0"/>
              <a:t>через 5-8 лет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24219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8" grpId="0" animBg="1"/>
      <p:bldP spid="29" grpId="0" animBg="1"/>
      <p:bldP spid="31" grpId="0" animBg="1"/>
      <p:bldP spid="32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Руководство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dirty="0" smtClean="0">
                <a:latin typeface="Arial" charset="0"/>
              </a:rPr>
              <a:t>Вывод</a:t>
            </a:r>
            <a:r>
              <a:rPr lang="en-US" sz="2500" b="1" dirty="0" smtClean="0"/>
              <a:t> 6: </a:t>
            </a:r>
            <a:r>
              <a:rPr lang="ru-RU" sz="2500" dirty="0" smtClean="0">
                <a:latin typeface="Arial" charset="0"/>
              </a:rPr>
              <a:t>Общий уровень ответной реакции ГЭФ на положения   конвенции является высоким как на стратегическом, так и на портфельном, уровнях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latin typeface="Arial" charset="0"/>
              </a:rPr>
              <a:t> Некоторые особенности  конвенции затрудняют деятельность ГЭФ: неоднозначный язык, недостаток приоритетов, кумулятивная природа, и повторяемость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latin typeface="Arial" charset="0"/>
              </a:rPr>
              <a:t>Иногда, руководство конвенции не выполняется в силу недостатка ресурсов, включая  краткосрочную доступность в промежутках между пополнениями средств, либо, в силу того, что заявки  были признаны несоответствующими критериям  для финансирования ГЭФ</a:t>
            </a:r>
            <a:r>
              <a:rPr lang="en-US" sz="25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  <a:p>
            <a:pPr eaLnBrk="1" hangingPunct="1">
              <a:lnSpc>
                <a:spcPct val="80000"/>
              </a:lnSpc>
            </a:pPr>
            <a:endParaRPr lang="en-US" sz="25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Достижения в тематических областях</a:t>
            </a:r>
            <a:endParaRPr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Arial" charset="0"/>
              </a:rPr>
              <a:t>По сравнению с показательными ассигнованиями  пополнения средств ГЭФ-5,утвержденное финансирование мероприятий, интегрирующих  экологические цели в деятельность в продуктивных ландшафтах, значительно выше, чем предполагалось.  </a:t>
            </a:r>
            <a:endParaRPr lang="en-US" sz="3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3000" dirty="0" smtClean="0">
                <a:latin typeface="Arial" charset="0"/>
              </a:rPr>
              <a:t>Стратегии и программы ГЭФ  остаются достаточно последовательными  в течение долгого  времени, и большинство целей ГЭФ-5 можно проследить еще в  первоначальных рабочих программах 1996 года. </a:t>
            </a:r>
            <a:endParaRPr lang="en-US" sz="3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</a:pPr>
            <a:endParaRPr lang="en-US" sz="3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Исходные данные 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Независимые Общие Анализы Деятельности проинформировали все группы пополнения средств   </a:t>
            </a:r>
            <a:r>
              <a:rPr lang="ru-RU" sz="2400" dirty="0" smtClean="0">
                <a:solidFill>
                  <a:schemeClr val="accent1"/>
                </a:solidFill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Начиная с ОАД4,  пополнения средств проводятся независимым Управлением Оценки ГЭФ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Круг полномочий и бюджет ОАД-5 были утверждены  Советом ГЭФ в июне 2012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Отчет разбит на две части: первый отчет представляется в начале периода пополнения средств, а заключительный отчет - на третьем заседании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" charset="0"/>
              </a:rPr>
              <a:t>Первый отчет представляет собой дополнения ОАД4,полученные в результате мета-оценивания кумулятивных данных, собранных за трехлетний период, последовавший за ОАД4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evron 22"/>
          <p:cNvSpPr/>
          <p:nvPr/>
        </p:nvSpPr>
        <p:spPr>
          <a:xfrm>
            <a:off x="2133600" y="2895600"/>
            <a:ext cx="2971800" cy="914400"/>
          </a:xfrm>
          <a:prstGeom prst="chevron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33000">
                <a:schemeClr val="accent3">
                  <a:lumMod val="50000"/>
                </a:schemeClr>
              </a:gs>
              <a:gs pos="88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Когорта конечных оценок </a:t>
            </a:r>
            <a:r>
              <a:rPr lang="ru-RU" dirty="0" smtClean="0">
                <a:solidFill>
                  <a:schemeClr val="tx1"/>
                </a:solidFill>
              </a:rPr>
              <a:t>ОАД4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 и  изменения</a:t>
            </a:r>
            <a:endParaRPr lang="en-US" dirty="0"/>
          </a:p>
        </p:txBody>
      </p:sp>
      <p:sp>
        <p:nvSpPr>
          <p:cNvPr id="16" name="Chevron 15"/>
          <p:cNvSpPr/>
          <p:nvPr/>
        </p:nvSpPr>
        <p:spPr>
          <a:xfrm>
            <a:off x="838200" y="5410200"/>
            <a:ext cx="17526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Пилот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2133600" y="5410200"/>
            <a:ext cx="16002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ГЭФ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Chevron 17"/>
          <p:cNvSpPr/>
          <p:nvPr/>
        </p:nvSpPr>
        <p:spPr>
          <a:xfrm>
            <a:off x="3276600" y="5410200"/>
            <a:ext cx="16002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ГЭФ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Chevron 18"/>
          <p:cNvSpPr/>
          <p:nvPr/>
        </p:nvSpPr>
        <p:spPr>
          <a:xfrm>
            <a:off x="4419600" y="5410200"/>
            <a:ext cx="16002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ГЭФ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Chevron 19"/>
          <p:cNvSpPr/>
          <p:nvPr/>
        </p:nvSpPr>
        <p:spPr>
          <a:xfrm>
            <a:off x="5562600" y="5410200"/>
            <a:ext cx="16002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ГЭФ</a:t>
            </a:r>
            <a:r>
              <a:rPr lang="en-US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Chevron 20"/>
          <p:cNvSpPr/>
          <p:nvPr/>
        </p:nvSpPr>
        <p:spPr>
          <a:xfrm>
            <a:off x="6705600" y="5410200"/>
            <a:ext cx="1600200" cy="9144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ГЭФ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2" name="Chevron 21"/>
          <p:cNvSpPr/>
          <p:nvPr/>
        </p:nvSpPr>
        <p:spPr>
          <a:xfrm>
            <a:off x="990600" y="4114800"/>
            <a:ext cx="6858000" cy="914400"/>
          </a:xfrm>
          <a:prstGeom prst="chevron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42000">
                <a:schemeClr val="accent3">
                  <a:lumMod val="50000"/>
                </a:schemeClr>
              </a:gs>
              <a:gs pos="79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Данные из  оценок на уровне станы и тематических оценок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990600" y="1600200"/>
            <a:ext cx="5257800" cy="914400"/>
          </a:xfrm>
          <a:prstGeom prst="chevron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  <a:gs pos="20000">
                <a:schemeClr val="accent3">
                  <a:lumMod val="50000"/>
                </a:schemeClr>
              </a:gs>
              <a:gs pos="67000">
                <a:schemeClr val="accent3">
                  <a:lumMod val="5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Воздействие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ROtI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2895600" y="2895600"/>
            <a:ext cx="2971800" cy="914400"/>
          </a:xfrm>
          <a:prstGeom prst="chevron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33000">
                <a:schemeClr val="accent3">
                  <a:lumMod val="50000"/>
                </a:schemeClr>
              </a:gs>
              <a:gs pos="88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Когорта конечных оценок ОАД</a:t>
            </a:r>
            <a:r>
              <a:rPr lang="en-US" dirty="0" smtClea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5535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Данные   уровня страны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Вывод </a:t>
            </a:r>
            <a:r>
              <a:rPr lang="en-US" sz="2000" b="1" dirty="0" smtClean="0"/>
              <a:t>7: </a:t>
            </a:r>
            <a:r>
              <a:rPr lang="ru-RU" sz="2000" dirty="0" smtClean="0">
                <a:latin typeface="Arial" charset="0"/>
              </a:rPr>
              <a:t>Поддержка ГЭФ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на национальном уровне   полностью ориентирована на   приоритеты страны, демонстрирует прогресс к достижению долгосрочных результатов на местном уровне, и позволяет странам   выполнять свои обязательства перед конвенциями 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Данные  уровня страны поддерживают анализ воздействия относительно более масштабного распространения, с фокусом на интеграцию и роль наращивания потенциала</a:t>
            </a:r>
            <a:r>
              <a:rPr lang="ru-RU" sz="2000" dirty="0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Данные уровня страны решительно подтверждают соответствие  ГЭФ потребностям страны, также как и  задачам ГЭФ в достижении глобальных экологических выгод    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Поддержка ГЭФ, оказываемая посредством предоставления возможности проведения мероприятий, играет высоко значимую роль  в оказании помощи странам, обращающимся к  проблем окружающей среды, особенно для Наименее Развитых Стран (НРС) и</a:t>
            </a:r>
            <a:r>
              <a:rPr lang="en-US" sz="2000" dirty="0" smtClean="0"/>
              <a:t> </a:t>
            </a:r>
            <a:r>
              <a:rPr lang="ru-RU" sz="2000" dirty="0" smtClean="0">
                <a:latin typeface="Arial" charset="0"/>
              </a:rPr>
              <a:t>Малых Островных Развивающихся Государств (МОРГ)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Межтематические проекты  все чаще появляются в национальных портфелях документов, что требует рассмотрения новых способов ведения бизнеса</a:t>
            </a: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Парижская декларация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dirty="0" smtClean="0">
                <a:latin typeface="Arial" charset="0"/>
              </a:rPr>
              <a:t>Вывод </a:t>
            </a:r>
            <a:r>
              <a:rPr lang="en-US" sz="2500" b="1" dirty="0" smtClean="0"/>
              <a:t> 8: </a:t>
            </a:r>
            <a:r>
              <a:rPr lang="ru-RU" sz="2500" dirty="0" smtClean="0">
                <a:latin typeface="Arial" charset="0"/>
              </a:rPr>
              <a:t>Поддержка ГЭФ странам получает высокую оценку по показателям соответствия положениям Парижской декларации и превосходит двусторонних и многосторонних доноров в </a:t>
            </a:r>
            <a:r>
              <a:rPr lang="ru-RU" sz="2500" u="sng" dirty="0" smtClean="0">
                <a:latin typeface="Arial" charset="0"/>
              </a:rPr>
              <a:t>  </a:t>
            </a:r>
            <a:r>
              <a:rPr lang="ru-RU" sz="2500" dirty="0" smtClean="0">
                <a:latin typeface="Arial" charset="0"/>
              </a:rPr>
              <a:t> согласовании с национальными приоритетами</a:t>
            </a:r>
            <a:r>
              <a:rPr lang="ru-RU" sz="2500" b="1" dirty="0" smtClean="0">
                <a:latin typeface="Arial" charset="0"/>
              </a:rPr>
              <a:t> </a:t>
            </a:r>
            <a:r>
              <a:rPr lang="ru-RU" sz="2500" dirty="0" smtClean="0">
                <a:latin typeface="Arial" charset="0"/>
              </a:rPr>
              <a:t> </a:t>
            </a:r>
            <a:endParaRPr lang="en-US" sz="25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latin typeface="Arial" charset="0"/>
              </a:rPr>
              <a:t>Международная совместная оценка Парижской декларации,</a:t>
            </a:r>
            <a:r>
              <a:rPr lang="en-US" sz="2500" dirty="0" smtClean="0"/>
              <a:t> </a:t>
            </a:r>
            <a:r>
              <a:rPr lang="ru-RU" sz="2500" dirty="0" smtClean="0">
                <a:latin typeface="Arial" charset="0"/>
              </a:rPr>
              <a:t>2 этап</a:t>
            </a:r>
            <a:r>
              <a:rPr lang="en-US" sz="2500" dirty="0" smtClean="0"/>
              <a:t>: </a:t>
            </a:r>
            <a:r>
              <a:rPr lang="ru-RU" sz="2500" dirty="0" smtClean="0">
                <a:latin typeface="Arial" charset="0"/>
              </a:rPr>
              <a:t>медленный прогресс к согласованию</a:t>
            </a:r>
            <a:endParaRPr lang="en-US" sz="25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latin typeface="Arial" charset="0"/>
              </a:rPr>
              <a:t>Данные Оценки Портфеля Страны (ОПС)</a:t>
            </a:r>
            <a:r>
              <a:rPr lang="en-US" sz="2500" dirty="0" smtClean="0"/>
              <a:t>:</a:t>
            </a:r>
            <a:r>
              <a:rPr lang="ru-RU" sz="25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500" dirty="0" smtClean="0">
                <a:latin typeface="Arial" charset="0"/>
              </a:rPr>
              <a:t>значительное</a:t>
            </a:r>
            <a:r>
              <a:rPr lang="ru-RU" sz="25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500" dirty="0" smtClean="0">
                <a:latin typeface="Arial" charset="0"/>
              </a:rPr>
              <a:t>согласование </a:t>
            </a:r>
            <a:r>
              <a:rPr lang="en-US" sz="2500" dirty="0" smtClean="0"/>
              <a:t>(22) </a:t>
            </a:r>
            <a:r>
              <a:rPr lang="ru-RU" sz="2500" dirty="0" smtClean="0">
                <a:latin typeface="Arial" charset="0"/>
              </a:rPr>
              <a:t>или</a:t>
            </a:r>
            <a:r>
              <a:rPr lang="en-US" sz="2500" dirty="0" smtClean="0"/>
              <a:t> </a:t>
            </a:r>
            <a:r>
              <a:rPr lang="ru-RU" sz="2500" dirty="0" smtClean="0">
                <a:latin typeface="Arial" charset="0"/>
              </a:rPr>
              <a:t>более чем умеренное</a:t>
            </a:r>
            <a:r>
              <a:rPr lang="en-US" sz="2500" dirty="0" smtClean="0"/>
              <a:t> (5)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dirty="0" smtClean="0">
                <a:latin typeface="Arial" charset="0"/>
              </a:rPr>
              <a:t>Согласование не ведет автоматически к заинтересованному участию стран, что целесообразно, но при согласовании с другими странами-донорами </a:t>
            </a:r>
            <a:endParaRPr lang="en-US" sz="2500" dirty="0" smtClean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Вопросы деятельности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Заключительный отчет ОАД5 будет включать отдельную соответствующую главу, содержащую информацию о результатах среднесрочных проверок СПРР(Системой Прозрачного Распределения Ресурсов)и </a:t>
            </a:r>
            <a:r>
              <a:rPr lang="ru-RU" sz="1600" dirty="0" smtClean="0"/>
              <a:t>НПЭС (Национальная Программа по Энергосбережению)</a:t>
            </a:r>
            <a:r>
              <a:rPr lang="en-US" sz="1600" dirty="0" smtClean="0"/>
              <a:t> </a:t>
            </a:r>
            <a:r>
              <a:rPr lang="ru-RU" sz="1600" dirty="0" smtClean="0">
                <a:latin typeface="Arial" charset="0"/>
              </a:rPr>
              <a:t>и</a:t>
            </a:r>
            <a:r>
              <a:rPr lang="en-US" sz="1600" dirty="0" smtClean="0"/>
              <a:t> </a:t>
            </a:r>
            <a:r>
              <a:rPr lang="ru-RU" sz="1600" dirty="0" smtClean="0">
                <a:latin typeface="Arial" charset="0"/>
              </a:rPr>
              <a:t>представляющую большее количество анализов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Уровень осуществленного совместного финансирования по сравнению с  предполагаемым со</a:t>
            </a:r>
            <a:r>
              <a:rPr lang="ru-RU" sz="1600" dirty="0" smtClean="0">
                <a:latin typeface="Arial" charset="0"/>
              </a:rPr>
              <a:t>-</a:t>
            </a:r>
            <a:r>
              <a:rPr lang="ru-RU" sz="1600" dirty="0" smtClean="0"/>
              <a:t>финансированием, о котором сообщалось ОАД5 в рамках </a:t>
            </a:r>
            <a:r>
              <a:rPr lang="ru-RU" sz="1600" dirty="0" smtClean="0">
                <a:latin typeface="Arial" charset="0"/>
              </a:rPr>
              <a:t>когорты </a:t>
            </a:r>
            <a:r>
              <a:rPr lang="ru-RU" sz="1600" dirty="0" smtClean="0"/>
              <a:t>  законченных проектов, выше, чем в предыдущих </a:t>
            </a:r>
            <a:r>
              <a:rPr lang="ru-RU" sz="1600" dirty="0" smtClean="0">
                <a:latin typeface="Arial" charset="0"/>
              </a:rPr>
              <a:t>когортах</a:t>
            </a:r>
            <a:r>
              <a:rPr lang="ru-RU" sz="1600" dirty="0" smtClean="0"/>
              <a:t>   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600" dirty="0" smtClean="0"/>
              <a:t>Однако, жалобы относительно со</a:t>
            </a:r>
            <a:r>
              <a:rPr lang="ru-RU" sz="1600" dirty="0" smtClean="0">
                <a:latin typeface="Arial" charset="0"/>
              </a:rPr>
              <a:t>-</a:t>
            </a:r>
            <a:r>
              <a:rPr lang="ru-RU" sz="1600" dirty="0" smtClean="0"/>
              <a:t>финансирования сохраняются; в </a:t>
            </a:r>
            <a:r>
              <a:rPr lang="ru-RU" sz="1600" dirty="0" smtClean="0">
                <a:latin typeface="Arial" charset="0"/>
              </a:rPr>
              <a:t>большей части</a:t>
            </a:r>
            <a:r>
              <a:rPr lang="ru-RU" sz="1600" dirty="0" smtClean="0"/>
              <a:t>, в заключительном отчете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В</a:t>
            </a:r>
            <a:r>
              <a:rPr lang="ru-RU" sz="1600" dirty="0" smtClean="0">
                <a:latin typeface="Arial" charset="0"/>
              </a:rPr>
              <a:t>зносы</a:t>
            </a:r>
            <a:r>
              <a:rPr lang="ru-RU" sz="1600" dirty="0" smtClean="0"/>
              <a:t> Агенства, </a:t>
            </a:r>
            <a:r>
              <a:rPr lang="ru-RU" sz="1600" dirty="0" smtClean="0">
                <a:latin typeface="Arial" charset="0"/>
              </a:rPr>
              <a:t>выделяемые</a:t>
            </a:r>
            <a:r>
              <a:rPr lang="ru-RU" sz="1600" dirty="0" smtClean="0"/>
              <a:t> ГЭФ для осуществления его портфеля проектов, снизились по сравнению с предыдущими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Существуют начальные признаки того, что в сравнении с ГЭФ-4, промежуток времени между утверждением Идентификационной Формы по Проекту (ИФП)  и одобрением полномасштабных проектов исполнительным директором (ИД), значительно сократился на период ГЭФ-5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Уровень соответствия требованиям ГЭФ по проведению мероприятий </a:t>
            </a:r>
            <a:r>
              <a:rPr lang="ru-RU" sz="1600" dirty="0" err="1" smtClean="0"/>
              <a:t>МиО</a:t>
            </a:r>
            <a:r>
              <a:rPr lang="ru-RU" sz="1600" dirty="0" smtClean="0"/>
              <a:t> проектов на момент одобрения, улучшился в сравнении с предыдущими периодами  </a:t>
            </a:r>
            <a:r>
              <a:rPr lang="en-US" sz="1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Общие выводы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Вывод</a:t>
            </a:r>
            <a:r>
              <a:rPr lang="en-US" sz="2400" b="1" dirty="0" smtClean="0"/>
              <a:t> 9: </a:t>
            </a:r>
            <a:r>
              <a:rPr lang="ru-RU" sz="2400" dirty="0" smtClean="0"/>
              <a:t>Данные нескольких оценок указывают на появление межтематических проектов и программ как новой серьезной формы деятельности ГЭФ. Это вызывает трудности в формулировании стратегий для ГЭФ-6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/>
              <a:t>Вывод</a:t>
            </a:r>
            <a:r>
              <a:rPr lang="en-US" sz="2400" b="1" dirty="0" smtClean="0"/>
              <a:t> 10: </a:t>
            </a:r>
            <a:r>
              <a:rPr lang="ru-RU" sz="2400" dirty="0" smtClean="0"/>
              <a:t>Результаты воздействия и данные уровня страны показывают, что существует возможность улучшения прогресса к достижению долгосрочных результатов посредством включения стратегий более широкого распространения в планирование проектов и   программ    </a:t>
            </a:r>
            <a:endParaRPr lang="en-US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373563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Заседанию по пополнению средств следует обратиться с просьбой к Секретариату о разработке стратегий для ГЭФ-6, которые   усилят попытки более масштабного распространения результатов и будут сосредоточены  на более многочисленных программных подходах к межтематическим проектам  в рамках конвенций  </a:t>
            </a:r>
            <a:endParaRPr lang="en-US" sz="2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Основные вопросы Заключительного Отчета ОАД5</a:t>
            </a:r>
            <a:endParaRPr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  <a:ln>
            <a:solidFill>
              <a:srgbClr val="0000F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Arial" charset="0"/>
              </a:rPr>
              <a:t> </a:t>
            </a:r>
            <a:r>
              <a:rPr lang="ru-RU" sz="1600" b="1" dirty="0" smtClean="0">
                <a:latin typeface="Arial" charset="0"/>
              </a:rPr>
              <a:t>Актуальность деятельности и сравнительное преимущество</a:t>
            </a:r>
            <a:r>
              <a:rPr lang="ru-RU" sz="1600" b="1" dirty="0" smtClean="0"/>
              <a:t> </a:t>
            </a:r>
            <a:r>
              <a:rPr lang="ru-RU" sz="1600" dirty="0" smtClean="0"/>
              <a:t>ГЭФ</a:t>
            </a:r>
            <a:r>
              <a:rPr lang="ru-RU" sz="1600" dirty="0" smtClean="0">
                <a:latin typeface="Arial" charset="0"/>
              </a:rPr>
              <a:t> в свете дополнительных финансовых источников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Способность ГЭФ мобилизировать достаточное финансирование для </a:t>
            </a:r>
            <a:r>
              <a:rPr lang="ru-RU" sz="1600" dirty="0" smtClean="0">
                <a:latin typeface="Arial" charset="0"/>
              </a:rPr>
              <a:t>достижения целей</a:t>
            </a:r>
            <a:r>
              <a:rPr lang="ru-RU" sz="1600" dirty="0" smtClean="0"/>
              <a:t> в областях</a:t>
            </a:r>
            <a:r>
              <a:rPr lang="ru-RU" sz="1600" dirty="0" smtClean="0">
                <a:latin typeface="Arial" charset="0"/>
              </a:rPr>
              <a:t> деятельности,</a:t>
            </a:r>
            <a:r>
              <a:rPr lang="ru-RU" sz="1600" dirty="0" smtClean="0"/>
              <a:t>  наряду с деятельностью стран-доноров 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 Углубленный взгляд на долгосрочные результаты в областях деятельности</a:t>
            </a:r>
            <a:r>
              <a:rPr lang="ru-RU" sz="1600" dirty="0" smtClean="0"/>
              <a:t> ГЭФ, с фокусом на поддержку </a:t>
            </a:r>
            <a:r>
              <a:rPr lang="ru-RU" sz="1600" b="1" dirty="0" smtClean="0"/>
              <a:t>межтематических</a:t>
            </a:r>
            <a:r>
              <a:rPr lang="ru-RU" sz="1600" dirty="0" smtClean="0"/>
              <a:t> областей и  </a:t>
            </a:r>
            <a:r>
              <a:rPr lang="ru-RU" sz="1600" b="1" dirty="0" smtClean="0"/>
              <a:t>более широкое распространение</a:t>
            </a:r>
            <a:r>
              <a:rPr lang="ru-RU" sz="1600" dirty="0" smtClean="0"/>
              <a:t> результатов для достижения системного воздействия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До какой степени </a:t>
            </a:r>
            <a:r>
              <a:rPr lang="ru-RU" sz="1600" b="1" dirty="0" smtClean="0">
                <a:latin typeface="Arial" charset="0"/>
              </a:rPr>
              <a:t>процессы реформирования ГЭФ</a:t>
            </a:r>
            <a:r>
              <a:rPr lang="ru-RU" sz="1600" dirty="0" smtClean="0">
                <a:latin typeface="Arial" charset="0"/>
              </a:rPr>
              <a:t>, такие как Система Прозрачного Распределения Ресурсов (СПРР), </a:t>
            </a:r>
            <a:r>
              <a:rPr lang="ru-RU" sz="1600" dirty="0" smtClean="0"/>
              <a:t>НПЭС Национальная Программа по Энергосбережению()</a:t>
            </a:r>
            <a:r>
              <a:rPr lang="ru-RU" sz="1600" dirty="0" smtClean="0">
                <a:solidFill>
                  <a:schemeClr val="accent1"/>
                </a:solidFill>
                <a:latin typeface="Arial" charset="0"/>
              </a:rPr>
              <a:t>  </a:t>
            </a:r>
            <a:r>
              <a:rPr lang="ru-RU" sz="1600" dirty="0" smtClean="0">
                <a:latin typeface="Arial" charset="0"/>
              </a:rPr>
              <a:t>и проектный цикл, повлияли на заинтересованное участие стран и улучшили эффективность и продуктивность ГЭФ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 Тенденции в участии заинтересованных сторон, </a:t>
            </a:r>
            <a:r>
              <a:rPr lang="ru-RU" sz="1600" b="1" dirty="0" smtClean="0">
                <a:latin typeface="Arial" charset="0"/>
              </a:rPr>
              <a:t>частного сектора</a:t>
            </a:r>
            <a:r>
              <a:rPr lang="ru-RU" sz="1600" dirty="0" smtClean="0">
                <a:latin typeface="Arial" charset="0"/>
              </a:rPr>
              <a:t> и </a:t>
            </a:r>
            <a:r>
              <a:rPr lang="ru-RU" sz="1600" b="1" dirty="0" smtClean="0">
                <a:latin typeface="Arial" charset="0"/>
              </a:rPr>
              <a:t>гражданского общества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en-US" sz="16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Комплексные вопросы политики: </a:t>
            </a:r>
            <a:r>
              <a:rPr lang="ru-RU" sz="1600" dirty="0" smtClean="0">
                <a:latin typeface="Arial" charset="0"/>
              </a:rPr>
              <a:t>тендер,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местное население</a:t>
            </a:r>
            <a:r>
              <a:rPr lang="ru-RU" sz="1600" b="1" dirty="0" smtClean="0">
                <a:latin typeface="Arial" charset="0"/>
              </a:rPr>
              <a:t>, </a:t>
            </a:r>
            <a:r>
              <a:rPr lang="ru-RU" sz="1600" dirty="0" smtClean="0">
                <a:latin typeface="Arial" charset="0"/>
              </a:rPr>
              <a:t>участие,</a:t>
            </a:r>
            <a:r>
              <a:rPr lang="en-US" sz="1600" dirty="0" smtClean="0"/>
              <a:t> </a:t>
            </a:r>
            <a:r>
              <a:rPr lang="ru-RU" sz="1600" dirty="0" smtClean="0">
                <a:latin typeface="Arial" charset="0"/>
              </a:rPr>
              <a:t>обмен знаниями, коммуникация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Новая информация по оценке Программ Малых Грантов (</a:t>
            </a:r>
            <a:r>
              <a:rPr lang="ru-RU" sz="1600" b="1" dirty="0" smtClean="0">
                <a:latin typeface="Arial" charset="0"/>
              </a:rPr>
              <a:t>ПМГ)</a:t>
            </a:r>
            <a:r>
              <a:rPr lang="en-US" sz="1600" dirty="0" smtClean="0"/>
              <a:t> (</a:t>
            </a:r>
            <a:r>
              <a:rPr lang="ru-RU" sz="1600" dirty="0" smtClean="0">
                <a:latin typeface="Arial" charset="0"/>
              </a:rPr>
              <a:t>с</a:t>
            </a:r>
            <a:r>
              <a:rPr lang="en-US" sz="1600" dirty="0" smtClean="0"/>
              <a:t> 2009</a:t>
            </a:r>
            <a:r>
              <a:rPr lang="ru-RU" sz="1600" dirty="0" smtClean="0">
                <a:latin typeface="Arial" charset="0"/>
              </a:rPr>
              <a:t> года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" charset="0"/>
              </a:rPr>
              <a:t>Роль Научно-технического консультативного совета (</a:t>
            </a:r>
            <a:r>
              <a:rPr lang="ru-RU" sz="1600" b="1" dirty="0" smtClean="0">
                <a:latin typeface="Arial" charset="0"/>
              </a:rPr>
              <a:t>НТКС)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latin typeface="Arial" charset="0"/>
              </a:rPr>
              <a:t>Состояние </a:t>
            </a:r>
            <a:r>
              <a:rPr lang="ru-RU" sz="1600" dirty="0" smtClean="0">
                <a:latin typeface="Arial" charset="0"/>
              </a:rPr>
              <a:t>сети организаций ГЭФ</a:t>
            </a:r>
            <a:r>
              <a:rPr lang="ru-RU" sz="1600" b="1" dirty="0" smtClean="0">
                <a:latin typeface="Arial" charset="0"/>
              </a:rPr>
              <a:t> 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dirty="0" smtClean="0">
                <a:latin typeface="Arial" charset="0"/>
              </a:rPr>
              <a:t>Заключительный отчет будет представлен на третьем заседании по пополнению ресурсов, в декабре 2013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3141663"/>
            <a:ext cx="7772400" cy="863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</a:t>
            </a:r>
          </a:p>
        </p:txBody>
      </p:sp>
      <p:sp>
        <p:nvSpPr>
          <p:cNvPr id="43010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722313" y="4724400"/>
            <a:ext cx="7772400" cy="144145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3600" b="1" smtClean="0">
                <a:solidFill>
                  <a:srgbClr val="7F7F7F"/>
                </a:solidFill>
              </a:rPr>
              <a:t> </a:t>
            </a:r>
            <a:endParaRPr lang="en-US" sz="3600" b="1" smtClean="0">
              <a:solidFill>
                <a:srgbClr val="7F7F7F"/>
              </a:solidFill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800" b="1" smtClean="0">
                <a:solidFill>
                  <a:srgbClr val="7F7F7F"/>
                </a:solidFill>
              </a:rPr>
              <a:t>ops5@thegef.org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800" b="1" smtClean="0">
                <a:solidFill>
                  <a:srgbClr val="7F7F7F"/>
                </a:solidFill>
              </a:rPr>
              <a:t>www.gefeo.org</a:t>
            </a:r>
            <a:endParaRPr lang="ru-RU" sz="2800" b="1" smtClean="0">
              <a:solidFill>
                <a:srgbClr val="7F7F7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391477" y="467147"/>
            <a:ext cx="8351520" cy="2319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Проблемы и финансирование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000" dirty="0" smtClean="0">
                <a:latin typeface="Arial" charset="0"/>
              </a:rPr>
              <a:t>Доступны более авторитетные обзоры, чем во время ОАД4 </a:t>
            </a:r>
            <a:endParaRPr lang="en-US" sz="3000" dirty="0" smtClean="0">
              <a:latin typeface="Arial" charset="0"/>
            </a:endParaRPr>
          </a:p>
          <a:p>
            <a:pPr eaLnBrk="1" hangingPunct="1"/>
            <a:r>
              <a:rPr lang="ru-RU" sz="3000" dirty="0" smtClean="0">
                <a:latin typeface="Arial" charset="0"/>
              </a:rPr>
              <a:t>Тенденции ухудшаются и мы достигаем пределов наших природных ресурсов</a:t>
            </a:r>
            <a:endParaRPr lang="en-US" sz="3000" dirty="0" smtClean="0"/>
          </a:p>
          <a:p>
            <a:pPr eaLnBrk="1" hangingPunct="1"/>
            <a:r>
              <a:rPr lang="ru-RU" sz="3000" b="1" dirty="0" smtClean="0">
                <a:latin typeface="Arial" charset="0"/>
              </a:rPr>
              <a:t>Вывод</a:t>
            </a:r>
            <a:r>
              <a:rPr lang="en-US" sz="3000" b="1" dirty="0" smtClean="0"/>
              <a:t> 1: </a:t>
            </a:r>
            <a:r>
              <a:rPr lang="ru-RU" sz="3000" dirty="0" smtClean="0">
                <a:latin typeface="Arial" charset="0"/>
              </a:rPr>
              <a:t>глобальные экологические</a:t>
            </a:r>
            <a:r>
              <a:rPr lang="ru-RU" sz="3000" b="1" dirty="0" smtClean="0">
                <a:latin typeface="Arial" charset="0"/>
              </a:rPr>
              <a:t> </a:t>
            </a:r>
            <a:r>
              <a:rPr lang="ru-RU" sz="3000" dirty="0" smtClean="0">
                <a:latin typeface="Arial" charset="0"/>
              </a:rPr>
              <a:t>тенденции</a:t>
            </a:r>
            <a:r>
              <a:rPr lang="en-US" sz="3000" b="1" dirty="0" smtClean="0"/>
              <a:t> </a:t>
            </a:r>
            <a:r>
              <a:rPr lang="ru-RU" sz="3000" dirty="0" smtClean="0">
                <a:latin typeface="Arial" charset="0"/>
              </a:rPr>
              <a:t>  продолжают резко ухудшаться</a:t>
            </a:r>
            <a:endParaRPr lang="en-US" sz="3000" dirty="0" smtClean="0"/>
          </a:p>
          <a:p>
            <a:pPr eaLnBrk="1" hangingPunct="1"/>
            <a:r>
              <a:rPr lang="ru-RU" sz="3000" dirty="0" smtClean="0">
                <a:latin typeface="Arial" charset="0"/>
              </a:rPr>
              <a:t>Однако, бизнес продолжается  в силу непростых причин, в частности в связи с финансово-кредитным кризисом</a:t>
            </a:r>
            <a:endParaRPr lang="en-US" sz="3000" dirty="0" smtClean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Глобальный дефицит средств </a:t>
            </a: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Ежегодно ГЭФ достигает уровня затрат в 1 миллиард  долларов США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Текущее глобальное государственное финансирование проектов в области изменения климата составляет </a:t>
            </a:r>
            <a:r>
              <a:rPr lang="en-US" sz="2000" dirty="0" smtClean="0"/>
              <a:t>10</a:t>
            </a:r>
            <a:r>
              <a:rPr lang="ru-RU" sz="2000" dirty="0" smtClean="0">
                <a:latin typeface="Arial" charset="0"/>
              </a:rPr>
              <a:t>миллиардов долларов ежегодно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Потребности в финансировании обычно оцениваются  более чем в</a:t>
            </a:r>
            <a:r>
              <a:rPr lang="en-US" sz="2000" dirty="0" smtClean="0"/>
              <a:t>100 </a:t>
            </a:r>
            <a:r>
              <a:rPr lang="ru-RU" sz="2000" dirty="0" smtClean="0">
                <a:latin typeface="Arial" charset="0"/>
              </a:rPr>
              <a:t>миллиардов долларов ежегодно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Неразрешимая проблема? Однако…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" charset="0"/>
              </a:rPr>
              <a:t>Глобальное государственное финансирование субсидий на ископаемые виды топлива, воду, рыбные промыслы, сельское хозяйство, обычно составляет более 1триллиона долларов ежегодно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Вывод</a:t>
            </a:r>
            <a:r>
              <a:rPr lang="en-US" sz="2000" b="1" dirty="0" smtClean="0"/>
              <a:t> 2: </a:t>
            </a:r>
            <a:r>
              <a:rPr lang="ru-RU" sz="2000" dirty="0" smtClean="0">
                <a:latin typeface="Arial" charset="0"/>
              </a:rPr>
              <a:t>Проблемные области глобальной окружающей среды</a:t>
            </a:r>
            <a:r>
              <a:rPr lang="ru-RU" sz="2000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продолжают оставаться недостаточно финансируемыми </a:t>
            </a: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5943600"/>
            <a:ext cx="1143000" cy="393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1143000" cy="365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533400"/>
            <a:ext cx="27432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Действительное глобальное государственное финансирование</a:t>
            </a:r>
          </a:p>
          <a:p>
            <a:pPr algn="ctr"/>
            <a:r>
              <a:rPr lang="en-US" sz="2000"/>
              <a:t>&gt;</a:t>
            </a:r>
            <a:r>
              <a:rPr lang="ru-RU" sz="2000"/>
              <a:t> </a:t>
            </a:r>
            <a:r>
              <a:rPr lang="en-US" sz="2000"/>
              <a:t>10</a:t>
            </a:r>
            <a:r>
              <a:rPr lang="ru-RU" sz="2000"/>
              <a:t>миллиардов долларов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533400"/>
            <a:ext cx="29718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Государственные затраты на чрезмерное использование ресурсов</a:t>
            </a:r>
            <a:r>
              <a:rPr lang="en-US" sz="2000"/>
              <a:t>&gt;1</a:t>
            </a:r>
            <a:r>
              <a:rPr lang="ru-RU" sz="2000"/>
              <a:t>триллиона долларов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2438400"/>
            <a:ext cx="1143000" cy="396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0400" y="533400"/>
            <a:ext cx="26670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Потребности в глобальном государственном финансировании </a:t>
            </a:r>
          </a:p>
          <a:p>
            <a:pPr algn="ctr"/>
            <a:r>
              <a:rPr lang="en-US" sz="2000"/>
              <a:t>&gt;</a:t>
            </a:r>
            <a:r>
              <a:rPr lang="ru-RU" sz="2000"/>
              <a:t> </a:t>
            </a:r>
            <a:r>
              <a:rPr lang="en-US" sz="2000"/>
              <a:t>100</a:t>
            </a:r>
            <a:r>
              <a:rPr lang="ru-RU" sz="2000"/>
              <a:t>миллиардов долларов</a:t>
            </a: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Могут ли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миллиардов  решить проблемы, созданные  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$1</a:t>
            </a:r>
            <a:r>
              <a:rPr lang="ru-RU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триллионом</a:t>
            </a:r>
            <a:r>
              <a:rPr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pic>
        <p:nvPicPr>
          <p:cNvPr id="20482" name="Content Placeholder 4" descr="Rhymes_with_Orange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8208963" cy="257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400" y="2590800"/>
            <a:ext cx="1143000" cy="2438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Лесник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752600" y="2286000"/>
            <a:ext cx="2362200" cy="3048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spcBef>
                <a:spcPct val="30000"/>
              </a:spcBef>
              <a:defRPr/>
            </a:pPr>
            <a:r>
              <a:rPr lang="ru-RU" dirty="0" smtClean="0"/>
              <a:t> Персонал сократили, поэтому нам нужно, чтобы вы поглощали углерод вместо уволенной части отдела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34200" y="3429000"/>
            <a:ext cx="1143000" cy="2879725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3444875"/>
            <a:ext cx="1143000" cy="28797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27432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Действительное глобальное государственное финансирование</a:t>
            </a:r>
          </a:p>
          <a:p>
            <a:pPr algn="ctr"/>
            <a:r>
              <a:rPr lang="en-US"/>
              <a:t>&gt;</a:t>
            </a:r>
            <a:r>
              <a:rPr lang="ru-RU"/>
              <a:t> </a:t>
            </a:r>
            <a:r>
              <a:rPr lang="en-US"/>
              <a:t>10</a:t>
            </a:r>
            <a:r>
              <a:rPr lang="ru-RU"/>
              <a:t>миллиардов долларов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3600" y="533400"/>
            <a:ext cx="29718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accent1"/>
                </a:solidFill>
              </a:rPr>
              <a:t>ГЭФ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 + </a:t>
            </a:r>
            <a:r>
              <a:rPr lang="ru-RU" sz="2400">
                <a:solidFill>
                  <a:schemeClr val="accent1"/>
                </a:solidFill>
              </a:rPr>
              <a:t>со-финансирование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ru-RU" sz="2400">
                <a:solidFill>
                  <a:schemeClr val="accent1"/>
                </a:solidFill>
              </a:rPr>
              <a:t>охватывают </a:t>
            </a:r>
            <a:r>
              <a:rPr lang="en-US" sz="2400">
                <a:solidFill>
                  <a:schemeClr val="accent1"/>
                </a:solidFill>
                <a:latin typeface="Calibri" pitchFamily="34" charset="0"/>
              </a:rPr>
              <a:t>&gt; </a:t>
            </a:r>
            <a:r>
              <a:rPr lang="ru-RU" sz="2400">
                <a:solidFill>
                  <a:schemeClr val="accent1"/>
                </a:solidFill>
              </a:rPr>
              <a:t>13 миллиардов долларов</a:t>
            </a:r>
            <a:endParaRPr lang="en-US" sz="240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533400"/>
            <a:ext cx="26670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Финансирование ГЭФ – 1миллиард долларов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6019800"/>
            <a:ext cx="1143000" cy="2873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6019800"/>
            <a:ext cx="1143000" cy="2873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565400"/>
            <a:ext cx="1143000" cy="863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Со-финансирование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34200" y="4281488"/>
            <a:ext cx="1143000" cy="17287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Со-финансирование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3435350"/>
            <a:ext cx="1143000" cy="1720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</a:t>
            </a: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результатов к</a:t>
            </a: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воздействию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632075"/>
            <a:ext cx="1371600" cy="35988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447800"/>
            <a:ext cx="13716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Осуществленные  проекты</a:t>
            </a:r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2438400" y="3200400"/>
            <a:ext cx="1371600" cy="30241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3733800"/>
            <a:ext cx="1371600" cy="25193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38400" y="1447800"/>
            <a:ext cx="13716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Удовлетво-</a:t>
            </a:r>
            <a:r>
              <a:rPr lang="en-US" sz="1600"/>
              <a:t> </a:t>
            </a:r>
            <a:r>
              <a:rPr lang="ru-RU" sz="1600"/>
              <a:t>рительные результаты составляют</a:t>
            </a:r>
            <a:r>
              <a:rPr lang="en-US" sz="1600"/>
              <a:t>&gt;80%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447800"/>
            <a:ext cx="1447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/>
              <a:t>Воздействие </a:t>
            </a:r>
          </a:p>
          <a:p>
            <a:pPr algn="ctr"/>
            <a:r>
              <a:rPr lang="ru-RU" sz="1600"/>
              <a:t>на местном уровне </a:t>
            </a:r>
            <a:r>
              <a:rPr lang="en-US" sz="1600">
                <a:latin typeface="Calibri" pitchFamily="34" charset="0"/>
              </a:rPr>
              <a:t>&gt; 70%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9000" y="1371600"/>
            <a:ext cx="14478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Более масштабное распространение</a:t>
            </a:r>
          </a:p>
          <a:p>
            <a:pPr algn="ctr"/>
            <a:r>
              <a:rPr lang="ru-RU" sz="1400" dirty="0"/>
              <a:t>сталкивается с ограничениями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3200400"/>
            <a:ext cx="1371600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8600" y="1438275"/>
            <a:ext cx="15240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Прогресс к достижению долгосрочных результатов</a:t>
            </a:r>
          </a:p>
          <a:p>
            <a:r>
              <a:rPr lang="en-US" sz="1600">
                <a:latin typeface="Calibri" pitchFamily="34" charset="0"/>
              </a:rPr>
              <a:t>80%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200400"/>
            <a:ext cx="1371600" cy="30241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Left Arrow 2"/>
          <p:cNvSpPr/>
          <p:nvPr/>
        </p:nvSpPr>
        <p:spPr>
          <a:xfrm>
            <a:off x="2133600" y="2667000"/>
            <a:ext cx="1219200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2600" y="3200400"/>
            <a:ext cx="1651000" cy="230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20% </a:t>
            </a:r>
            <a:endParaRPr lang="ru-RU" sz="1600"/>
          </a:p>
          <a:p>
            <a:pPr algn="ctr"/>
            <a:r>
              <a:rPr lang="ru-RU" sz="1600"/>
              <a:t>неудовлетвори-тельных результатов обусловлены риском:</a:t>
            </a:r>
          </a:p>
          <a:p>
            <a:pPr algn="ctr"/>
            <a:r>
              <a:rPr lang="ru-RU" sz="1600"/>
              <a:t>пожалуйста, продолжайте рисковать</a:t>
            </a:r>
            <a:r>
              <a:rPr lang="en-US" sz="1600">
                <a:latin typeface="Calibri" pitchFamily="34" charset="0"/>
              </a:rPr>
              <a:t>!</a:t>
            </a:r>
          </a:p>
        </p:txBody>
      </p:sp>
      <p:sp>
        <p:nvSpPr>
          <p:cNvPr id="16" name="Left Arrow 15"/>
          <p:cNvSpPr/>
          <p:nvPr/>
        </p:nvSpPr>
        <p:spPr>
          <a:xfrm rot="10800000">
            <a:off x="3352800" y="3810000"/>
            <a:ext cx="4648200" cy="838200"/>
          </a:xfrm>
          <a:prstGeom prst="leftArrow">
            <a:avLst>
              <a:gd name="adj1" fmla="val 50000"/>
              <a:gd name="adj2" fmla="val 55556"/>
            </a:avLst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52800" y="4867275"/>
            <a:ext cx="47244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 этом заключается проблема: как ускорить и увеличить более масштабное  распространение, ведущее к трансформационному изменению систем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3" grpId="0" animBg="1"/>
      <p:bldP spid="12" grpId="0" animBg="1"/>
      <p:bldP spid="16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</a:t>
            </a: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smtClean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itchFamily="2" charset="2"/>
              </a:rPr>
              <a:t>Воздействие</a:t>
            </a:r>
            <a:endParaRPr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Вывод</a:t>
            </a:r>
            <a:r>
              <a:rPr lang="en-US" sz="2000" b="1" dirty="0" smtClean="0"/>
              <a:t> 3: </a:t>
            </a:r>
            <a:r>
              <a:rPr lang="ru-RU" sz="2000" dirty="0" smtClean="0">
                <a:latin typeface="Arial" charset="0"/>
              </a:rPr>
              <a:t>В сравнении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с международной эталонной нормой в </a:t>
            </a:r>
            <a:r>
              <a:rPr lang="en-US" sz="2000" dirty="0" smtClean="0"/>
              <a:t>75 </a:t>
            </a:r>
            <a:r>
              <a:rPr lang="ru-RU" sz="2000" dirty="0" smtClean="0">
                <a:latin typeface="Arial" charset="0"/>
              </a:rPr>
              <a:t>процентов</a:t>
            </a:r>
            <a:r>
              <a:rPr lang="en-US" sz="2000" dirty="0" smtClean="0"/>
              <a:t>, </a:t>
            </a:r>
            <a:r>
              <a:rPr lang="ru-RU" sz="2000" dirty="0" smtClean="0">
                <a:latin typeface="Arial" charset="0"/>
              </a:rPr>
              <a:t>более</a:t>
            </a:r>
            <a:r>
              <a:rPr lang="en-US" sz="2000" dirty="0" smtClean="0"/>
              <a:t> 80 </a:t>
            </a:r>
            <a:r>
              <a:rPr lang="ru-RU" sz="2000" dirty="0" smtClean="0">
                <a:latin typeface="Arial" charset="0"/>
              </a:rPr>
              <a:t>процентов проектов ГЭФ, осуществленных во время ГЭФ-4 и ГЭФ-5, достигли рейтингов результата умеренно-удовлетворительных или выше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Вывод</a:t>
            </a:r>
            <a:r>
              <a:rPr lang="en-US" sz="2000" b="1" dirty="0" smtClean="0"/>
              <a:t> 4:</a:t>
            </a:r>
            <a:r>
              <a:rPr lang="en-US" sz="2000" dirty="0" smtClean="0"/>
              <a:t> </a:t>
            </a:r>
            <a:r>
              <a:rPr lang="ru-RU" sz="2000" dirty="0" smtClean="0">
                <a:latin typeface="Arial" charset="0"/>
              </a:rPr>
              <a:t>Более </a:t>
            </a:r>
            <a:r>
              <a:rPr lang="en-US" sz="2000" dirty="0" smtClean="0"/>
              <a:t>70 </a:t>
            </a:r>
            <a:r>
              <a:rPr lang="ru-RU" sz="2000" dirty="0" smtClean="0">
                <a:latin typeface="Arial" charset="0"/>
              </a:rPr>
              <a:t>процентов осуществленных проектов указывают на положительное воздействие на окружающую среду, главным образом, в местном масштабе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Arial" charset="0"/>
              </a:rPr>
              <a:t>Вывод</a:t>
            </a:r>
            <a:r>
              <a:rPr lang="en-US" sz="2000" b="1" dirty="0" smtClean="0"/>
              <a:t> 5:</a:t>
            </a:r>
            <a:r>
              <a:rPr lang="en-US" sz="2000" dirty="0" smtClean="0"/>
              <a:t> </a:t>
            </a:r>
            <a:r>
              <a:rPr lang="ru-RU" sz="2000" dirty="0" smtClean="0">
                <a:latin typeface="Arial" charset="0"/>
              </a:rPr>
              <a:t>Подходы, поддерживаемые ГЭФ, привели к сокращению экологического напряжения в местном масштабе. Поддержка ГЭФ также способствует юридическим, регулятивным и институционным изменениям</a:t>
            </a:r>
            <a:r>
              <a:rPr lang="en-US" sz="2000" dirty="0" smtClean="0"/>
              <a:t> </a:t>
            </a:r>
            <a:r>
              <a:rPr lang="ru-RU" sz="2000" dirty="0" smtClean="0">
                <a:latin typeface="Arial" charset="0"/>
              </a:rPr>
              <a:t>в большем масштабе, но улучшение состояния окружающей среды в этих масштабах требует намного более широкого распространения поддерживаемых подходов и технологий.</a:t>
            </a:r>
            <a:endParaRPr lang="en-US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</TotalTime>
  <Words>1838</Words>
  <Application>Microsoft Office PowerPoint</Application>
  <PresentationFormat>On-screen Show (4:3)</PresentationFormat>
  <Paragraphs>303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MS Mincho</vt:lpstr>
      <vt:lpstr>Arial</vt:lpstr>
      <vt:lpstr>Calibri</vt:lpstr>
      <vt:lpstr>Times New Roman</vt:lpstr>
      <vt:lpstr>Verdana</vt:lpstr>
      <vt:lpstr>Wingdings</vt:lpstr>
      <vt:lpstr>Office Theme</vt:lpstr>
      <vt:lpstr>Image</vt:lpstr>
      <vt:lpstr>PowerPoint Presentation</vt:lpstr>
      <vt:lpstr>Исходные данные </vt:lpstr>
      <vt:lpstr>Проблемы и финансирование</vt:lpstr>
      <vt:lpstr>Глобальный дефицит средств  </vt:lpstr>
      <vt:lpstr>PowerPoint Presentation</vt:lpstr>
      <vt:lpstr>Могут ли $10миллиардов  решить проблемы, созданные  $1триллионом?</vt:lpstr>
      <vt:lpstr>PowerPoint Presentation</vt:lpstr>
      <vt:lpstr>От результатов к воздействию</vt:lpstr>
      <vt:lpstr>Результат  Воздействие</vt:lpstr>
      <vt:lpstr>Более масштабное распространение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Руководство</vt:lpstr>
      <vt:lpstr>Достижения в тематических областях</vt:lpstr>
      <vt:lpstr>Преемственность и  изменения</vt:lpstr>
      <vt:lpstr>Данные   уровня страны </vt:lpstr>
      <vt:lpstr>Парижская декларация</vt:lpstr>
      <vt:lpstr>   Вопросы деятельности</vt:lpstr>
      <vt:lpstr>Общие выводы</vt:lpstr>
      <vt:lpstr>Рекомендации</vt:lpstr>
      <vt:lpstr>Основные вопросы Заключительного Отчета ОАД5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Asterix</dc:creator>
  <cp:lastModifiedBy>Dima</cp:lastModifiedBy>
  <cp:revision>203</cp:revision>
  <dcterms:created xsi:type="dcterms:W3CDTF">2013-01-31T02:19:29Z</dcterms:created>
  <dcterms:modified xsi:type="dcterms:W3CDTF">2013-08-30T12:18:58Z</dcterms:modified>
</cp:coreProperties>
</file>