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14"/>
  </p:notesMasterIdLst>
  <p:handoutMasterIdLst>
    <p:handoutMasterId r:id="rId15"/>
  </p:handoutMasterIdLst>
  <p:sldIdLst>
    <p:sldId id="269" r:id="rId3"/>
    <p:sldId id="270" r:id="rId4"/>
    <p:sldId id="282" r:id="rId5"/>
    <p:sldId id="280" r:id="rId6"/>
    <p:sldId id="271" r:id="rId7"/>
    <p:sldId id="272" r:id="rId8"/>
    <p:sldId id="273" r:id="rId9"/>
    <p:sldId id="274" r:id="rId10"/>
    <p:sldId id="275" r:id="rId11"/>
    <p:sldId id="276" r:id="rId12"/>
    <p:sldId id="279" r:id="rId13"/>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12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79C9CC-68F0-4C70-9B09-6F59016E4003}"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E93C84D4-EAC9-454F-823F-6C653684AF60}">
      <dgm:prSet phldrT="[Text]"/>
      <dgm:spPr>
        <a:solidFill>
          <a:schemeClr val="accent3">
            <a:lumMod val="75000"/>
          </a:schemeClr>
        </a:solidFill>
      </dgm:spPr>
      <dgm:t>
        <a:bodyPr/>
        <a:lstStyle/>
        <a:p>
          <a:r>
            <a:rPr lang="en-US" sz="2300" b="1" dirty="0" smtClean="0"/>
            <a:t>LD-1: Agriculture and Rangeland Systems</a:t>
          </a:r>
          <a:endParaRPr lang="en-US" sz="2300" b="1" dirty="0"/>
        </a:p>
      </dgm:t>
    </dgm:pt>
    <dgm:pt modelId="{8F51B0E9-048E-457D-A50F-BC5B35A7B22D}" type="parTrans" cxnId="{A4CCD4E7-566E-4ECC-92A9-877679910918}">
      <dgm:prSet/>
      <dgm:spPr/>
      <dgm:t>
        <a:bodyPr/>
        <a:lstStyle/>
        <a:p>
          <a:endParaRPr lang="en-US"/>
        </a:p>
      </dgm:t>
    </dgm:pt>
    <dgm:pt modelId="{4D290B39-4516-4BB6-ADD0-80C54C3C836A}" type="sibTrans" cxnId="{A4CCD4E7-566E-4ECC-92A9-877679910918}">
      <dgm:prSet/>
      <dgm:spPr/>
      <dgm:t>
        <a:bodyPr/>
        <a:lstStyle/>
        <a:p>
          <a:endParaRPr lang="en-US"/>
        </a:p>
      </dgm:t>
    </dgm:pt>
    <dgm:pt modelId="{2436A0B1-B66B-4E5F-8E37-FB1202B7F54D}">
      <dgm:prSet phldrT="[Text]" custT="1"/>
      <dgm:spPr>
        <a:solidFill>
          <a:schemeClr val="accent3">
            <a:lumMod val="75000"/>
          </a:schemeClr>
        </a:solidFill>
      </dgm:spPr>
      <dgm:t>
        <a:bodyPr/>
        <a:lstStyle/>
        <a:p>
          <a:r>
            <a:rPr lang="en-US" sz="2000" dirty="0" smtClean="0"/>
            <a:t>Agro-ecological Intensification</a:t>
          </a:r>
          <a:endParaRPr lang="en-US" sz="2000" dirty="0"/>
        </a:p>
      </dgm:t>
    </dgm:pt>
    <dgm:pt modelId="{67C2B9FA-20B2-48B0-9200-2C45018FA85B}" type="parTrans" cxnId="{12D9FFB7-BB17-4DAC-9C24-DEA2D1DA061E}">
      <dgm:prSet/>
      <dgm:spPr/>
      <dgm:t>
        <a:bodyPr/>
        <a:lstStyle/>
        <a:p>
          <a:endParaRPr lang="en-US"/>
        </a:p>
      </dgm:t>
    </dgm:pt>
    <dgm:pt modelId="{3558334C-961B-46AC-B275-B66F5B2C1ADC}" type="sibTrans" cxnId="{12D9FFB7-BB17-4DAC-9C24-DEA2D1DA061E}">
      <dgm:prSet/>
      <dgm:spPr/>
      <dgm:t>
        <a:bodyPr/>
        <a:lstStyle/>
        <a:p>
          <a:endParaRPr lang="en-US"/>
        </a:p>
      </dgm:t>
    </dgm:pt>
    <dgm:pt modelId="{4F5454FA-DD2E-4DC3-B781-8200C7C82F36}">
      <dgm:prSet phldrT="[Text]" custT="1"/>
      <dgm:spPr>
        <a:solidFill>
          <a:schemeClr val="accent3">
            <a:lumMod val="75000"/>
          </a:schemeClr>
        </a:solidFill>
      </dgm:spPr>
      <dgm:t>
        <a:bodyPr/>
        <a:lstStyle/>
        <a:p>
          <a:r>
            <a:rPr lang="en-US" sz="2000" dirty="0" smtClean="0"/>
            <a:t>SLM for Climate-Smart Agriculture</a:t>
          </a:r>
          <a:endParaRPr lang="en-US" sz="2000" dirty="0"/>
        </a:p>
      </dgm:t>
    </dgm:pt>
    <dgm:pt modelId="{AAB7A5D1-AF3B-45E3-B2AB-96C664770E3E}" type="parTrans" cxnId="{ABE2572C-04A7-4320-8B36-F2E15A0EB606}">
      <dgm:prSet/>
      <dgm:spPr/>
      <dgm:t>
        <a:bodyPr/>
        <a:lstStyle/>
        <a:p>
          <a:endParaRPr lang="en-US"/>
        </a:p>
      </dgm:t>
    </dgm:pt>
    <dgm:pt modelId="{265F4C34-3669-416F-BF1C-E208DB55517B}" type="sibTrans" cxnId="{ABE2572C-04A7-4320-8B36-F2E15A0EB606}">
      <dgm:prSet/>
      <dgm:spPr/>
      <dgm:t>
        <a:bodyPr/>
        <a:lstStyle/>
        <a:p>
          <a:endParaRPr lang="en-US"/>
        </a:p>
      </dgm:t>
    </dgm:pt>
    <dgm:pt modelId="{468A90F0-6E73-45E3-971F-B571CF0229E3}">
      <dgm:prSet phldrT="[Text]" custT="1"/>
      <dgm:spPr>
        <a:solidFill>
          <a:schemeClr val="accent3">
            <a:lumMod val="75000"/>
          </a:schemeClr>
        </a:solidFill>
      </dgm:spPr>
      <dgm:t>
        <a:bodyPr/>
        <a:lstStyle/>
        <a:p>
          <a:r>
            <a:rPr lang="en-US" sz="2400" b="1" dirty="0" smtClean="0"/>
            <a:t>LD-2: Forest Landscapes</a:t>
          </a:r>
          <a:endParaRPr lang="en-US" sz="2400" b="1" dirty="0"/>
        </a:p>
      </dgm:t>
    </dgm:pt>
    <dgm:pt modelId="{0ED5E19E-B62D-430E-9680-9CE45E238417}" type="parTrans" cxnId="{C4164797-7452-4D69-A51A-6A9E8214115E}">
      <dgm:prSet/>
      <dgm:spPr/>
      <dgm:t>
        <a:bodyPr/>
        <a:lstStyle/>
        <a:p>
          <a:endParaRPr lang="en-US"/>
        </a:p>
      </dgm:t>
    </dgm:pt>
    <dgm:pt modelId="{B17F3459-6008-48C0-9234-7075D8CD2CE7}" type="sibTrans" cxnId="{C4164797-7452-4D69-A51A-6A9E8214115E}">
      <dgm:prSet/>
      <dgm:spPr/>
      <dgm:t>
        <a:bodyPr/>
        <a:lstStyle/>
        <a:p>
          <a:endParaRPr lang="en-US"/>
        </a:p>
      </dgm:t>
    </dgm:pt>
    <dgm:pt modelId="{E6F2E820-666F-49C1-B7A4-775C4D347E89}">
      <dgm:prSet phldrT="[Text]" custT="1"/>
      <dgm:spPr>
        <a:solidFill>
          <a:schemeClr val="accent3">
            <a:lumMod val="75000"/>
          </a:schemeClr>
        </a:solidFill>
      </dgm:spPr>
      <dgm:t>
        <a:bodyPr/>
        <a:lstStyle/>
        <a:p>
          <a:r>
            <a:rPr lang="en-US" sz="2000" dirty="0" smtClean="0"/>
            <a:t>Landscape Management and Restoration</a:t>
          </a:r>
          <a:endParaRPr lang="en-US" sz="2000" dirty="0"/>
        </a:p>
      </dgm:t>
    </dgm:pt>
    <dgm:pt modelId="{B6A89E04-F697-4229-9411-33C1382F1286}" type="parTrans" cxnId="{6291E272-21C8-4601-BD05-1873BAB00613}">
      <dgm:prSet/>
      <dgm:spPr/>
      <dgm:t>
        <a:bodyPr/>
        <a:lstStyle/>
        <a:p>
          <a:endParaRPr lang="en-US"/>
        </a:p>
      </dgm:t>
    </dgm:pt>
    <dgm:pt modelId="{FBD40E63-F3AF-46DD-9187-6E0B8319E29E}" type="sibTrans" cxnId="{6291E272-21C8-4601-BD05-1873BAB00613}">
      <dgm:prSet/>
      <dgm:spPr/>
      <dgm:t>
        <a:bodyPr/>
        <a:lstStyle/>
        <a:p>
          <a:endParaRPr lang="en-US"/>
        </a:p>
      </dgm:t>
    </dgm:pt>
    <dgm:pt modelId="{B9B28D90-5B16-4289-BBDE-70B77A785BC1}">
      <dgm:prSet phldrT="[Text]" custT="1"/>
      <dgm:spPr>
        <a:solidFill>
          <a:schemeClr val="accent3">
            <a:lumMod val="75000"/>
          </a:schemeClr>
        </a:solidFill>
      </dgm:spPr>
      <dgm:t>
        <a:bodyPr/>
        <a:lstStyle/>
        <a:p>
          <a:r>
            <a:rPr lang="en-US" sz="2400" b="1" dirty="0" smtClean="0"/>
            <a:t>LD-3: Integrated Landscapes</a:t>
          </a:r>
          <a:endParaRPr lang="en-US" sz="2400" b="1" dirty="0"/>
        </a:p>
      </dgm:t>
    </dgm:pt>
    <dgm:pt modelId="{A166867C-AF26-47B1-A1C5-894A6BBE996F}" type="parTrans" cxnId="{2CD372BD-DC45-4D46-9C34-8E84788AA8C6}">
      <dgm:prSet/>
      <dgm:spPr/>
      <dgm:t>
        <a:bodyPr/>
        <a:lstStyle/>
        <a:p>
          <a:endParaRPr lang="en-US"/>
        </a:p>
      </dgm:t>
    </dgm:pt>
    <dgm:pt modelId="{0E00251B-B60F-4402-B402-4EC354A6A6CF}" type="sibTrans" cxnId="{2CD372BD-DC45-4D46-9C34-8E84788AA8C6}">
      <dgm:prSet/>
      <dgm:spPr/>
      <dgm:t>
        <a:bodyPr/>
        <a:lstStyle/>
        <a:p>
          <a:endParaRPr lang="en-US"/>
        </a:p>
      </dgm:t>
    </dgm:pt>
    <dgm:pt modelId="{8379FB58-3BCC-4C0B-9C2F-4521A4F1D3AE}">
      <dgm:prSet custT="1"/>
      <dgm:spPr>
        <a:solidFill>
          <a:schemeClr val="accent3">
            <a:lumMod val="75000"/>
          </a:schemeClr>
        </a:solidFill>
      </dgm:spPr>
      <dgm:t>
        <a:bodyPr/>
        <a:lstStyle/>
        <a:p>
          <a:pPr defTabSz="933450">
            <a:lnSpc>
              <a:spcPct val="90000"/>
            </a:lnSpc>
            <a:spcBef>
              <a:spcPct val="0"/>
            </a:spcBef>
            <a:spcAft>
              <a:spcPct val="35000"/>
            </a:spcAft>
          </a:pPr>
          <a:r>
            <a:rPr lang="en-US" sz="2400" b="1" dirty="0" smtClean="0"/>
            <a:t>LD-4: Institutional and Policy Frameworks</a:t>
          </a:r>
          <a:endParaRPr lang="en-US" sz="2400" b="1" dirty="0"/>
        </a:p>
      </dgm:t>
    </dgm:pt>
    <dgm:pt modelId="{FBD43849-691E-49CE-9A06-F86CE2F407D4}" type="parTrans" cxnId="{147BBFCE-7A2F-41E3-BCDF-799E9BE313C5}">
      <dgm:prSet/>
      <dgm:spPr/>
      <dgm:t>
        <a:bodyPr/>
        <a:lstStyle/>
        <a:p>
          <a:endParaRPr lang="en-US"/>
        </a:p>
      </dgm:t>
    </dgm:pt>
    <dgm:pt modelId="{66D2A9CA-51D8-4D7E-BDBA-540FD9C0A58C}" type="sibTrans" cxnId="{147BBFCE-7A2F-41E3-BCDF-799E9BE313C5}">
      <dgm:prSet/>
      <dgm:spPr/>
      <dgm:t>
        <a:bodyPr/>
        <a:lstStyle/>
        <a:p>
          <a:endParaRPr lang="en-US"/>
        </a:p>
      </dgm:t>
    </dgm:pt>
    <dgm:pt modelId="{53CCDCBF-9ED7-4E24-8B55-B3918DDB0342}">
      <dgm:prSet phldrT="[Text]" custT="1"/>
      <dgm:spPr>
        <a:solidFill>
          <a:schemeClr val="accent3">
            <a:lumMod val="75000"/>
          </a:schemeClr>
        </a:solidFill>
      </dgm:spPr>
      <dgm:t>
        <a:bodyPr/>
        <a:lstStyle/>
        <a:p>
          <a:r>
            <a:rPr lang="en-US" sz="2000" dirty="0" smtClean="0"/>
            <a:t>Scaling up SLM</a:t>
          </a:r>
          <a:endParaRPr lang="en-US" sz="2000" dirty="0"/>
        </a:p>
      </dgm:t>
    </dgm:pt>
    <dgm:pt modelId="{92963D8E-C622-4953-BB33-9162B4737367}" type="sibTrans" cxnId="{CC65F222-7161-41CF-B769-AA0FD4797D82}">
      <dgm:prSet/>
      <dgm:spPr/>
      <dgm:t>
        <a:bodyPr/>
        <a:lstStyle/>
        <a:p>
          <a:endParaRPr lang="en-US"/>
        </a:p>
      </dgm:t>
    </dgm:pt>
    <dgm:pt modelId="{AA176904-9D87-4C47-873E-3E4016383170}" type="parTrans" cxnId="{CC65F222-7161-41CF-B769-AA0FD4797D82}">
      <dgm:prSet/>
      <dgm:spPr/>
      <dgm:t>
        <a:bodyPr/>
        <a:lstStyle/>
        <a:p>
          <a:endParaRPr lang="en-US"/>
        </a:p>
      </dgm:t>
    </dgm:pt>
    <dgm:pt modelId="{42D9FF93-13A4-4A22-AD6F-03223DB0256E}">
      <dgm:prSet custT="1"/>
      <dgm:spPr>
        <a:solidFill>
          <a:schemeClr val="accent3">
            <a:lumMod val="75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200" dirty="0" smtClean="0"/>
            <a:t> </a:t>
          </a:r>
          <a:r>
            <a:rPr lang="en-US" sz="2000" dirty="0" smtClean="0"/>
            <a:t>Mainstreaming SLM in Development</a:t>
          </a:r>
        </a:p>
      </dgm:t>
    </dgm:pt>
    <dgm:pt modelId="{6AAB9D69-460C-41CE-A4C3-8E8B4A567B3B}" type="sibTrans" cxnId="{7962612C-7EBC-46D3-A0CB-096C0C7A139D}">
      <dgm:prSet/>
      <dgm:spPr/>
      <dgm:t>
        <a:bodyPr/>
        <a:lstStyle/>
        <a:p>
          <a:endParaRPr lang="en-US"/>
        </a:p>
      </dgm:t>
    </dgm:pt>
    <dgm:pt modelId="{573DEDDD-A10E-43B6-A3BD-C1CAFDB11C6D}" type="parTrans" cxnId="{7962612C-7EBC-46D3-A0CB-096C0C7A139D}">
      <dgm:prSet/>
      <dgm:spPr/>
      <dgm:t>
        <a:bodyPr/>
        <a:lstStyle/>
        <a:p>
          <a:endParaRPr lang="en-US"/>
        </a:p>
      </dgm:t>
    </dgm:pt>
    <dgm:pt modelId="{CC39D1A4-0A0D-441C-8BF7-16C0BE86FD4A}" type="pres">
      <dgm:prSet presAssocID="{3F79C9CC-68F0-4C70-9B09-6F59016E4003}" presName="linear" presStyleCnt="0">
        <dgm:presLayoutVars>
          <dgm:dir/>
          <dgm:resizeHandles val="exact"/>
        </dgm:presLayoutVars>
      </dgm:prSet>
      <dgm:spPr/>
      <dgm:t>
        <a:bodyPr/>
        <a:lstStyle/>
        <a:p>
          <a:endParaRPr lang="en-US"/>
        </a:p>
      </dgm:t>
    </dgm:pt>
    <dgm:pt modelId="{21A75070-9CDE-4227-BB68-732BE910D30A}" type="pres">
      <dgm:prSet presAssocID="{E93C84D4-EAC9-454F-823F-6C653684AF60}" presName="comp" presStyleCnt="0"/>
      <dgm:spPr/>
    </dgm:pt>
    <dgm:pt modelId="{DC49D10F-8364-4FFE-9FD6-39141A7C1221}" type="pres">
      <dgm:prSet presAssocID="{E93C84D4-EAC9-454F-823F-6C653684AF60}" presName="box" presStyleLbl="node1" presStyleIdx="0" presStyleCnt="4"/>
      <dgm:spPr/>
      <dgm:t>
        <a:bodyPr/>
        <a:lstStyle/>
        <a:p>
          <a:endParaRPr lang="en-US"/>
        </a:p>
      </dgm:t>
    </dgm:pt>
    <dgm:pt modelId="{A498C4E4-1A22-4944-B762-B55E7215403E}" type="pres">
      <dgm:prSet presAssocID="{E93C84D4-EAC9-454F-823F-6C653684AF60}" presName="img" presStyleLbl="fgImgPlace1" presStyleIdx="0" presStyleCnt="4"/>
      <dgm:spPr>
        <a:blipFill rotWithShape="1">
          <a:blip xmlns:r="http://schemas.openxmlformats.org/officeDocument/2006/relationships" r:embed="rId1"/>
          <a:stretch>
            <a:fillRect/>
          </a:stretch>
        </a:blipFill>
      </dgm:spPr>
    </dgm:pt>
    <dgm:pt modelId="{B2E065BC-8F0A-4532-9853-D51B7CF08B24}" type="pres">
      <dgm:prSet presAssocID="{E93C84D4-EAC9-454F-823F-6C653684AF60}" presName="text" presStyleLbl="node1" presStyleIdx="0" presStyleCnt="4">
        <dgm:presLayoutVars>
          <dgm:bulletEnabled val="1"/>
        </dgm:presLayoutVars>
      </dgm:prSet>
      <dgm:spPr/>
      <dgm:t>
        <a:bodyPr/>
        <a:lstStyle/>
        <a:p>
          <a:endParaRPr lang="en-US"/>
        </a:p>
      </dgm:t>
    </dgm:pt>
    <dgm:pt modelId="{F25C9677-C97A-4784-9301-C8394A86850D}" type="pres">
      <dgm:prSet presAssocID="{4D290B39-4516-4BB6-ADD0-80C54C3C836A}" presName="spacer" presStyleCnt="0"/>
      <dgm:spPr/>
    </dgm:pt>
    <dgm:pt modelId="{807061F7-A7BF-4AB0-8FD0-17684A5654B2}" type="pres">
      <dgm:prSet presAssocID="{468A90F0-6E73-45E3-971F-B571CF0229E3}" presName="comp" presStyleCnt="0"/>
      <dgm:spPr/>
    </dgm:pt>
    <dgm:pt modelId="{BF3601B5-C034-4B22-BF1A-88DEF14BA15C}" type="pres">
      <dgm:prSet presAssocID="{468A90F0-6E73-45E3-971F-B571CF0229E3}" presName="box" presStyleLbl="node1" presStyleIdx="1" presStyleCnt="4"/>
      <dgm:spPr/>
      <dgm:t>
        <a:bodyPr/>
        <a:lstStyle/>
        <a:p>
          <a:endParaRPr lang="en-US"/>
        </a:p>
      </dgm:t>
    </dgm:pt>
    <dgm:pt modelId="{36810E7D-7062-478C-8E86-E92CEAFB3D80}" type="pres">
      <dgm:prSet presAssocID="{468A90F0-6E73-45E3-971F-B571CF0229E3}" presName="img" presStyleLbl="fgImgPlace1" presStyleIdx="1" presStyleCnt="4"/>
      <dgm:spPr>
        <a:blipFill rotWithShape="1">
          <a:blip xmlns:r="http://schemas.openxmlformats.org/officeDocument/2006/relationships" r:embed="rId2"/>
          <a:stretch>
            <a:fillRect/>
          </a:stretch>
        </a:blipFill>
      </dgm:spPr>
    </dgm:pt>
    <dgm:pt modelId="{A7E1C1B3-58F0-4A6F-A5FC-DB1BC312236A}" type="pres">
      <dgm:prSet presAssocID="{468A90F0-6E73-45E3-971F-B571CF0229E3}" presName="text" presStyleLbl="node1" presStyleIdx="1" presStyleCnt="4">
        <dgm:presLayoutVars>
          <dgm:bulletEnabled val="1"/>
        </dgm:presLayoutVars>
      </dgm:prSet>
      <dgm:spPr/>
      <dgm:t>
        <a:bodyPr/>
        <a:lstStyle/>
        <a:p>
          <a:endParaRPr lang="en-US"/>
        </a:p>
      </dgm:t>
    </dgm:pt>
    <dgm:pt modelId="{B9AE6C5D-18C3-4EBE-9581-1EDC8B928EBF}" type="pres">
      <dgm:prSet presAssocID="{B17F3459-6008-48C0-9234-7075D8CD2CE7}" presName="spacer" presStyleCnt="0"/>
      <dgm:spPr/>
    </dgm:pt>
    <dgm:pt modelId="{6054BEE2-4254-4557-9E97-9AC1C6559E4B}" type="pres">
      <dgm:prSet presAssocID="{B9B28D90-5B16-4289-BBDE-70B77A785BC1}" presName="comp" presStyleCnt="0"/>
      <dgm:spPr/>
    </dgm:pt>
    <dgm:pt modelId="{49F548FC-5A4B-40B8-AE6A-A2F82DF39439}" type="pres">
      <dgm:prSet presAssocID="{B9B28D90-5B16-4289-BBDE-70B77A785BC1}" presName="box" presStyleLbl="node1" presStyleIdx="2" presStyleCnt="4"/>
      <dgm:spPr/>
      <dgm:t>
        <a:bodyPr/>
        <a:lstStyle/>
        <a:p>
          <a:endParaRPr lang="en-US"/>
        </a:p>
      </dgm:t>
    </dgm:pt>
    <dgm:pt modelId="{11C2C907-88CC-4DAC-8D9D-A2F5CC0A4D4F}" type="pres">
      <dgm:prSet presAssocID="{B9B28D90-5B16-4289-BBDE-70B77A785BC1}" presName="img" presStyleLbl="fgImgPlace1" presStyleIdx="2" presStyleCnt="4"/>
      <dgm:spPr>
        <a:blipFill rotWithShape="1">
          <a:blip xmlns:r="http://schemas.openxmlformats.org/officeDocument/2006/relationships" r:embed="rId3"/>
          <a:stretch>
            <a:fillRect/>
          </a:stretch>
        </a:blipFill>
      </dgm:spPr>
    </dgm:pt>
    <dgm:pt modelId="{04F384D7-1370-4686-A1B3-B402BDE750B9}" type="pres">
      <dgm:prSet presAssocID="{B9B28D90-5B16-4289-BBDE-70B77A785BC1}" presName="text" presStyleLbl="node1" presStyleIdx="2" presStyleCnt="4">
        <dgm:presLayoutVars>
          <dgm:bulletEnabled val="1"/>
        </dgm:presLayoutVars>
      </dgm:prSet>
      <dgm:spPr/>
      <dgm:t>
        <a:bodyPr/>
        <a:lstStyle/>
        <a:p>
          <a:endParaRPr lang="en-US"/>
        </a:p>
      </dgm:t>
    </dgm:pt>
    <dgm:pt modelId="{D0B87EA0-165B-48CB-99AC-FF3885EAE780}" type="pres">
      <dgm:prSet presAssocID="{0E00251B-B60F-4402-B402-4EC354A6A6CF}" presName="spacer" presStyleCnt="0"/>
      <dgm:spPr/>
    </dgm:pt>
    <dgm:pt modelId="{7E4F7495-EC36-4FF1-AADF-896797792DC5}" type="pres">
      <dgm:prSet presAssocID="{8379FB58-3BCC-4C0B-9C2F-4521A4F1D3AE}" presName="comp" presStyleCnt="0"/>
      <dgm:spPr/>
    </dgm:pt>
    <dgm:pt modelId="{B259A872-FA8E-404E-9A72-1640D09A0BA8}" type="pres">
      <dgm:prSet presAssocID="{8379FB58-3BCC-4C0B-9C2F-4521A4F1D3AE}" presName="box" presStyleLbl="node1" presStyleIdx="3" presStyleCnt="4"/>
      <dgm:spPr/>
      <dgm:t>
        <a:bodyPr/>
        <a:lstStyle/>
        <a:p>
          <a:endParaRPr lang="en-US"/>
        </a:p>
      </dgm:t>
    </dgm:pt>
    <dgm:pt modelId="{3CB92B4B-7C1C-4B65-9D9B-B8D6FE238071}" type="pres">
      <dgm:prSet presAssocID="{8379FB58-3BCC-4C0B-9C2F-4521A4F1D3AE}" presName="img" presStyleLbl="fgImgPlace1" presStyleIdx="3" presStyleCnt="4"/>
      <dgm:spPr>
        <a:blipFill rotWithShape="1">
          <a:blip xmlns:r="http://schemas.openxmlformats.org/officeDocument/2006/relationships" r:embed="rId4"/>
          <a:stretch>
            <a:fillRect/>
          </a:stretch>
        </a:blipFill>
      </dgm:spPr>
    </dgm:pt>
    <dgm:pt modelId="{D8AA03F0-C879-4290-99B9-18D8FC9C2D7D}" type="pres">
      <dgm:prSet presAssocID="{8379FB58-3BCC-4C0B-9C2F-4521A4F1D3AE}" presName="text" presStyleLbl="node1" presStyleIdx="3" presStyleCnt="4">
        <dgm:presLayoutVars>
          <dgm:bulletEnabled val="1"/>
        </dgm:presLayoutVars>
      </dgm:prSet>
      <dgm:spPr/>
      <dgm:t>
        <a:bodyPr/>
        <a:lstStyle/>
        <a:p>
          <a:endParaRPr lang="en-US"/>
        </a:p>
      </dgm:t>
    </dgm:pt>
  </dgm:ptLst>
  <dgm:cxnLst>
    <dgm:cxn modelId="{11418A3E-5031-45D7-AF6E-7B418E16A798}" type="presOf" srcId="{53CCDCBF-9ED7-4E24-8B55-B3918DDB0342}" destId="{04F384D7-1370-4686-A1B3-B402BDE750B9}" srcOrd="1" destOrd="1" presId="urn:microsoft.com/office/officeart/2005/8/layout/vList4"/>
    <dgm:cxn modelId="{147BBFCE-7A2F-41E3-BCDF-799E9BE313C5}" srcId="{3F79C9CC-68F0-4C70-9B09-6F59016E4003}" destId="{8379FB58-3BCC-4C0B-9C2F-4521A4F1D3AE}" srcOrd="3" destOrd="0" parTransId="{FBD43849-691E-49CE-9A06-F86CE2F407D4}" sibTransId="{66D2A9CA-51D8-4D7E-BDBA-540FD9C0A58C}"/>
    <dgm:cxn modelId="{308C64AD-2B1B-4942-9568-0A2048CAB8CD}" type="presOf" srcId="{E6F2E820-666F-49C1-B7A4-775C4D347E89}" destId="{A7E1C1B3-58F0-4A6F-A5FC-DB1BC312236A}" srcOrd="1" destOrd="1" presId="urn:microsoft.com/office/officeart/2005/8/layout/vList4"/>
    <dgm:cxn modelId="{C4164797-7452-4D69-A51A-6A9E8214115E}" srcId="{3F79C9CC-68F0-4C70-9B09-6F59016E4003}" destId="{468A90F0-6E73-45E3-971F-B571CF0229E3}" srcOrd="1" destOrd="0" parTransId="{0ED5E19E-B62D-430E-9680-9CE45E238417}" sibTransId="{B17F3459-6008-48C0-9234-7075D8CD2CE7}"/>
    <dgm:cxn modelId="{4DAB6DD8-32F6-4FCE-A0D9-0D1104952F1B}" type="presOf" srcId="{E6F2E820-666F-49C1-B7A4-775C4D347E89}" destId="{BF3601B5-C034-4B22-BF1A-88DEF14BA15C}" srcOrd="0" destOrd="1" presId="urn:microsoft.com/office/officeart/2005/8/layout/vList4"/>
    <dgm:cxn modelId="{5B56E87B-B8BC-4791-B9A3-EAF033D2AD08}" type="presOf" srcId="{3F79C9CC-68F0-4C70-9B09-6F59016E4003}" destId="{CC39D1A4-0A0D-441C-8BF7-16C0BE86FD4A}" srcOrd="0" destOrd="0" presId="urn:microsoft.com/office/officeart/2005/8/layout/vList4"/>
    <dgm:cxn modelId="{A4CCD4E7-566E-4ECC-92A9-877679910918}" srcId="{3F79C9CC-68F0-4C70-9B09-6F59016E4003}" destId="{E93C84D4-EAC9-454F-823F-6C653684AF60}" srcOrd="0" destOrd="0" parTransId="{8F51B0E9-048E-457D-A50F-BC5B35A7B22D}" sibTransId="{4D290B39-4516-4BB6-ADD0-80C54C3C836A}"/>
    <dgm:cxn modelId="{4821934E-80B8-403F-A290-119E70A4B2A2}" type="presOf" srcId="{E93C84D4-EAC9-454F-823F-6C653684AF60}" destId="{DC49D10F-8364-4FFE-9FD6-39141A7C1221}" srcOrd="0" destOrd="0" presId="urn:microsoft.com/office/officeart/2005/8/layout/vList4"/>
    <dgm:cxn modelId="{7962612C-7EBC-46D3-A0CB-096C0C7A139D}" srcId="{8379FB58-3BCC-4C0B-9C2F-4521A4F1D3AE}" destId="{42D9FF93-13A4-4A22-AD6F-03223DB0256E}" srcOrd="0" destOrd="0" parTransId="{573DEDDD-A10E-43B6-A3BD-C1CAFDB11C6D}" sibTransId="{6AAB9D69-460C-41CE-A4C3-8E8B4A567B3B}"/>
    <dgm:cxn modelId="{89EF421C-5885-4103-8A5F-71E03C186F32}" type="presOf" srcId="{468A90F0-6E73-45E3-971F-B571CF0229E3}" destId="{A7E1C1B3-58F0-4A6F-A5FC-DB1BC312236A}" srcOrd="1" destOrd="0" presId="urn:microsoft.com/office/officeart/2005/8/layout/vList4"/>
    <dgm:cxn modelId="{9A9F41F8-5B74-4345-B5E6-CED67A66DDEE}" type="presOf" srcId="{4F5454FA-DD2E-4DC3-B781-8200C7C82F36}" destId="{B2E065BC-8F0A-4532-9853-D51B7CF08B24}" srcOrd="1" destOrd="2" presId="urn:microsoft.com/office/officeart/2005/8/layout/vList4"/>
    <dgm:cxn modelId="{5769D9F7-C4D2-4B2C-B768-A7585AA43705}" type="presOf" srcId="{4F5454FA-DD2E-4DC3-B781-8200C7C82F36}" destId="{DC49D10F-8364-4FFE-9FD6-39141A7C1221}" srcOrd="0" destOrd="2" presId="urn:microsoft.com/office/officeart/2005/8/layout/vList4"/>
    <dgm:cxn modelId="{A60F463F-24DE-451C-8C9E-D19CAA46FDC5}" type="presOf" srcId="{8379FB58-3BCC-4C0B-9C2F-4521A4F1D3AE}" destId="{D8AA03F0-C879-4290-99B9-18D8FC9C2D7D}" srcOrd="1" destOrd="0" presId="urn:microsoft.com/office/officeart/2005/8/layout/vList4"/>
    <dgm:cxn modelId="{40EE1C9F-1B7C-481F-B3C4-60D4A327B467}" type="presOf" srcId="{53CCDCBF-9ED7-4E24-8B55-B3918DDB0342}" destId="{49F548FC-5A4B-40B8-AE6A-A2F82DF39439}" srcOrd="0" destOrd="1" presId="urn:microsoft.com/office/officeart/2005/8/layout/vList4"/>
    <dgm:cxn modelId="{ABE2572C-04A7-4320-8B36-F2E15A0EB606}" srcId="{E93C84D4-EAC9-454F-823F-6C653684AF60}" destId="{4F5454FA-DD2E-4DC3-B781-8200C7C82F36}" srcOrd="1" destOrd="0" parTransId="{AAB7A5D1-AF3B-45E3-B2AB-96C664770E3E}" sibTransId="{265F4C34-3669-416F-BF1C-E208DB55517B}"/>
    <dgm:cxn modelId="{2CD372BD-DC45-4D46-9C34-8E84788AA8C6}" srcId="{3F79C9CC-68F0-4C70-9B09-6F59016E4003}" destId="{B9B28D90-5B16-4289-BBDE-70B77A785BC1}" srcOrd="2" destOrd="0" parTransId="{A166867C-AF26-47B1-A1C5-894A6BBE996F}" sibTransId="{0E00251B-B60F-4402-B402-4EC354A6A6CF}"/>
    <dgm:cxn modelId="{91DDE816-59DA-49F0-8B62-A72341042491}" type="presOf" srcId="{E93C84D4-EAC9-454F-823F-6C653684AF60}" destId="{B2E065BC-8F0A-4532-9853-D51B7CF08B24}" srcOrd="1" destOrd="0" presId="urn:microsoft.com/office/officeart/2005/8/layout/vList4"/>
    <dgm:cxn modelId="{A86A391D-82E7-4759-A966-02316A9DB206}" type="presOf" srcId="{B9B28D90-5B16-4289-BBDE-70B77A785BC1}" destId="{49F548FC-5A4B-40B8-AE6A-A2F82DF39439}" srcOrd="0" destOrd="0" presId="urn:microsoft.com/office/officeart/2005/8/layout/vList4"/>
    <dgm:cxn modelId="{6291E272-21C8-4601-BD05-1873BAB00613}" srcId="{468A90F0-6E73-45E3-971F-B571CF0229E3}" destId="{E6F2E820-666F-49C1-B7A4-775C4D347E89}" srcOrd="0" destOrd="0" parTransId="{B6A89E04-F697-4229-9411-33C1382F1286}" sibTransId="{FBD40E63-F3AF-46DD-9187-6E0B8319E29E}"/>
    <dgm:cxn modelId="{69358DA2-8E90-4B6D-8793-45026D69D41E}" type="presOf" srcId="{2436A0B1-B66B-4E5F-8E37-FB1202B7F54D}" destId="{DC49D10F-8364-4FFE-9FD6-39141A7C1221}" srcOrd="0" destOrd="1" presId="urn:microsoft.com/office/officeart/2005/8/layout/vList4"/>
    <dgm:cxn modelId="{11259096-376C-41B8-840B-DAF556C03944}" type="presOf" srcId="{2436A0B1-B66B-4E5F-8E37-FB1202B7F54D}" destId="{B2E065BC-8F0A-4532-9853-D51B7CF08B24}" srcOrd="1" destOrd="1" presId="urn:microsoft.com/office/officeart/2005/8/layout/vList4"/>
    <dgm:cxn modelId="{90CA434B-04AE-4054-9EA7-0C0D7295156C}" type="presOf" srcId="{42D9FF93-13A4-4A22-AD6F-03223DB0256E}" destId="{B259A872-FA8E-404E-9A72-1640D09A0BA8}" srcOrd="0" destOrd="1" presId="urn:microsoft.com/office/officeart/2005/8/layout/vList4"/>
    <dgm:cxn modelId="{C3FAD39B-8484-4798-A322-FA14362819F5}" type="presOf" srcId="{B9B28D90-5B16-4289-BBDE-70B77A785BC1}" destId="{04F384D7-1370-4686-A1B3-B402BDE750B9}" srcOrd="1" destOrd="0" presId="urn:microsoft.com/office/officeart/2005/8/layout/vList4"/>
    <dgm:cxn modelId="{22172CAF-97CC-4DAF-9D81-39CE23A8074F}" type="presOf" srcId="{468A90F0-6E73-45E3-971F-B571CF0229E3}" destId="{BF3601B5-C034-4B22-BF1A-88DEF14BA15C}" srcOrd="0" destOrd="0" presId="urn:microsoft.com/office/officeart/2005/8/layout/vList4"/>
    <dgm:cxn modelId="{12D9FFB7-BB17-4DAC-9C24-DEA2D1DA061E}" srcId="{E93C84D4-EAC9-454F-823F-6C653684AF60}" destId="{2436A0B1-B66B-4E5F-8E37-FB1202B7F54D}" srcOrd="0" destOrd="0" parTransId="{67C2B9FA-20B2-48B0-9200-2C45018FA85B}" sibTransId="{3558334C-961B-46AC-B275-B66F5B2C1ADC}"/>
    <dgm:cxn modelId="{4EE099D9-E665-44A9-B619-6C719BC2B380}" type="presOf" srcId="{42D9FF93-13A4-4A22-AD6F-03223DB0256E}" destId="{D8AA03F0-C879-4290-99B9-18D8FC9C2D7D}" srcOrd="1" destOrd="1" presId="urn:microsoft.com/office/officeart/2005/8/layout/vList4"/>
    <dgm:cxn modelId="{2C5E1AA3-EAA9-4FDE-A9E5-29DCE1544E81}" type="presOf" srcId="{8379FB58-3BCC-4C0B-9C2F-4521A4F1D3AE}" destId="{B259A872-FA8E-404E-9A72-1640D09A0BA8}" srcOrd="0" destOrd="0" presId="urn:microsoft.com/office/officeart/2005/8/layout/vList4"/>
    <dgm:cxn modelId="{CC65F222-7161-41CF-B769-AA0FD4797D82}" srcId="{B9B28D90-5B16-4289-BBDE-70B77A785BC1}" destId="{53CCDCBF-9ED7-4E24-8B55-B3918DDB0342}" srcOrd="0" destOrd="0" parTransId="{AA176904-9D87-4C47-873E-3E4016383170}" sibTransId="{92963D8E-C622-4953-BB33-9162B4737367}"/>
    <dgm:cxn modelId="{E5359636-3D53-4C14-B0B3-8DA7AC794A28}" type="presParOf" srcId="{CC39D1A4-0A0D-441C-8BF7-16C0BE86FD4A}" destId="{21A75070-9CDE-4227-BB68-732BE910D30A}" srcOrd="0" destOrd="0" presId="urn:microsoft.com/office/officeart/2005/8/layout/vList4"/>
    <dgm:cxn modelId="{28AB8E34-D1AF-4437-B55D-26A2890CA296}" type="presParOf" srcId="{21A75070-9CDE-4227-BB68-732BE910D30A}" destId="{DC49D10F-8364-4FFE-9FD6-39141A7C1221}" srcOrd="0" destOrd="0" presId="urn:microsoft.com/office/officeart/2005/8/layout/vList4"/>
    <dgm:cxn modelId="{577FF357-0128-4187-9D11-8DD6B9B23CEE}" type="presParOf" srcId="{21A75070-9CDE-4227-BB68-732BE910D30A}" destId="{A498C4E4-1A22-4944-B762-B55E7215403E}" srcOrd="1" destOrd="0" presId="urn:microsoft.com/office/officeart/2005/8/layout/vList4"/>
    <dgm:cxn modelId="{6DF956E7-D79B-435D-AA34-1C73AB79E97B}" type="presParOf" srcId="{21A75070-9CDE-4227-BB68-732BE910D30A}" destId="{B2E065BC-8F0A-4532-9853-D51B7CF08B24}" srcOrd="2" destOrd="0" presId="urn:microsoft.com/office/officeart/2005/8/layout/vList4"/>
    <dgm:cxn modelId="{C239215A-BC43-496F-A2C3-0E4CC7F767BC}" type="presParOf" srcId="{CC39D1A4-0A0D-441C-8BF7-16C0BE86FD4A}" destId="{F25C9677-C97A-4784-9301-C8394A86850D}" srcOrd="1" destOrd="0" presId="urn:microsoft.com/office/officeart/2005/8/layout/vList4"/>
    <dgm:cxn modelId="{038A6849-C090-4210-8C11-ABA1331F8AC9}" type="presParOf" srcId="{CC39D1A4-0A0D-441C-8BF7-16C0BE86FD4A}" destId="{807061F7-A7BF-4AB0-8FD0-17684A5654B2}" srcOrd="2" destOrd="0" presId="urn:microsoft.com/office/officeart/2005/8/layout/vList4"/>
    <dgm:cxn modelId="{310AC162-FF1D-4EE2-8EEE-A511F8F9C6D7}" type="presParOf" srcId="{807061F7-A7BF-4AB0-8FD0-17684A5654B2}" destId="{BF3601B5-C034-4B22-BF1A-88DEF14BA15C}" srcOrd="0" destOrd="0" presId="urn:microsoft.com/office/officeart/2005/8/layout/vList4"/>
    <dgm:cxn modelId="{D6A7B01A-9C17-4272-AC03-0F34CF717368}" type="presParOf" srcId="{807061F7-A7BF-4AB0-8FD0-17684A5654B2}" destId="{36810E7D-7062-478C-8E86-E92CEAFB3D80}" srcOrd="1" destOrd="0" presId="urn:microsoft.com/office/officeart/2005/8/layout/vList4"/>
    <dgm:cxn modelId="{730E9F6B-8A8D-481B-828A-4965C37DD46D}" type="presParOf" srcId="{807061F7-A7BF-4AB0-8FD0-17684A5654B2}" destId="{A7E1C1B3-58F0-4A6F-A5FC-DB1BC312236A}" srcOrd="2" destOrd="0" presId="urn:microsoft.com/office/officeart/2005/8/layout/vList4"/>
    <dgm:cxn modelId="{7B80B7B9-037E-4B46-A8C1-9D266CE8C761}" type="presParOf" srcId="{CC39D1A4-0A0D-441C-8BF7-16C0BE86FD4A}" destId="{B9AE6C5D-18C3-4EBE-9581-1EDC8B928EBF}" srcOrd="3" destOrd="0" presId="urn:microsoft.com/office/officeart/2005/8/layout/vList4"/>
    <dgm:cxn modelId="{D9BE1D99-B2F9-472D-B7D7-D7913042F61B}" type="presParOf" srcId="{CC39D1A4-0A0D-441C-8BF7-16C0BE86FD4A}" destId="{6054BEE2-4254-4557-9E97-9AC1C6559E4B}" srcOrd="4" destOrd="0" presId="urn:microsoft.com/office/officeart/2005/8/layout/vList4"/>
    <dgm:cxn modelId="{5B9EBBC8-452D-49F5-A1C6-1BA9EA46892F}" type="presParOf" srcId="{6054BEE2-4254-4557-9E97-9AC1C6559E4B}" destId="{49F548FC-5A4B-40B8-AE6A-A2F82DF39439}" srcOrd="0" destOrd="0" presId="urn:microsoft.com/office/officeart/2005/8/layout/vList4"/>
    <dgm:cxn modelId="{C3F41772-87AF-43F5-9C90-A40723A31E83}" type="presParOf" srcId="{6054BEE2-4254-4557-9E97-9AC1C6559E4B}" destId="{11C2C907-88CC-4DAC-8D9D-A2F5CC0A4D4F}" srcOrd="1" destOrd="0" presId="urn:microsoft.com/office/officeart/2005/8/layout/vList4"/>
    <dgm:cxn modelId="{281AB9AA-6BF7-4D07-B885-3408FD4DCBC1}" type="presParOf" srcId="{6054BEE2-4254-4557-9E97-9AC1C6559E4B}" destId="{04F384D7-1370-4686-A1B3-B402BDE750B9}" srcOrd="2" destOrd="0" presId="urn:microsoft.com/office/officeart/2005/8/layout/vList4"/>
    <dgm:cxn modelId="{8F41BFDE-5BFF-45E2-9A0B-D3EE1494CD52}" type="presParOf" srcId="{CC39D1A4-0A0D-441C-8BF7-16C0BE86FD4A}" destId="{D0B87EA0-165B-48CB-99AC-FF3885EAE780}" srcOrd="5" destOrd="0" presId="urn:microsoft.com/office/officeart/2005/8/layout/vList4"/>
    <dgm:cxn modelId="{2FF03103-45AD-4703-8F34-461CA7BD933E}" type="presParOf" srcId="{CC39D1A4-0A0D-441C-8BF7-16C0BE86FD4A}" destId="{7E4F7495-EC36-4FF1-AADF-896797792DC5}" srcOrd="6" destOrd="0" presId="urn:microsoft.com/office/officeart/2005/8/layout/vList4"/>
    <dgm:cxn modelId="{1C90C869-157C-4A68-A300-6C68F397F69C}" type="presParOf" srcId="{7E4F7495-EC36-4FF1-AADF-896797792DC5}" destId="{B259A872-FA8E-404E-9A72-1640D09A0BA8}" srcOrd="0" destOrd="0" presId="urn:microsoft.com/office/officeart/2005/8/layout/vList4"/>
    <dgm:cxn modelId="{ADAC1900-D06D-4115-A51F-03CE6F86E3F2}" type="presParOf" srcId="{7E4F7495-EC36-4FF1-AADF-896797792DC5}" destId="{3CB92B4B-7C1C-4B65-9D9B-B8D6FE238071}" srcOrd="1" destOrd="0" presId="urn:microsoft.com/office/officeart/2005/8/layout/vList4"/>
    <dgm:cxn modelId="{3C4E4028-EE14-46DC-B740-413BFDD4F6F4}" type="presParOf" srcId="{7E4F7495-EC36-4FF1-AADF-896797792DC5}" destId="{D8AA03F0-C879-4290-99B9-18D8FC9C2D7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9D10F-8364-4FFE-9FD6-39141A7C1221}">
      <dsp:nvSpPr>
        <dsp:cNvPr id="0" name=""/>
        <dsp:cNvSpPr/>
      </dsp:nvSpPr>
      <dsp:spPr>
        <a:xfrm>
          <a:off x="0" y="0"/>
          <a:ext cx="8229600" cy="1186606"/>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1022350">
            <a:lnSpc>
              <a:spcPct val="90000"/>
            </a:lnSpc>
            <a:spcBef>
              <a:spcPct val="0"/>
            </a:spcBef>
            <a:spcAft>
              <a:spcPct val="35000"/>
            </a:spcAft>
          </a:pPr>
          <a:r>
            <a:rPr lang="en-US" sz="2300" b="1" kern="1200" dirty="0" smtClean="0"/>
            <a:t>LD-1: Agriculture and Rangeland Systems</a:t>
          </a:r>
          <a:endParaRPr lang="en-US" sz="2300" b="1" kern="1200" dirty="0"/>
        </a:p>
        <a:p>
          <a:pPr marL="228600" lvl="1" indent="-228600" algn="l" defTabSz="889000">
            <a:lnSpc>
              <a:spcPct val="90000"/>
            </a:lnSpc>
            <a:spcBef>
              <a:spcPct val="0"/>
            </a:spcBef>
            <a:spcAft>
              <a:spcPct val="15000"/>
            </a:spcAft>
            <a:buChar char="••"/>
          </a:pPr>
          <a:r>
            <a:rPr lang="en-US" sz="2000" kern="1200" dirty="0" smtClean="0"/>
            <a:t>Agro-ecological Intensification</a:t>
          </a:r>
          <a:endParaRPr lang="en-US" sz="2000" kern="1200" dirty="0"/>
        </a:p>
        <a:p>
          <a:pPr marL="228600" lvl="1" indent="-228600" algn="l" defTabSz="889000">
            <a:lnSpc>
              <a:spcPct val="90000"/>
            </a:lnSpc>
            <a:spcBef>
              <a:spcPct val="0"/>
            </a:spcBef>
            <a:spcAft>
              <a:spcPct val="15000"/>
            </a:spcAft>
            <a:buChar char="••"/>
          </a:pPr>
          <a:r>
            <a:rPr lang="en-US" sz="2000" kern="1200" dirty="0" smtClean="0"/>
            <a:t>SLM for Climate-Smart Agriculture</a:t>
          </a:r>
          <a:endParaRPr lang="en-US" sz="2000" kern="1200" dirty="0"/>
        </a:p>
      </dsp:txBody>
      <dsp:txXfrm>
        <a:off x="1764580" y="0"/>
        <a:ext cx="6465019" cy="1186606"/>
      </dsp:txXfrm>
    </dsp:sp>
    <dsp:sp modelId="{A498C4E4-1A22-4944-B762-B55E7215403E}">
      <dsp:nvSpPr>
        <dsp:cNvPr id="0" name=""/>
        <dsp:cNvSpPr/>
      </dsp:nvSpPr>
      <dsp:spPr>
        <a:xfrm>
          <a:off x="118660" y="118660"/>
          <a:ext cx="1645920" cy="949285"/>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3601B5-C034-4B22-BF1A-88DEF14BA15C}">
      <dsp:nvSpPr>
        <dsp:cNvPr id="0" name=""/>
        <dsp:cNvSpPr/>
      </dsp:nvSpPr>
      <dsp:spPr>
        <a:xfrm>
          <a:off x="0" y="1305267"/>
          <a:ext cx="8229600" cy="1186606"/>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t>LD-2: Forest Landscapes</a:t>
          </a:r>
          <a:endParaRPr lang="en-US" sz="2400" b="1" kern="1200" dirty="0"/>
        </a:p>
        <a:p>
          <a:pPr marL="228600" lvl="1" indent="-228600" algn="l" defTabSz="889000">
            <a:lnSpc>
              <a:spcPct val="90000"/>
            </a:lnSpc>
            <a:spcBef>
              <a:spcPct val="0"/>
            </a:spcBef>
            <a:spcAft>
              <a:spcPct val="15000"/>
            </a:spcAft>
            <a:buChar char="••"/>
          </a:pPr>
          <a:r>
            <a:rPr lang="en-US" sz="2000" kern="1200" dirty="0" smtClean="0"/>
            <a:t>Landscape Management and Restoration</a:t>
          </a:r>
          <a:endParaRPr lang="en-US" sz="2000" kern="1200" dirty="0"/>
        </a:p>
      </dsp:txBody>
      <dsp:txXfrm>
        <a:off x="1764580" y="1305267"/>
        <a:ext cx="6465019" cy="1186606"/>
      </dsp:txXfrm>
    </dsp:sp>
    <dsp:sp modelId="{36810E7D-7062-478C-8E86-E92CEAFB3D80}">
      <dsp:nvSpPr>
        <dsp:cNvPr id="0" name=""/>
        <dsp:cNvSpPr/>
      </dsp:nvSpPr>
      <dsp:spPr>
        <a:xfrm>
          <a:off x="118660" y="1423927"/>
          <a:ext cx="1645920" cy="949285"/>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F548FC-5A4B-40B8-AE6A-A2F82DF39439}">
      <dsp:nvSpPr>
        <dsp:cNvPr id="0" name=""/>
        <dsp:cNvSpPr/>
      </dsp:nvSpPr>
      <dsp:spPr>
        <a:xfrm>
          <a:off x="0" y="2610534"/>
          <a:ext cx="8229600" cy="1186606"/>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t>LD-3: Integrated Landscapes</a:t>
          </a:r>
          <a:endParaRPr lang="en-US" sz="2400" b="1" kern="1200" dirty="0"/>
        </a:p>
        <a:p>
          <a:pPr marL="228600" lvl="1" indent="-228600" algn="l" defTabSz="889000">
            <a:lnSpc>
              <a:spcPct val="90000"/>
            </a:lnSpc>
            <a:spcBef>
              <a:spcPct val="0"/>
            </a:spcBef>
            <a:spcAft>
              <a:spcPct val="15000"/>
            </a:spcAft>
            <a:buChar char="••"/>
          </a:pPr>
          <a:r>
            <a:rPr lang="en-US" sz="2000" kern="1200" dirty="0" smtClean="0"/>
            <a:t>Scaling up SLM</a:t>
          </a:r>
          <a:endParaRPr lang="en-US" sz="2000" kern="1200" dirty="0"/>
        </a:p>
      </dsp:txBody>
      <dsp:txXfrm>
        <a:off x="1764580" y="2610534"/>
        <a:ext cx="6465019" cy="1186606"/>
      </dsp:txXfrm>
    </dsp:sp>
    <dsp:sp modelId="{11C2C907-88CC-4DAC-8D9D-A2F5CC0A4D4F}">
      <dsp:nvSpPr>
        <dsp:cNvPr id="0" name=""/>
        <dsp:cNvSpPr/>
      </dsp:nvSpPr>
      <dsp:spPr>
        <a:xfrm>
          <a:off x="118660" y="2729195"/>
          <a:ext cx="1645920" cy="949285"/>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59A872-FA8E-404E-9A72-1640D09A0BA8}">
      <dsp:nvSpPr>
        <dsp:cNvPr id="0" name=""/>
        <dsp:cNvSpPr/>
      </dsp:nvSpPr>
      <dsp:spPr>
        <a:xfrm>
          <a:off x="0" y="3915801"/>
          <a:ext cx="8229600" cy="1186606"/>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933450">
            <a:lnSpc>
              <a:spcPct val="90000"/>
            </a:lnSpc>
            <a:spcBef>
              <a:spcPct val="0"/>
            </a:spcBef>
            <a:spcAft>
              <a:spcPct val="35000"/>
            </a:spcAft>
          </a:pPr>
          <a:r>
            <a:rPr lang="en-US" sz="2400" b="1" kern="1200" dirty="0" smtClean="0"/>
            <a:t>LD-4: Institutional and Policy Frameworks</a:t>
          </a:r>
          <a:endParaRPr lang="en-US" sz="2400" b="1"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2200" kern="1200" dirty="0" smtClean="0"/>
            <a:t> </a:t>
          </a:r>
          <a:r>
            <a:rPr lang="en-US" sz="2000" kern="1200" dirty="0" smtClean="0"/>
            <a:t>Mainstreaming SLM in Development</a:t>
          </a:r>
        </a:p>
      </dsp:txBody>
      <dsp:txXfrm>
        <a:off x="1764580" y="3915801"/>
        <a:ext cx="6465019" cy="1186606"/>
      </dsp:txXfrm>
    </dsp:sp>
    <dsp:sp modelId="{3CB92B4B-7C1C-4B65-9D9B-B8D6FE238071}">
      <dsp:nvSpPr>
        <dsp:cNvPr id="0" name=""/>
        <dsp:cNvSpPr/>
      </dsp:nvSpPr>
      <dsp:spPr>
        <a:xfrm>
          <a:off x="118660" y="4034462"/>
          <a:ext cx="1645920" cy="949285"/>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FF836CFD-8DE8-470C-A735-997DF95D3C39}" type="datetimeFigureOut">
              <a:rPr lang="en-US" smtClean="0"/>
              <a:t>6/26/2013</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FC7F3A7D-9338-4D2E-A5FF-179488749F9A}" type="slidenum">
              <a:rPr lang="en-US" smtClean="0"/>
              <a:t>‹#›</a:t>
            </a:fld>
            <a:endParaRPr lang="en-US"/>
          </a:p>
        </p:txBody>
      </p:sp>
    </p:spTree>
    <p:extLst>
      <p:ext uri="{BB962C8B-B14F-4D97-AF65-F5344CB8AC3E}">
        <p14:creationId xmlns:p14="http://schemas.microsoft.com/office/powerpoint/2010/main" val="3939144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8808B34E-CA6F-41EE-8845-BA507C05173A}" type="datetimeFigureOut">
              <a:rPr lang="en-US" smtClean="0"/>
              <a:t>6/26/2013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0087241D-FC74-4E30-9F37-A81AA9063518}" type="slidenum">
              <a:rPr lang="en-US" smtClean="0"/>
              <a:t>‹#›</a:t>
            </a:fld>
            <a:endParaRPr lang="en-US"/>
          </a:p>
        </p:txBody>
      </p:sp>
    </p:spTree>
    <p:extLst>
      <p:ext uri="{BB962C8B-B14F-4D97-AF65-F5344CB8AC3E}">
        <p14:creationId xmlns:p14="http://schemas.microsoft.com/office/powerpoint/2010/main" val="2868327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9FFEF0-160D-4CBA-8802-3E1AF138E0E4}" type="slidenum">
              <a:rPr lang="en-US" smtClean="0"/>
              <a:t>1</a:t>
            </a:fld>
            <a:endParaRPr lang="en-US"/>
          </a:p>
        </p:txBody>
      </p:sp>
    </p:spTree>
    <p:extLst>
      <p:ext uri="{BB962C8B-B14F-4D97-AF65-F5344CB8AC3E}">
        <p14:creationId xmlns:p14="http://schemas.microsoft.com/office/powerpoint/2010/main" val="2558430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Overall trying to use a simple model of response to the 3 forest conditions</a:t>
            </a:r>
          </a:p>
          <a:p>
            <a:pPr>
              <a:buFont typeface="Arial" pitchFamily="34" charset="0"/>
              <a:buChar char="•"/>
            </a:pPr>
            <a:r>
              <a:rPr lang="en-US" dirty="0" smtClean="0"/>
              <a:t> what’s pristine should as</a:t>
            </a:r>
            <a:r>
              <a:rPr lang="en-US" baseline="0" dirty="0" smtClean="0"/>
              <a:t> far as possible remain that way, but clearly focusing on HCVF as the critical pieces to support</a:t>
            </a:r>
          </a:p>
          <a:p>
            <a:pPr>
              <a:buFont typeface="Arial" pitchFamily="34" charset="0"/>
              <a:buChar char="•"/>
            </a:pPr>
            <a:r>
              <a:rPr lang="en-US" baseline="0" dirty="0" smtClean="0"/>
              <a:t> what is already being managed or mismanaged we should support improvement of management to secure the resource and maintain services</a:t>
            </a:r>
          </a:p>
          <a:p>
            <a:pPr>
              <a:buFont typeface="Arial" pitchFamily="34" charset="0"/>
              <a:buChar char="•"/>
            </a:pPr>
            <a:r>
              <a:rPr lang="en-US" baseline="0" dirty="0" smtClean="0"/>
              <a:t> what’s already damaged should where possible be stabilized and services rehabilitated</a:t>
            </a:r>
          </a:p>
          <a:p>
            <a:pPr>
              <a:buFont typeface="Arial" pitchFamily="34" charset="0"/>
              <a:buChar char="•"/>
            </a:pPr>
            <a:endParaRPr lang="en-US" baseline="0" dirty="0" smtClean="0"/>
          </a:p>
          <a:p>
            <a:pPr>
              <a:buFont typeface="Arial" pitchFamily="34" charset="0"/>
              <a:buNone/>
            </a:pPr>
            <a:r>
              <a:rPr lang="en-US" baseline="0" dirty="0" smtClean="0"/>
              <a:t>The fourth Objective responds to GEF-5’s inability to get the portfolio, as a individual pieces of a jig-saw puzzle, to address some of the big topics facing the forest community today e.g. MRV for REDD, how to openly balance multiple benefits, large scale community managed forests. We have had few regional and global projects due to the SFM/REDD+ incentive being seen as an extension of STAR resources so no-one is willing to support the cross-boundary elements.</a:t>
            </a:r>
            <a:endParaRPr lang="en-US" dirty="0"/>
          </a:p>
        </p:txBody>
      </p:sp>
      <p:sp>
        <p:nvSpPr>
          <p:cNvPr id="4" name="Slide Number Placeholder 3"/>
          <p:cNvSpPr>
            <a:spLocks noGrp="1"/>
          </p:cNvSpPr>
          <p:nvPr>
            <p:ph type="sldNum" sz="quarter" idx="10"/>
          </p:nvPr>
        </p:nvSpPr>
        <p:spPr/>
        <p:txBody>
          <a:bodyPr/>
          <a:lstStyle/>
          <a:p>
            <a:fld id="{336EE66F-8D37-4048-8B32-4B6ECE830340}" type="slidenum">
              <a:rPr lang="en-US" smtClean="0"/>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Taking Deforestation out of the Commodities Supply Chain </a:t>
            </a:r>
          </a:p>
          <a:p>
            <a:pPr lvl="1"/>
            <a:r>
              <a:rPr lang="en-US" dirty="0" smtClean="0"/>
              <a:t>Avoiding deforestation in supply chains of critical commodities by supporting action with financial institutions, and producers</a:t>
            </a:r>
          </a:p>
          <a:p>
            <a:r>
              <a:rPr lang="en-US" i="1" dirty="0" smtClean="0"/>
              <a:t>A New Development Path for the Amazon Basin </a:t>
            </a:r>
          </a:p>
          <a:p>
            <a:pPr lvl="1"/>
            <a:r>
              <a:rPr lang="en-US" dirty="0" smtClean="0"/>
              <a:t>Enhance the development options available for the region, that are more reliant on a strong forest-related sector ,can reduce poverty and stabilize the agriculture frontier </a:t>
            </a:r>
          </a:p>
          <a:p>
            <a:endParaRPr lang="en-US" dirty="0"/>
          </a:p>
        </p:txBody>
      </p:sp>
      <p:sp>
        <p:nvSpPr>
          <p:cNvPr id="4" name="Slide Number Placeholder 3"/>
          <p:cNvSpPr>
            <a:spLocks noGrp="1"/>
          </p:cNvSpPr>
          <p:nvPr>
            <p:ph type="sldNum" sz="quarter" idx="10"/>
          </p:nvPr>
        </p:nvSpPr>
        <p:spPr/>
        <p:txBody>
          <a:bodyPr/>
          <a:lstStyle/>
          <a:p>
            <a:fld id="{0087241D-FC74-4E30-9F37-A81AA9063518}" type="slidenum">
              <a:rPr lang="en-US" smtClean="0"/>
              <a:t>2</a:t>
            </a:fld>
            <a:endParaRPr lang="en-US"/>
          </a:p>
        </p:txBody>
      </p:sp>
    </p:spTree>
    <p:extLst>
      <p:ext uri="{BB962C8B-B14F-4D97-AF65-F5344CB8AC3E}">
        <p14:creationId xmlns:p14="http://schemas.microsoft.com/office/powerpoint/2010/main" val="1765843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z="1400" b="1" dirty="0"/>
              <a:t>Impacts:</a:t>
            </a:r>
          </a:p>
          <a:p>
            <a:pPr eaLnBrk="1" hangingPunct="1">
              <a:buFont typeface="Arial" pitchFamily="34" charset="0"/>
              <a:buChar char="•"/>
            </a:pPr>
            <a:r>
              <a:rPr lang="en-GB" sz="1400" dirty="0"/>
              <a:t> </a:t>
            </a:r>
            <a:r>
              <a:rPr lang="en-GB" dirty="0"/>
              <a:t>Flow of ecosystem services increased or maintained</a:t>
            </a:r>
          </a:p>
          <a:p>
            <a:pPr eaLnBrk="1" hangingPunct="1">
              <a:buFont typeface="Arial" pitchFamily="34" charset="0"/>
              <a:buChar char="•"/>
            </a:pPr>
            <a:r>
              <a:rPr lang="en-GB" dirty="0"/>
              <a:t> Sustained crop, livestock, and forest production</a:t>
            </a:r>
            <a:endParaRPr lang="en-US" dirty="0"/>
          </a:p>
          <a:p>
            <a:pPr eaLnBrk="1" hangingPunct="1">
              <a:buFont typeface="Arial" pitchFamily="34" charset="0"/>
              <a:buChar char="•"/>
            </a:pPr>
            <a:r>
              <a:rPr lang="en-US" dirty="0"/>
              <a:t> Sustainable livelihoods (development benefit)</a:t>
            </a:r>
          </a:p>
          <a:p>
            <a:pPr eaLnBrk="1" fontAlgn="t" hangingPunct="1"/>
            <a:endParaRPr lang="en-US" b="1" dirty="0"/>
          </a:p>
          <a:p>
            <a:pPr defTabSz="910500" fontAlgn="t">
              <a:defRPr/>
            </a:pPr>
            <a:r>
              <a:rPr lang="en-US" dirty="0"/>
              <a:t>Sustainable Land Management  (SLM) in production landscapes</a:t>
            </a:r>
          </a:p>
          <a:p>
            <a:pPr eaLnBrk="1" fontAlgn="t" hangingPunct="1"/>
            <a:endParaRPr lang="en-US" b="1" dirty="0"/>
          </a:p>
          <a:p>
            <a:pPr eaLnBrk="1" fontAlgn="t" hangingPunct="1"/>
            <a:r>
              <a:rPr lang="en-US" b="1" dirty="0"/>
              <a:t>Food Security </a:t>
            </a:r>
            <a:r>
              <a:rPr lang="en-US" dirty="0"/>
              <a:t>– improving and increasing food crop production in vulnerable regions</a:t>
            </a:r>
          </a:p>
          <a:p>
            <a:pPr fontAlgn="t"/>
            <a:endParaRPr lang="en-US" dirty="0"/>
          </a:p>
          <a:p>
            <a:pPr eaLnBrk="1" fontAlgn="t" hangingPunct="1"/>
            <a:r>
              <a:rPr lang="en-US" b="1" dirty="0"/>
              <a:t>Climate-Smart Agriculture </a:t>
            </a:r>
            <a:r>
              <a:rPr lang="en-US" dirty="0"/>
              <a:t>– enhancing resilience and climate change mitigation in crop and livestock systems</a:t>
            </a:r>
          </a:p>
          <a:p>
            <a:pPr fontAlgn="t"/>
            <a:endParaRPr lang="en-US" b="1" dirty="0"/>
          </a:p>
          <a:p>
            <a:pPr eaLnBrk="1" fontAlgn="t" hangingPunct="1"/>
            <a:r>
              <a:rPr lang="en-US" b="1" dirty="0"/>
              <a:t>Forest Landscape Management and Restoration</a:t>
            </a:r>
            <a:r>
              <a:rPr lang="en-US" dirty="0"/>
              <a:t> – increasing forest and tree cover</a:t>
            </a:r>
          </a:p>
          <a:p>
            <a:endParaRPr lang="en-US" dirty="0" smtClean="0"/>
          </a:p>
        </p:txBody>
      </p:sp>
      <p:sp>
        <p:nvSpPr>
          <p:cNvPr id="256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39780" indent="-284531" eaLnBrk="0" hangingPunct="0">
              <a:defRPr>
                <a:solidFill>
                  <a:schemeClr val="tx1"/>
                </a:solidFill>
                <a:latin typeface="Arial" pitchFamily="34" charset="0"/>
                <a:cs typeface="Arial" pitchFamily="34" charset="0"/>
              </a:defRPr>
            </a:lvl2pPr>
            <a:lvl3pPr marL="1138124" indent="-227625" eaLnBrk="0" hangingPunct="0">
              <a:defRPr>
                <a:solidFill>
                  <a:schemeClr val="tx1"/>
                </a:solidFill>
                <a:latin typeface="Arial" pitchFamily="34" charset="0"/>
                <a:cs typeface="Arial" pitchFamily="34" charset="0"/>
              </a:defRPr>
            </a:lvl3pPr>
            <a:lvl4pPr marL="1593373" indent="-227625" eaLnBrk="0" hangingPunct="0">
              <a:defRPr>
                <a:solidFill>
                  <a:schemeClr val="tx1"/>
                </a:solidFill>
                <a:latin typeface="Arial" pitchFamily="34" charset="0"/>
                <a:cs typeface="Arial" pitchFamily="34" charset="0"/>
              </a:defRPr>
            </a:lvl4pPr>
            <a:lvl5pPr marL="2048623" indent="-227625" eaLnBrk="0" hangingPunct="0">
              <a:defRPr>
                <a:solidFill>
                  <a:schemeClr val="tx1"/>
                </a:solidFill>
                <a:latin typeface="Arial" pitchFamily="34" charset="0"/>
                <a:cs typeface="Arial" pitchFamily="34" charset="0"/>
              </a:defRPr>
            </a:lvl5pPr>
            <a:lvl6pPr marL="2503873" indent="-227625" eaLnBrk="0" fontAlgn="base" hangingPunct="0">
              <a:spcBef>
                <a:spcPct val="0"/>
              </a:spcBef>
              <a:spcAft>
                <a:spcPct val="0"/>
              </a:spcAft>
              <a:defRPr>
                <a:solidFill>
                  <a:schemeClr val="tx1"/>
                </a:solidFill>
                <a:latin typeface="Arial" pitchFamily="34" charset="0"/>
                <a:cs typeface="Arial" pitchFamily="34" charset="0"/>
              </a:defRPr>
            </a:lvl6pPr>
            <a:lvl7pPr marL="2959122" indent="-227625" eaLnBrk="0" fontAlgn="base" hangingPunct="0">
              <a:spcBef>
                <a:spcPct val="0"/>
              </a:spcBef>
              <a:spcAft>
                <a:spcPct val="0"/>
              </a:spcAft>
              <a:defRPr>
                <a:solidFill>
                  <a:schemeClr val="tx1"/>
                </a:solidFill>
                <a:latin typeface="Arial" pitchFamily="34" charset="0"/>
                <a:cs typeface="Arial" pitchFamily="34" charset="0"/>
              </a:defRPr>
            </a:lvl7pPr>
            <a:lvl8pPr marL="3414371" indent="-227625" eaLnBrk="0" fontAlgn="base" hangingPunct="0">
              <a:spcBef>
                <a:spcPct val="0"/>
              </a:spcBef>
              <a:spcAft>
                <a:spcPct val="0"/>
              </a:spcAft>
              <a:defRPr>
                <a:solidFill>
                  <a:schemeClr val="tx1"/>
                </a:solidFill>
                <a:latin typeface="Arial" pitchFamily="34" charset="0"/>
                <a:cs typeface="Arial" pitchFamily="34" charset="0"/>
              </a:defRPr>
            </a:lvl8pPr>
            <a:lvl9pPr marL="3869621" indent="-2276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mtClean="0">
              <a:solidFill>
                <a:prstClr val="black"/>
              </a:solidFill>
            </a:endParaRPr>
          </a:p>
        </p:txBody>
      </p:sp>
      <p:sp>
        <p:nvSpPr>
          <p:cNvPr id="256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39780" indent="-284531" eaLnBrk="0" hangingPunct="0">
              <a:defRPr>
                <a:solidFill>
                  <a:schemeClr val="tx1"/>
                </a:solidFill>
                <a:latin typeface="Arial" pitchFamily="34" charset="0"/>
                <a:cs typeface="Arial" pitchFamily="34" charset="0"/>
              </a:defRPr>
            </a:lvl2pPr>
            <a:lvl3pPr marL="1138124" indent="-227625" eaLnBrk="0" hangingPunct="0">
              <a:defRPr>
                <a:solidFill>
                  <a:schemeClr val="tx1"/>
                </a:solidFill>
                <a:latin typeface="Arial" pitchFamily="34" charset="0"/>
                <a:cs typeface="Arial" pitchFamily="34" charset="0"/>
              </a:defRPr>
            </a:lvl3pPr>
            <a:lvl4pPr marL="1593373" indent="-227625" eaLnBrk="0" hangingPunct="0">
              <a:defRPr>
                <a:solidFill>
                  <a:schemeClr val="tx1"/>
                </a:solidFill>
                <a:latin typeface="Arial" pitchFamily="34" charset="0"/>
                <a:cs typeface="Arial" pitchFamily="34" charset="0"/>
              </a:defRPr>
            </a:lvl4pPr>
            <a:lvl5pPr marL="2048623" indent="-227625" eaLnBrk="0" hangingPunct="0">
              <a:defRPr>
                <a:solidFill>
                  <a:schemeClr val="tx1"/>
                </a:solidFill>
                <a:latin typeface="Arial" pitchFamily="34" charset="0"/>
                <a:cs typeface="Arial" pitchFamily="34" charset="0"/>
              </a:defRPr>
            </a:lvl5pPr>
            <a:lvl6pPr marL="2503873" indent="-227625" eaLnBrk="0" fontAlgn="base" hangingPunct="0">
              <a:spcBef>
                <a:spcPct val="0"/>
              </a:spcBef>
              <a:spcAft>
                <a:spcPct val="0"/>
              </a:spcAft>
              <a:defRPr>
                <a:solidFill>
                  <a:schemeClr val="tx1"/>
                </a:solidFill>
                <a:latin typeface="Arial" pitchFamily="34" charset="0"/>
                <a:cs typeface="Arial" pitchFamily="34" charset="0"/>
              </a:defRPr>
            </a:lvl6pPr>
            <a:lvl7pPr marL="2959122" indent="-227625" eaLnBrk="0" fontAlgn="base" hangingPunct="0">
              <a:spcBef>
                <a:spcPct val="0"/>
              </a:spcBef>
              <a:spcAft>
                <a:spcPct val="0"/>
              </a:spcAft>
              <a:defRPr>
                <a:solidFill>
                  <a:schemeClr val="tx1"/>
                </a:solidFill>
                <a:latin typeface="Arial" pitchFamily="34" charset="0"/>
                <a:cs typeface="Arial" pitchFamily="34" charset="0"/>
              </a:defRPr>
            </a:lvl7pPr>
            <a:lvl8pPr marL="3414371" indent="-227625" eaLnBrk="0" fontAlgn="base" hangingPunct="0">
              <a:spcBef>
                <a:spcPct val="0"/>
              </a:spcBef>
              <a:spcAft>
                <a:spcPct val="0"/>
              </a:spcAft>
              <a:defRPr>
                <a:solidFill>
                  <a:schemeClr val="tx1"/>
                </a:solidFill>
                <a:latin typeface="Arial" pitchFamily="34" charset="0"/>
                <a:cs typeface="Arial" pitchFamily="34" charset="0"/>
              </a:defRPr>
            </a:lvl8pPr>
            <a:lvl9pPr marL="3869621" indent="-2276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mtClean="0">
              <a:solidFill>
                <a:prstClr val="black"/>
              </a:solidFill>
            </a:endParaRPr>
          </a:p>
        </p:txBody>
      </p:sp>
      <p:sp>
        <p:nvSpPr>
          <p:cNvPr id="2560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39780" indent="-284531" eaLnBrk="0" hangingPunct="0">
              <a:defRPr>
                <a:solidFill>
                  <a:schemeClr val="tx1"/>
                </a:solidFill>
                <a:latin typeface="Arial" pitchFamily="34" charset="0"/>
                <a:cs typeface="Arial" pitchFamily="34" charset="0"/>
              </a:defRPr>
            </a:lvl2pPr>
            <a:lvl3pPr marL="1138124" indent="-227625" eaLnBrk="0" hangingPunct="0">
              <a:defRPr>
                <a:solidFill>
                  <a:schemeClr val="tx1"/>
                </a:solidFill>
                <a:latin typeface="Arial" pitchFamily="34" charset="0"/>
                <a:cs typeface="Arial" pitchFamily="34" charset="0"/>
              </a:defRPr>
            </a:lvl3pPr>
            <a:lvl4pPr marL="1593373" indent="-227625" eaLnBrk="0" hangingPunct="0">
              <a:defRPr>
                <a:solidFill>
                  <a:schemeClr val="tx1"/>
                </a:solidFill>
                <a:latin typeface="Arial" pitchFamily="34" charset="0"/>
                <a:cs typeface="Arial" pitchFamily="34" charset="0"/>
              </a:defRPr>
            </a:lvl4pPr>
            <a:lvl5pPr marL="2048623" indent="-227625" eaLnBrk="0" hangingPunct="0">
              <a:defRPr>
                <a:solidFill>
                  <a:schemeClr val="tx1"/>
                </a:solidFill>
                <a:latin typeface="Arial" pitchFamily="34" charset="0"/>
                <a:cs typeface="Arial" pitchFamily="34" charset="0"/>
              </a:defRPr>
            </a:lvl5pPr>
            <a:lvl6pPr marL="2503873" indent="-227625" eaLnBrk="0" fontAlgn="base" hangingPunct="0">
              <a:spcBef>
                <a:spcPct val="0"/>
              </a:spcBef>
              <a:spcAft>
                <a:spcPct val="0"/>
              </a:spcAft>
              <a:defRPr>
                <a:solidFill>
                  <a:schemeClr val="tx1"/>
                </a:solidFill>
                <a:latin typeface="Arial" pitchFamily="34" charset="0"/>
                <a:cs typeface="Arial" pitchFamily="34" charset="0"/>
              </a:defRPr>
            </a:lvl6pPr>
            <a:lvl7pPr marL="2959122" indent="-227625" eaLnBrk="0" fontAlgn="base" hangingPunct="0">
              <a:spcBef>
                <a:spcPct val="0"/>
              </a:spcBef>
              <a:spcAft>
                <a:spcPct val="0"/>
              </a:spcAft>
              <a:defRPr>
                <a:solidFill>
                  <a:schemeClr val="tx1"/>
                </a:solidFill>
                <a:latin typeface="Arial" pitchFamily="34" charset="0"/>
                <a:cs typeface="Arial" pitchFamily="34" charset="0"/>
              </a:defRPr>
            </a:lvl7pPr>
            <a:lvl8pPr marL="3414371" indent="-227625" eaLnBrk="0" fontAlgn="base" hangingPunct="0">
              <a:spcBef>
                <a:spcPct val="0"/>
              </a:spcBef>
              <a:spcAft>
                <a:spcPct val="0"/>
              </a:spcAft>
              <a:defRPr>
                <a:solidFill>
                  <a:schemeClr val="tx1"/>
                </a:solidFill>
                <a:latin typeface="Arial" pitchFamily="34" charset="0"/>
                <a:cs typeface="Arial" pitchFamily="34" charset="0"/>
              </a:defRPr>
            </a:lvl8pPr>
            <a:lvl9pPr marL="3869621" indent="-2276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mtClean="0">
              <a:solidFill>
                <a:prstClr val="black"/>
              </a:solidFill>
            </a:endParaRPr>
          </a:p>
        </p:txBody>
      </p:sp>
      <p:sp>
        <p:nvSpPr>
          <p:cNvPr id="2560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39780" indent="-284531" eaLnBrk="0" hangingPunct="0">
              <a:defRPr>
                <a:solidFill>
                  <a:schemeClr val="tx1"/>
                </a:solidFill>
                <a:latin typeface="Arial" pitchFamily="34" charset="0"/>
                <a:cs typeface="Arial" pitchFamily="34" charset="0"/>
              </a:defRPr>
            </a:lvl2pPr>
            <a:lvl3pPr marL="1138124" indent="-227625" eaLnBrk="0" hangingPunct="0">
              <a:defRPr>
                <a:solidFill>
                  <a:schemeClr val="tx1"/>
                </a:solidFill>
                <a:latin typeface="Arial" pitchFamily="34" charset="0"/>
                <a:cs typeface="Arial" pitchFamily="34" charset="0"/>
              </a:defRPr>
            </a:lvl3pPr>
            <a:lvl4pPr marL="1593373" indent="-227625" eaLnBrk="0" hangingPunct="0">
              <a:defRPr>
                <a:solidFill>
                  <a:schemeClr val="tx1"/>
                </a:solidFill>
                <a:latin typeface="Arial" pitchFamily="34" charset="0"/>
                <a:cs typeface="Arial" pitchFamily="34" charset="0"/>
              </a:defRPr>
            </a:lvl4pPr>
            <a:lvl5pPr marL="2048623" indent="-227625" eaLnBrk="0" hangingPunct="0">
              <a:defRPr>
                <a:solidFill>
                  <a:schemeClr val="tx1"/>
                </a:solidFill>
                <a:latin typeface="Arial" pitchFamily="34" charset="0"/>
                <a:cs typeface="Arial" pitchFamily="34" charset="0"/>
              </a:defRPr>
            </a:lvl5pPr>
            <a:lvl6pPr marL="2503873" indent="-227625" eaLnBrk="0" fontAlgn="base" hangingPunct="0">
              <a:spcBef>
                <a:spcPct val="0"/>
              </a:spcBef>
              <a:spcAft>
                <a:spcPct val="0"/>
              </a:spcAft>
              <a:defRPr>
                <a:solidFill>
                  <a:schemeClr val="tx1"/>
                </a:solidFill>
                <a:latin typeface="Arial" pitchFamily="34" charset="0"/>
                <a:cs typeface="Arial" pitchFamily="34" charset="0"/>
              </a:defRPr>
            </a:lvl6pPr>
            <a:lvl7pPr marL="2959122" indent="-227625" eaLnBrk="0" fontAlgn="base" hangingPunct="0">
              <a:spcBef>
                <a:spcPct val="0"/>
              </a:spcBef>
              <a:spcAft>
                <a:spcPct val="0"/>
              </a:spcAft>
              <a:defRPr>
                <a:solidFill>
                  <a:schemeClr val="tx1"/>
                </a:solidFill>
                <a:latin typeface="Arial" pitchFamily="34" charset="0"/>
                <a:cs typeface="Arial" pitchFamily="34" charset="0"/>
              </a:defRPr>
            </a:lvl7pPr>
            <a:lvl8pPr marL="3414371" indent="-227625" eaLnBrk="0" fontAlgn="base" hangingPunct="0">
              <a:spcBef>
                <a:spcPct val="0"/>
              </a:spcBef>
              <a:spcAft>
                <a:spcPct val="0"/>
              </a:spcAft>
              <a:defRPr>
                <a:solidFill>
                  <a:schemeClr val="tx1"/>
                </a:solidFill>
                <a:latin typeface="Arial" pitchFamily="34" charset="0"/>
                <a:cs typeface="Arial" pitchFamily="34" charset="0"/>
              </a:defRPr>
            </a:lvl8pPr>
            <a:lvl9pPr marL="3869621" indent="-2276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7F9C46F-93A8-4FBD-94C2-FBACC6DF834D}" type="slidenum">
              <a:rPr lang="en-US" smtClean="0">
                <a:solidFill>
                  <a:prstClr val="black"/>
                </a:solidFill>
              </a:rPr>
              <a:pPr eaLnBrk="1" hangingPunct="1"/>
              <a:t>3</a:t>
            </a:fld>
            <a:endParaRPr 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Ø"/>
            </a:pPr>
            <a:endParaRPr lang="en-US" b="1" dirty="0" smtClean="0"/>
          </a:p>
          <a:p>
            <a:pPr defTabSz="924458">
              <a:buFont typeface="Wingdings" pitchFamily="2" charset="2"/>
              <a:buChar char="Ø"/>
              <a:defRPr/>
            </a:pPr>
            <a:r>
              <a:rPr lang="en-US" dirty="0" smtClean="0"/>
              <a:t>Focus: </a:t>
            </a:r>
            <a:r>
              <a:rPr lang="en-US" b="1" dirty="0" smtClean="0"/>
              <a:t>joint management </a:t>
            </a:r>
            <a:r>
              <a:rPr lang="en-US" dirty="0" smtClean="0"/>
              <a:t>of shared water systems enabling </a:t>
            </a:r>
            <a:r>
              <a:rPr lang="en-US" b="1" dirty="0" smtClean="0"/>
              <a:t>sharing of benefits </a:t>
            </a:r>
            <a:r>
              <a:rPr lang="en-US" dirty="0" smtClean="0"/>
              <a:t>from their utilization</a:t>
            </a:r>
          </a:p>
          <a:p>
            <a:pPr>
              <a:buFont typeface="Wingdings" pitchFamily="2" charset="2"/>
              <a:buChar char="Ø"/>
            </a:pPr>
            <a:endParaRPr lang="en-US" b="1" dirty="0"/>
          </a:p>
          <a:p>
            <a:pPr>
              <a:buFont typeface="Wingdings" pitchFamily="2" charset="2"/>
              <a:buChar char="Ø"/>
            </a:pPr>
            <a:endParaRPr lang="en-US" b="1" dirty="0" smtClean="0"/>
          </a:p>
          <a:p>
            <a:pPr>
              <a:buFont typeface="Wingdings" pitchFamily="2" charset="2"/>
              <a:buChar char="Ø"/>
            </a:pPr>
            <a:endParaRPr lang="en-US" b="1" dirty="0"/>
          </a:p>
          <a:p>
            <a:pPr>
              <a:buFont typeface="Wingdings" pitchFamily="2" charset="2"/>
              <a:buChar char="Ø"/>
            </a:pPr>
            <a:r>
              <a:rPr lang="en-US" b="1" dirty="0" smtClean="0"/>
              <a:t>Impacts</a:t>
            </a:r>
            <a:r>
              <a:rPr lang="en-US" dirty="0" smtClean="0"/>
              <a:t> (through reducing threats to IW):</a:t>
            </a:r>
          </a:p>
          <a:p>
            <a:pPr lvl="1">
              <a:buFont typeface="Arial" pitchFamily="34" charset="0"/>
              <a:buChar char="•"/>
            </a:pPr>
            <a:r>
              <a:rPr lang="en-US" dirty="0" smtClean="0"/>
              <a:t>Reduced pollution of IW particularly from nutrients</a:t>
            </a:r>
          </a:p>
          <a:p>
            <a:pPr lvl="1">
              <a:buFont typeface="Arial" pitchFamily="34" charset="0"/>
              <a:buChar char="•"/>
            </a:pPr>
            <a:r>
              <a:rPr lang="en-US" dirty="0" smtClean="0"/>
              <a:t>Restored/sustained freshwater, coastal and marine ecosystem services</a:t>
            </a:r>
          </a:p>
          <a:p>
            <a:pPr lvl="1">
              <a:buFont typeface="Arial" pitchFamily="34" charset="0"/>
              <a:buChar char="•"/>
            </a:pPr>
            <a:r>
              <a:rPr lang="en-US" dirty="0" smtClean="0"/>
              <a:t>Reduced vulnerability to climate variability and change and increased ecosystem </a:t>
            </a:r>
            <a:r>
              <a:rPr lang="en-US" dirty="0" err="1" smtClean="0"/>
              <a:t>resiliance</a:t>
            </a:r>
            <a:endParaRPr lang="en-US" dirty="0" smtClean="0"/>
          </a:p>
          <a:p>
            <a:endParaRPr lang="en-US" dirty="0"/>
          </a:p>
        </p:txBody>
      </p:sp>
      <p:sp>
        <p:nvSpPr>
          <p:cNvPr id="4" name="Slide Number Placeholder 3"/>
          <p:cNvSpPr>
            <a:spLocks noGrp="1"/>
          </p:cNvSpPr>
          <p:nvPr>
            <p:ph type="sldNum" sz="quarter" idx="10"/>
          </p:nvPr>
        </p:nvSpPr>
        <p:spPr/>
        <p:txBody>
          <a:bodyPr/>
          <a:lstStyle/>
          <a:p>
            <a:fld id="{41DCAD19-DBAB-4EC1-ABA8-67DFD5C279F1}" type="slidenum">
              <a:rPr lang="en-US" smtClean="0"/>
              <a:t>5</a:t>
            </a:fld>
            <a:endParaRPr lang="en-US"/>
          </a:p>
        </p:txBody>
      </p:sp>
    </p:spTree>
    <p:extLst>
      <p:ext uri="{BB962C8B-B14F-4D97-AF65-F5344CB8AC3E}">
        <p14:creationId xmlns:p14="http://schemas.microsoft.com/office/powerpoint/2010/main" val="1900861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Innovative Programs:</a:t>
            </a:r>
          </a:p>
          <a:p>
            <a:r>
              <a:rPr lang="en-US" b="1" dirty="0" smtClean="0"/>
              <a:t>Melting of High Altitude Glaciers </a:t>
            </a:r>
            <a:r>
              <a:rPr lang="en-US" dirty="0" smtClean="0"/>
              <a:t>–enhanced regional cooperation and dialogues, introducing resilience-enhancing measures at the local level</a:t>
            </a:r>
          </a:p>
          <a:p>
            <a:endParaRPr lang="en-US" dirty="0" smtClean="0"/>
          </a:p>
          <a:p>
            <a:r>
              <a:rPr lang="en-US" b="1" dirty="0" smtClean="0"/>
              <a:t>Conjunctive Management of Surface and Groundwater</a:t>
            </a:r>
            <a:r>
              <a:rPr lang="en-US" dirty="0" smtClean="0"/>
              <a:t> - consistency of water governance frameworks for river and connected groundwater basins, sustaining water supplies in times of drought </a:t>
            </a:r>
          </a:p>
          <a:p>
            <a:endParaRPr lang="en-US" dirty="0" smtClean="0"/>
          </a:p>
          <a:p>
            <a:r>
              <a:rPr lang="en-US" b="1" dirty="0" smtClean="0"/>
              <a:t>Water-Food-Energy-Ecosystem Security Nexus </a:t>
            </a:r>
            <a:r>
              <a:rPr lang="en-US" dirty="0" smtClean="0"/>
              <a:t>- reduced conflict potential,  environmental and socio-economic benefits in </a:t>
            </a:r>
            <a:r>
              <a:rPr lang="en-US" dirty="0" err="1" smtClean="0"/>
              <a:t>transboundary</a:t>
            </a:r>
            <a:r>
              <a:rPr lang="en-US" dirty="0" smtClean="0"/>
              <a:t> basins, safeguarding water availability and productivity, and maintenance of ecosystems services in conjunction with multi-purpose water resources investments.</a:t>
            </a:r>
          </a:p>
          <a:p>
            <a:endParaRPr lang="en-US" b="1" dirty="0"/>
          </a:p>
          <a:p>
            <a:r>
              <a:rPr lang="en-US" b="1" dirty="0" smtClean="0"/>
              <a:t>Rebuilding Global Fisheries </a:t>
            </a:r>
            <a:r>
              <a:rPr lang="en-US" dirty="0" smtClean="0"/>
              <a:t>- global transformation of the fisheries sector,  improved fisheries management systems,  introducing sustainable fishing practices into  globally depleted fisheries,  improved monitoring and enforcement,  scaling up of rights-based approaches,  expansion of MPAs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1DCAD19-DBAB-4EC1-ABA8-67DFD5C279F1}" type="slidenum">
              <a:rPr lang="en-US" smtClean="0"/>
              <a:t>6</a:t>
            </a:fld>
            <a:endParaRPr lang="en-US"/>
          </a:p>
        </p:txBody>
      </p:sp>
    </p:spTree>
    <p:extLst>
      <p:ext uri="{BB962C8B-B14F-4D97-AF65-F5344CB8AC3E}">
        <p14:creationId xmlns:p14="http://schemas.microsoft.com/office/powerpoint/2010/main" val="1261221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z="1400" b="1" dirty="0"/>
              <a:t>Impacts:</a:t>
            </a:r>
          </a:p>
          <a:p>
            <a:pPr eaLnBrk="1" hangingPunct="1">
              <a:buFont typeface="Arial" pitchFamily="34" charset="0"/>
              <a:buChar char="•"/>
            </a:pPr>
            <a:r>
              <a:rPr lang="en-GB" sz="1400" dirty="0"/>
              <a:t> </a:t>
            </a:r>
            <a:r>
              <a:rPr lang="en-GB" dirty="0"/>
              <a:t>Flow of ecosystem services increased or maintained</a:t>
            </a:r>
          </a:p>
          <a:p>
            <a:pPr eaLnBrk="1" hangingPunct="1">
              <a:buFont typeface="Arial" pitchFamily="34" charset="0"/>
              <a:buChar char="•"/>
            </a:pPr>
            <a:r>
              <a:rPr lang="en-GB" dirty="0"/>
              <a:t> Sustained crop, livestock, and forest production</a:t>
            </a:r>
            <a:endParaRPr lang="en-US" dirty="0"/>
          </a:p>
          <a:p>
            <a:pPr eaLnBrk="1" hangingPunct="1">
              <a:buFont typeface="Arial" pitchFamily="34" charset="0"/>
              <a:buChar char="•"/>
            </a:pPr>
            <a:r>
              <a:rPr lang="en-US" dirty="0"/>
              <a:t> Sustainable livelihoods (development benefit)</a:t>
            </a:r>
          </a:p>
          <a:p>
            <a:pPr eaLnBrk="1" fontAlgn="t" hangingPunct="1"/>
            <a:endParaRPr lang="en-US" b="1" dirty="0"/>
          </a:p>
          <a:p>
            <a:pPr defTabSz="910500" fontAlgn="t">
              <a:defRPr/>
            </a:pPr>
            <a:r>
              <a:rPr lang="en-US" dirty="0"/>
              <a:t>Sustainable Land Management  (SLM) in production landscapes</a:t>
            </a:r>
          </a:p>
          <a:p>
            <a:pPr eaLnBrk="1" fontAlgn="t" hangingPunct="1"/>
            <a:endParaRPr lang="en-US" b="1" dirty="0"/>
          </a:p>
          <a:p>
            <a:pPr eaLnBrk="1" fontAlgn="t" hangingPunct="1"/>
            <a:r>
              <a:rPr lang="en-US" b="1" dirty="0"/>
              <a:t>Food Security </a:t>
            </a:r>
            <a:r>
              <a:rPr lang="en-US" dirty="0"/>
              <a:t>– improving and increasing food crop production in vulnerable regions</a:t>
            </a:r>
          </a:p>
          <a:p>
            <a:pPr fontAlgn="t"/>
            <a:endParaRPr lang="en-US" dirty="0"/>
          </a:p>
          <a:p>
            <a:pPr eaLnBrk="1" fontAlgn="t" hangingPunct="1"/>
            <a:r>
              <a:rPr lang="en-US" b="1" dirty="0"/>
              <a:t>Climate-Smart Agriculture </a:t>
            </a:r>
            <a:r>
              <a:rPr lang="en-US" dirty="0"/>
              <a:t>– enhancing resilience and climate change mitigation in crop and livestock systems</a:t>
            </a:r>
          </a:p>
          <a:p>
            <a:pPr fontAlgn="t"/>
            <a:endParaRPr lang="en-US" b="1" dirty="0"/>
          </a:p>
          <a:p>
            <a:pPr eaLnBrk="1" fontAlgn="t" hangingPunct="1"/>
            <a:r>
              <a:rPr lang="en-US" b="1" dirty="0"/>
              <a:t>Forest Landscape Management and Restoration</a:t>
            </a:r>
            <a:r>
              <a:rPr lang="en-US" dirty="0"/>
              <a:t> – increasing forest and tree cover</a:t>
            </a:r>
          </a:p>
          <a:p>
            <a:endParaRPr lang="en-US" dirty="0" smtClean="0"/>
          </a:p>
        </p:txBody>
      </p:sp>
      <p:sp>
        <p:nvSpPr>
          <p:cNvPr id="256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39780" indent="-284531" eaLnBrk="0" hangingPunct="0">
              <a:defRPr>
                <a:solidFill>
                  <a:schemeClr val="tx1"/>
                </a:solidFill>
                <a:latin typeface="Arial" pitchFamily="34" charset="0"/>
                <a:cs typeface="Arial" pitchFamily="34" charset="0"/>
              </a:defRPr>
            </a:lvl2pPr>
            <a:lvl3pPr marL="1138124" indent="-227625" eaLnBrk="0" hangingPunct="0">
              <a:defRPr>
                <a:solidFill>
                  <a:schemeClr val="tx1"/>
                </a:solidFill>
                <a:latin typeface="Arial" pitchFamily="34" charset="0"/>
                <a:cs typeface="Arial" pitchFamily="34" charset="0"/>
              </a:defRPr>
            </a:lvl3pPr>
            <a:lvl4pPr marL="1593373" indent="-227625" eaLnBrk="0" hangingPunct="0">
              <a:defRPr>
                <a:solidFill>
                  <a:schemeClr val="tx1"/>
                </a:solidFill>
                <a:latin typeface="Arial" pitchFamily="34" charset="0"/>
                <a:cs typeface="Arial" pitchFamily="34" charset="0"/>
              </a:defRPr>
            </a:lvl4pPr>
            <a:lvl5pPr marL="2048623" indent="-227625" eaLnBrk="0" hangingPunct="0">
              <a:defRPr>
                <a:solidFill>
                  <a:schemeClr val="tx1"/>
                </a:solidFill>
                <a:latin typeface="Arial" pitchFamily="34" charset="0"/>
                <a:cs typeface="Arial" pitchFamily="34" charset="0"/>
              </a:defRPr>
            </a:lvl5pPr>
            <a:lvl6pPr marL="2503873" indent="-227625" eaLnBrk="0" fontAlgn="base" hangingPunct="0">
              <a:spcBef>
                <a:spcPct val="0"/>
              </a:spcBef>
              <a:spcAft>
                <a:spcPct val="0"/>
              </a:spcAft>
              <a:defRPr>
                <a:solidFill>
                  <a:schemeClr val="tx1"/>
                </a:solidFill>
                <a:latin typeface="Arial" pitchFamily="34" charset="0"/>
                <a:cs typeface="Arial" pitchFamily="34" charset="0"/>
              </a:defRPr>
            </a:lvl6pPr>
            <a:lvl7pPr marL="2959122" indent="-227625" eaLnBrk="0" fontAlgn="base" hangingPunct="0">
              <a:spcBef>
                <a:spcPct val="0"/>
              </a:spcBef>
              <a:spcAft>
                <a:spcPct val="0"/>
              </a:spcAft>
              <a:defRPr>
                <a:solidFill>
                  <a:schemeClr val="tx1"/>
                </a:solidFill>
                <a:latin typeface="Arial" pitchFamily="34" charset="0"/>
                <a:cs typeface="Arial" pitchFamily="34" charset="0"/>
              </a:defRPr>
            </a:lvl7pPr>
            <a:lvl8pPr marL="3414371" indent="-227625" eaLnBrk="0" fontAlgn="base" hangingPunct="0">
              <a:spcBef>
                <a:spcPct val="0"/>
              </a:spcBef>
              <a:spcAft>
                <a:spcPct val="0"/>
              </a:spcAft>
              <a:defRPr>
                <a:solidFill>
                  <a:schemeClr val="tx1"/>
                </a:solidFill>
                <a:latin typeface="Arial" pitchFamily="34" charset="0"/>
                <a:cs typeface="Arial" pitchFamily="34" charset="0"/>
              </a:defRPr>
            </a:lvl8pPr>
            <a:lvl9pPr marL="3869621" indent="-2276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mtClean="0"/>
          </a:p>
        </p:txBody>
      </p:sp>
      <p:sp>
        <p:nvSpPr>
          <p:cNvPr id="256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39780" indent="-284531" eaLnBrk="0" hangingPunct="0">
              <a:defRPr>
                <a:solidFill>
                  <a:schemeClr val="tx1"/>
                </a:solidFill>
                <a:latin typeface="Arial" pitchFamily="34" charset="0"/>
                <a:cs typeface="Arial" pitchFamily="34" charset="0"/>
              </a:defRPr>
            </a:lvl2pPr>
            <a:lvl3pPr marL="1138124" indent="-227625" eaLnBrk="0" hangingPunct="0">
              <a:defRPr>
                <a:solidFill>
                  <a:schemeClr val="tx1"/>
                </a:solidFill>
                <a:latin typeface="Arial" pitchFamily="34" charset="0"/>
                <a:cs typeface="Arial" pitchFamily="34" charset="0"/>
              </a:defRPr>
            </a:lvl3pPr>
            <a:lvl4pPr marL="1593373" indent="-227625" eaLnBrk="0" hangingPunct="0">
              <a:defRPr>
                <a:solidFill>
                  <a:schemeClr val="tx1"/>
                </a:solidFill>
                <a:latin typeface="Arial" pitchFamily="34" charset="0"/>
                <a:cs typeface="Arial" pitchFamily="34" charset="0"/>
              </a:defRPr>
            </a:lvl4pPr>
            <a:lvl5pPr marL="2048623" indent="-227625" eaLnBrk="0" hangingPunct="0">
              <a:defRPr>
                <a:solidFill>
                  <a:schemeClr val="tx1"/>
                </a:solidFill>
                <a:latin typeface="Arial" pitchFamily="34" charset="0"/>
                <a:cs typeface="Arial" pitchFamily="34" charset="0"/>
              </a:defRPr>
            </a:lvl5pPr>
            <a:lvl6pPr marL="2503873" indent="-227625" eaLnBrk="0" fontAlgn="base" hangingPunct="0">
              <a:spcBef>
                <a:spcPct val="0"/>
              </a:spcBef>
              <a:spcAft>
                <a:spcPct val="0"/>
              </a:spcAft>
              <a:defRPr>
                <a:solidFill>
                  <a:schemeClr val="tx1"/>
                </a:solidFill>
                <a:latin typeface="Arial" pitchFamily="34" charset="0"/>
                <a:cs typeface="Arial" pitchFamily="34" charset="0"/>
              </a:defRPr>
            </a:lvl6pPr>
            <a:lvl7pPr marL="2959122" indent="-227625" eaLnBrk="0" fontAlgn="base" hangingPunct="0">
              <a:spcBef>
                <a:spcPct val="0"/>
              </a:spcBef>
              <a:spcAft>
                <a:spcPct val="0"/>
              </a:spcAft>
              <a:defRPr>
                <a:solidFill>
                  <a:schemeClr val="tx1"/>
                </a:solidFill>
                <a:latin typeface="Arial" pitchFamily="34" charset="0"/>
                <a:cs typeface="Arial" pitchFamily="34" charset="0"/>
              </a:defRPr>
            </a:lvl7pPr>
            <a:lvl8pPr marL="3414371" indent="-227625" eaLnBrk="0" fontAlgn="base" hangingPunct="0">
              <a:spcBef>
                <a:spcPct val="0"/>
              </a:spcBef>
              <a:spcAft>
                <a:spcPct val="0"/>
              </a:spcAft>
              <a:defRPr>
                <a:solidFill>
                  <a:schemeClr val="tx1"/>
                </a:solidFill>
                <a:latin typeface="Arial" pitchFamily="34" charset="0"/>
                <a:cs typeface="Arial" pitchFamily="34" charset="0"/>
              </a:defRPr>
            </a:lvl8pPr>
            <a:lvl9pPr marL="3869621" indent="-2276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mtClean="0"/>
          </a:p>
        </p:txBody>
      </p:sp>
      <p:sp>
        <p:nvSpPr>
          <p:cNvPr id="2560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39780" indent="-284531" eaLnBrk="0" hangingPunct="0">
              <a:defRPr>
                <a:solidFill>
                  <a:schemeClr val="tx1"/>
                </a:solidFill>
                <a:latin typeface="Arial" pitchFamily="34" charset="0"/>
                <a:cs typeface="Arial" pitchFamily="34" charset="0"/>
              </a:defRPr>
            </a:lvl2pPr>
            <a:lvl3pPr marL="1138124" indent="-227625" eaLnBrk="0" hangingPunct="0">
              <a:defRPr>
                <a:solidFill>
                  <a:schemeClr val="tx1"/>
                </a:solidFill>
                <a:latin typeface="Arial" pitchFamily="34" charset="0"/>
                <a:cs typeface="Arial" pitchFamily="34" charset="0"/>
              </a:defRPr>
            </a:lvl3pPr>
            <a:lvl4pPr marL="1593373" indent="-227625" eaLnBrk="0" hangingPunct="0">
              <a:defRPr>
                <a:solidFill>
                  <a:schemeClr val="tx1"/>
                </a:solidFill>
                <a:latin typeface="Arial" pitchFamily="34" charset="0"/>
                <a:cs typeface="Arial" pitchFamily="34" charset="0"/>
              </a:defRPr>
            </a:lvl4pPr>
            <a:lvl5pPr marL="2048623" indent="-227625" eaLnBrk="0" hangingPunct="0">
              <a:defRPr>
                <a:solidFill>
                  <a:schemeClr val="tx1"/>
                </a:solidFill>
                <a:latin typeface="Arial" pitchFamily="34" charset="0"/>
                <a:cs typeface="Arial" pitchFamily="34" charset="0"/>
              </a:defRPr>
            </a:lvl5pPr>
            <a:lvl6pPr marL="2503873" indent="-227625" eaLnBrk="0" fontAlgn="base" hangingPunct="0">
              <a:spcBef>
                <a:spcPct val="0"/>
              </a:spcBef>
              <a:spcAft>
                <a:spcPct val="0"/>
              </a:spcAft>
              <a:defRPr>
                <a:solidFill>
                  <a:schemeClr val="tx1"/>
                </a:solidFill>
                <a:latin typeface="Arial" pitchFamily="34" charset="0"/>
                <a:cs typeface="Arial" pitchFamily="34" charset="0"/>
              </a:defRPr>
            </a:lvl6pPr>
            <a:lvl7pPr marL="2959122" indent="-227625" eaLnBrk="0" fontAlgn="base" hangingPunct="0">
              <a:spcBef>
                <a:spcPct val="0"/>
              </a:spcBef>
              <a:spcAft>
                <a:spcPct val="0"/>
              </a:spcAft>
              <a:defRPr>
                <a:solidFill>
                  <a:schemeClr val="tx1"/>
                </a:solidFill>
                <a:latin typeface="Arial" pitchFamily="34" charset="0"/>
                <a:cs typeface="Arial" pitchFamily="34" charset="0"/>
              </a:defRPr>
            </a:lvl7pPr>
            <a:lvl8pPr marL="3414371" indent="-227625" eaLnBrk="0" fontAlgn="base" hangingPunct="0">
              <a:spcBef>
                <a:spcPct val="0"/>
              </a:spcBef>
              <a:spcAft>
                <a:spcPct val="0"/>
              </a:spcAft>
              <a:defRPr>
                <a:solidFill>
                  <a:schemeClr val="tx1"/>
                </a:solidFill>
                <a:latin typeface="Arial" pitchFamily="34" charset="0"/>
                <a:cs typeface="Arial" pitchFamily="34" charset="0"/>
              </a:defRPr>
            </a:lvl8pPr>
            <a:lvl9pPr marL="3869621" indent="-2276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mtClean="0"/>
          </a:p>
        </p:txBody>
      </p:sp>
      <p:sp>
        <p:nvSpPr>
          <p:cNvPr id="2560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39780" indent="-284531" eaLnBrk="0" hangingPunct="0">
              <a:defRPr>
                <a:solidFill>
                  <a:schemeClr val="tx1"/>
                </a:solidFill>
                <a:latin typeface="Arial" pitchFamily="34" charset="0"/>
                <a:cs typeface="Arial" pitchFamily="34" charset="0"/>
              </a:defRPr>
            </a:lvl2pPr>
            <a:lvl3pPr marL="1138124" indent="-227625" eaLnBrk="0" hangingPunct="0">
              <a:defRPr>
                <a:solidFill>
                  <a:schemeClr val="tx1"/>
                </a:solidFill>
                <a:latin typeface="Arial" pitchFamily="34" charset="0"/>
                <a:cs typeface="Arial" pitchFamily="34" charset="0"/>
              </a:defRPr>
            </a:lvl3pPr>
            <a:lvl4pPr marL="1593373" indent="-227625" eaLnBrk="0" hangingPunct="0">
              <a:defRPr>
                <a:solidFill>
                  <a:schemeClr val="tx1"/>
                </a:solidFill>
                <a:latin typeface="Arial" pitchFamily="34" charset="0"/>
                <a:cs typeface="Arial" pitchFamily="34" charset="0"/>
              </a:defRPr>
            </a:lvl4pPr>
            <a:lvl5pPr marL="2048623" indent="-227625" eaLnBrk="0" hangingPunct="0">
              <a:defRPr>
                <a:solidFill>
                  <a:schemeClr val="tx1"/>
                </a:solidFill>
                <a:latin typeface="Arial" pitchFamily="34" charset="0"/>
                <a:cs typeface="Arial" pitchFamily="34" charset="0"/>
              </a:defRPr>
            </a:lvl5pPr>
            <a:lvl6pPr marL="2503873" indent="-227625" eaLnBrk="0" fontAlgn="base" hangingPunct="0">
              <a:spcBef>
                <a:spcPct val="0"/>
              </a:spcBef>
              <a:spcAft>
                <a:spcPct val="0"/>
              </a:spcAft>
              <a:defRPr>
                <a:solidFill>
                  <a:schemeClr val="tx1"/>
                </a:solidFill>
                <a:latin typeface="Arial" pitchFamily="34" charset="0"/>
                <a:cs typeface="Arial" pitchFamily="34" charset="0"/>
              </a:defRPr>
            </a:lvl6pPr>
            <a:lvl7pPr marL="2959122" indent="-227625" eaLnBrk="0" fontAlgn="base" hangingPunct="0">
              <a:spcBef>
                <a:spcPct val="0"/>
              </a:spcBef>
              <a:spcAft>
                <a:spcPct val="0"/>
              </a:spcAft>
              <a:defRPr>
                <a:solidFill>
                  <a:schemeClr val="tx1"/>
                </a:solidFill>
                <a:latin typeface="Arial" pitchFamily="34" charset="0"/>
                <a:cs typeface="Arial" pitchFamily="34" charset="0"/>
              </a:defRPr>
            </a:lvl7pPr>
            <a:lvl8pPr marL="3414371" indent="-227625" eaLnBrk="0" fontAlgn="base" hangingPunct="0">
              <a:spcBef>
                <a:spcPct val="0"/>
              </a:spcBef>
              <a:spcAft>
                <a:spcPct val="0"/>
              </a:spcAft>
              <a:defRPr>
                <a:solidFill>
                  <a:schemeClr val="tx1"/>
                </a:solidFill>
                <a:latin typeface="Arial" pitchFamily="34" charset="0"/>
                <a:cs typeface="Arial" pitchFamily="34" charset="0"/>
              </a:defRPr>
            </a:lvl8pPr>
            <a:lvl9pPr marL="3869621" indent="-2276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7F9C46F-93A8-4FBD-94C2-FBACC6DF834D}" type="slidenum">
              <a:rPr lang="en-US" smtClean="0"/>
              <a:pPr eaLnBrk="1" hangingPunct="1"/>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2155" indent="-512155">
              <a:buFont typeface="+mj-lt"/>
              <a:buAutoNum type="arabicPeriod"/>
            </a:pPr>
            <a:r>
              <a:rPr lang="en-US" b="1" dirty="0" smtClean="0"/>
              <a:t>Agro-ecological Intensification </a:t>
            </a:r>
            <a:r>
              <a:rPr lang="en-US" dirty="0" smtClean="0"/>
              <a:t>– efficient use of natural capital (land, soil, water, and vegetation) in crop and livestock production systems</a:t>
            </a:r>
          </a:p>
          <a:p>
            <a:pPr marL="512155" indent="-512155">
              <a:buFont typeface="+mj-lt"/>
              <a:buAutoNum type="arabicPeriod"/>
            </a:pPr>
            <a:endParaRPr lang="en-US" dirty="0" smtClean="0"/>
          </a:p>
          <a:p>
            <a:pPr marL="512155" indent="-512155">
              <a:buFont typeface="+mj-lt"/>
              <a:buAutoNum type="arabicPeriod"/>
            </a:pPr>
            <a:r>
              <a:rPr lang="en-US" b="1" dirty="0" smtClean="0"/>
              <a:t>SLM in Climate-Smart Agriculture </a:t>
            </a:r>
            <a:r>
              <a:rPr lang="en-US" dirty="0" smtClean="0"/>
              <a:t>– innovative practices for increasing vegetative cover and soil organic carbon</a:t>
            </a:r>
          </a:p>
          <a:p>
            <a:pPr marL="512155" indent="-512155">
              <a:buFont typeface="+mj-lt"/>
              <a:buAutoNum type="arabicPeriod"/>
            </a:pPr>
            <a:endParaRPr lang="en-US" dirty="0" smtClean="0"/>
          </a:p>
          <a:p>
            <a:pPr marL="512155" indent="-512155">
              <a:buFont typeface="+mj-lt"/>
              <a:buAutoNum type="arabicPeriod"/>
            </a:pPr>
            <a:r>
              <a:rPr lang="en-US" b="1" dirty="0" smtClean="0"/>
              <a:t>Landscape Management and Restoration </a:t>
            </a:r>
            <a:r>
              <a:rPr lang="en-US" dirty="0" smtClean="0"/>
              <a:t>– community and livelihood-based options for increasing forest and tree cover</a:t>
            </a:r>
          </a:p>
          <a:p>
            <a:pPr marL="512155" indent="-512155">
              <a:buFont typeface="+mj-lt"/>
              <a:buAutoNum type="arabicPeriod"/>
            </a:pPr>
            <a:endParaRPr lang="en-US" dirty="0" smtClean="0"/>
          </a:p>
          <a:p>
            <a:pPr marL="512155" indent="-512155">
              <a:buFont typeface="+mj-lt"/>
              <a:buAutoNum type="arabicPeriod"/>
            </a:pPr>
            <a:r>
              <a:rPr lang="en-US" b="1" dirty="0" smtClean="0"/>
              <a:t>Scaling-up SLM </a:t>
            </a:r>
            <a:r>
              <a:rPr lang="en-US" dirty="0" smtClean="0"/>
              <a:t>– moving appropriate interventions to scale for crop and rangeland productivity</a:t>
            </a:r>
          </a:p>
          <a:p>
            <a:pPr marL="512155" indent="-512155">
              <a:buFont typeface="+mj-lt"/>
              <a:buAutoNum type="arabicPeriod"/>
            </a:pPr>
            <a:endParaRPr lang="en-US" dirty="0" smtClean="0"/>
          </a:p>
          <a:p>
            <a:pPr marL="512155" indent="-512155">
              <a:buFont typeface="+mj-lt"/>
              <a:buAutoNum type="arabicPeriod"/>
            </a:pPr>
            <a:r>
              <a:rPr lang="en-US" b="1" smtClean="0"/>
              <a:t>Mainstreaming SLM in Development </a:t>
            </a:r>
            <a:r>
              <a:rPr lang="en-US" smtClean="0"/>
              <a:t>– influencing institutions, policies, and governance frameworks for SLM</a:t>
            </a:r>
          </a:p>
          <a:p>
            <a:endParaRPr lang="en-US"/>
          </a:p>
        </p:txBody>
      </p:sp>
      <p:sp>
        <p:nvSpPr>
          <p:cNvPr id="4" name="Slide Number Placeholder 3"/>
          <p:cNvSpPr>
            <a:spLocks noGrp="1"/>
          </p:cNvSpPr>
          <p:nvPr>
            <p:ph type="sldNum" sz="quarter" idx="10"/>
          </p:nvPr>
        </p:nvSpPr>
        <p:spPr/>
        <p:txBody>
          <a:bodyPr/>
          <a:lstStyle/>
          <a:p>
            <a:fld id="{F62838EB-A01F-4CCB-8A9E-3D90037C481E}" type="slidenum">
              <a:rPr lang="en-US" smtClean="0"/>
              <a:t>8</a:t>
            </a:fld>
            <a:endParaRPr lang="en-US"/>
          </a:p>
        </p:txBody>
      </p:sp>
    </p:spTree>
    <p:extLst>
      <p:ext uri="{BB962C8B-B14F-4D97-AF65-F5344CB8AC3E}">
        <p14:creationId xmlns:p14="http://schemas.microsoft.com/office/powerpoint/2010/main" val="2907463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pPr defTabSz="924458">
              <a:defRPr/>
            </a:pPr>
            <a:r>
              <a:rPr lang="en-US" b="1" dirty="0" smtClean="0"/>
              <a:t>Impacts</a:t>
            </a:r>
            <a:r>
              <a:rPr lang="en-US" dirty="0" smtClean="0"/>
              <a:t>: Maintaining forest resources and strengthening the sustainable management and restoration of forest landscapes in ways that improve rural livelihoods to achieve environmental benefits.</a:t>
            </a:r>
          </a:p>
          <a:p>
            <a:endParaRPr lang="en-US" dirty="0" smtClean="0"/>
          </a:p>
          <a:p>
            <a:r>
              <a:rPr lang="en-US" dirty="0" smtClean="0"/>
              <a:t>Similarities</a:t>
            </a:r>
            <a:r>
              <a:rPr lang="en-US" baseline="0" dirty="0" smtClean="0"/>
              <a:t> with GEF-5</a:t>
            </a:r>
          </a:p>
          <a:p>
            <a:pPr>
              <a:buFont typeface="Arial" pitchFamily="34" charset="0"/>
              <a:buChar char="•"/>
            </a:pPr>
            <a:r>
              <a:rPr lang="en-US" baseline="0" dirty="0" smtClean="0"/>
              <a:t> Focus on multiple benefits and MFAs</a:t>
            </a:r>
          </a:p>
          <a:p>
            <a:pPr>
              <a:buFont typeface="Arial" pitchFamily="34" charset="0"/>
              <a:buChar char="•"/>
            </a:pPr>
            <a:r>
              <a:rPr lang="en-US" baseline="0" dirty="0" smtClean="0"/>
              <a:t> Still will be programmed largely via an incentive mechanism</a:t>
            </a:r>
          </a:p>
          <a:p>
            <a:pPr>
              <a:buFont typeface="Arial" pitchFamily="34" charset="0"/>
              <a:buNone/>
            </a:pPr>
            <a:endParaRPr lang="en-US" baseline="0" dirty="0" smtClean="0"/>
          </a:p>
          <a:p>
            <a:pPr>
              <a:buFont typeface="Arial" pitchFamily="34" charset="0"/>
              <a:buNone/>
            </a:pPr>
            <a:r>
              <a:rPr lang="en-US" baseline="0" dirty="0" smtClean="0"/>
              <a:t>What is new</a:t>
            </a:r>
          </a:p>
          <a:p>
            <a:pPr>
              <a:buFont typeface="Arial" pitchFamily="34" charset="0"/>
              <a:buChar char="•"/>
            </a:pPr>
            <a:r>
              <a:rPr lang="en-US" baseline="0" dirty="0" smtClean="0"/>
              <a:t> Clearer scope across all forest types pristine – managed – degraded as well as plantations, mangroves and trees outside of forests e.g. forest gardens</a:t>
            </a:r>
          </a:p>
          <a:p>
            <a:pPr>
              <a:buFont typeface="Arial" pitchFamily="34" charset="0"/>
              <a:buChar char="•"/>
            </a:pPr>
            <a:r>
              <a:rPr lang="en-US" baseline="0" dirty="0" smtClean="0"/>
              <a:t> Inclusion of restoration – somewhere between 1-2 billion ha already degraded, must address this for multiple benefits</a:t>
            </a:r>
          </a:p>
          <a:p>
            <a:pPr>
              <a:buFont typeface="Arial" pitchFamily="34" charset="0"/>
              <a:buChar char="•"/>
            </a:pPr>
            <a:r>
              <a:rPr lang="en-US" baseline="0" dirty="0" smtClean="0"/>
              <a:t> Livelihoods and the role of local communities recognized as a major element necessary for SFM in most cases</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336EE66F-8D37-4048-8B32-4B6ECE830340}"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Overall trying to use a simple model of response to the 3 forest conditions</a:t>
            </a:r>
          </a:p>
          <a:p>
            <a:pPr>
              <a:buFont typeface="Arial" pitchFamily="34" charset="0"/>
              <a:buChar char="•"/>
            </a:pPr>
            <a:r>
              <a:rPr lang="en-US" dirty="0" smtClean="0"/>
              <a:t> what’s pristine should as</a:t>
            </a:r>
            <a:r>
              <a:rPr lang="en-US" baseline="0" dirty="0" smtClean="0"/>
              <a:t> far as possible remain that way, but clearly focusing on HCVF as the critical pieces to support</a:t>
            </a:r>
          </a:p>
          <a:p>
            <a:pPr>
              <a:buFont typeface="Arial" pitchFamily="34" charset="0"/>
              <a:buChar char="•"/>
            </a:pPr>
            <a:r>
              <a:rPr lang="en-US" baseline="0" dirty="0" smtClean="0"/>
              <a:t> what is already being managed or mismanaged we should support improvement of management to secure the resource and maintain services</a:t>
            </a:r>
          </a:p>
          <a:p>
            <a:pPr>
              <a:buFont typeface="Arial" pitchFamily="34" charset="0"/>
              <a:buChar char="•"/>
            </a:pPr>
            <a:r>
              <a:rPr lang="en-US" baseline="0" dirty="0" smtClean="0"/>
              <a:t> what’s already damaged should where possible be stabilized and services rehabilitated</a:t>
            </a:r>
          </a:p>
          <a:p>
            <a:pPr>
              <a:buFont typeface="Arial" pitchFamily="34" charset="0"/>
              <a:buChar char="•"/>
            </a:pPr>
            <a:endParaRPr lang="en-US" baseline="0" dirty="0" smtClean="0"/>
          </a:p>
          <a:p>
            <a:pPr>
              <a:buFont typeface="Arial" pitchFamily="34" charset="0"/>
              <a:buNone/>
            </a:pPr>
            <a:r>
              <a:rPr lang="en-US" baseline="0" dirty="0" smtClean="0"/>
              <a:t>The fourth Objective responds to GEF-5’s inability to get the portfolio, as a individual pieces of a jig-saw puzzle, to address some of the big topics facing the forest community today e.g. MRV for REDD, how to openly balance multiple benefits, large scale community managed forests. We have had few regional and global projects due to the SFM/REDD+ incentive being seen as an extension of STAR resources so no-one is willing to support the cross-boundary elements.</a:t>
            </a:r>
            <a:endParaRPr lang="en-US" dirty="0"/>
          </a:p>
        </p:txBody>
      </p:sp>
      <p:sp>
        <p:nvSpPr>
          <p:cNvPr id="4" name="Slide Number Placeholder 3"/>
          <p:cNvSpPr>
            <a:spLocks noGrp="1"/>
          </p:cNvSpPr>
          <p:nvPr>
            <p:ph type="sldNum" sz="quarter" idx="10"/>
          </p:nvPr>
        </p:nvSpPr>
        <p:spPr/>
        <p:txBody>
          <a:bodyPr/>
          <a:lstStyle/>
          <a:p>
            <a:fld id="{336EE66F-8D37-4048-8B32-4B6ECE830340}"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0" y="76200"/>
            <a:ext cx="9144000" cy="1247775"/>
            <a:chOff x="0" y="152400"/>
            <a:chExt cx="9144000" cy="1248156"/>
          </a:xfrm>
        </p:grpSpPr>
        <p:pic>
          <p:nvPicPr>
            <p:cNvPr id="5" name="Picture 5" descr="GEF-20-PPT-BG-blank.png"/>
            <p:cNvPicPr>
              <a:picLocks noChangeAspect="1"/>
            </p:cNvPicPr>
            <p:nvPr userDrawn="1"/>
          </p:nvPicPr>
          <p:blipFill>
            <a:blip r:embed="rId2" cstate="print"/>
            <a:stretch>
              <a:fillRect/>
            </a:stretch>
          </p:blipFill>
          <p:spPr>
            <a:xfrm>
              <a:off x="0" y="152400"/>
              <a:ext cx="9144000" cy="1246632"/>
            </a:xfrm>
            <a:prstGeom prst="rect">
              <a:avLst/>
            </a:prstGeom>
            <a:effectLst>
              <a:reflection blurRad="6350" stA="50000" endA="300" endPos="38500" dist="50800" dir="5400000" sy="-100000" algn="bl" rotWithShape="0"/>
            </a:effectLst>
          </p:spPr>
        </p:pic>
        <p:pic>
          <p:nvPicPr>
            <p:cNvPr id="6" name="Picture 6" descr="GEF-PPT-BG.png"/>
            <p:cNvPicPr>
              <a:picLocks noChangeAspect="1"/>
            </p:cNvPicPr>
            <p:nvPr userDrawn="1"/>
          </p:nvPicPr>
          <p:blipFill>
            <a:blip r:embed="rId3" cstate="print"/>
            <a:srcRect/>
            <a:stretch>
              <a:fillRect/>
            </a:stretch>
          </p:blipFill>
          <p:spPr bwMode="auto">
            <a:xfrm>
              <a:off x="0" y="152400"/>
              <a:ext cx="9144000" cy="1248156"/>
            </a:xfrm>
            <a:prstGeom prst="rect">
              <a:avLst/>
            </a:prstGeom>
            <a:noFill/>
            <a:ln w="9525">
              <a:noFill/>
              <a:miter lim="800000"/>
              <a:headEnd/>
              <a:tailEnd/>
            </a:ln>
          </p:spPr>
        </p:pic>
      </p:grpSp>
      <p:sp>
        <p:nvSpPr>
          <p:cNvPr id="3" name="Subtitle 2"/>
          <p:cNvSpPr>
            <a:spLocks noGrp="1"/>
          </p:cNvSpPr>
          <p:nvPr>
            <p:ph type="subTitle" idx="1"/>
          </p:nvPr>
        </p:nvSpPr>
        <p:spPr>
          <a:xfrm>
            <a:off x="1371600" y="3124200"/>
            <a:ext cx="6400800"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7"/>
          <p:cNvSpPr>
            <a:spLocks noGrp="1"/>
          </p:cNvSpPr>
          <p:nvPr>
            <p:ph type="title"/>
          </p:nvPr>
        </p:nvSpPr>
        <p:spPr>
          <a:xfrm>
            <a:off x="457200" y="1828800"/>
            <a:ext cx="8229600" cy="1143000"/>
          </a:xfrm>
        </p:spPr>
        <p:txBody>
          <a:bodyPr/>
          <a:lstStyle>
            <a:lvl1pPr>
              <a:defRPr>
                <a:solidFill>
                  <a:srgbClr val="00B05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5535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99FB6D-747C-489A-AF89-89B24F2F794C}" type="datetimeFigureOut">
              <a:rPr lang="en-US" smtClean="0">
                <a:solidFill>
                  <a:prstClr val="black">
                    <a:tint val="75000"/>
                  </a:prstClr>
                </a:solidFill>
              </a:rPr>
              <a:pPr/>
              <a:t>6/26/2013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BCC64D7-1DC2-4351-9951-747F0A485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743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99FB6D-747C-489A-AF89-89B24F2F794C}" type="datetimeFigureOut">
              <a:rPr lang="en-US" smtClean="0">
                <a:solidFill>
                  <a:prstClr val="black">
                    <a:tint val="75000"/>
                  </a:prstClr>
                </a:solidFill>
              </a:rPr>
              <a:pPr/>
              <a:t>6/26/2013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BCC64D7-1DC2-4351-9951-747F0A485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190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9FB6D-747C-489A-AF89-89B24F2F794C}" type="datetimeFigureOut">
              <a:rPr lang="en-US" smtClean="0">
                <a:solidFill>
                  <a:prstClr val="black">
                    <a:tint val="75000"/>
                  </a:prstClr>
                </a:solidFill>
              </a:rPr>
              <a:pPr/>
              <a:t>6/26/2013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BCC64D7-1DC2-4351-9951-747F0A485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89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9FB6D-747C-489A-AF89-89B24F2F794C}" type="datetimeFigureOut">
              <a:rPr lang="en-US" smtClean="0">
                <a:solidFill>
                  <a:prstClr val="black">
                    <a:tint val="75000"/>
                  </a:prstClr>
                </a:solidFill>
              </a:rPr>
              <a:pPr/>
              <a:t>6/26/2013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CC64D7-1DC2-4351-9951-747F0A485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861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9FB6D-747C-489A-AF89-89B24F2F794C}" type="datetimeFigureOut">
              <a:rPr lang="en-US" smtClean="0">
                <a:solidFill>
                  <a:prstClr val="black">
                    <a:tint val="75000"/>
                  </a:prstClr>
                </a:solidFill>
              </a:rPr>
              <a:pPr/>
              <a:t>6/26/2013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CC64D7-1DC2-4351-9951-747F0A485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8743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9FB6D-747C-489A-AF89-89B24F2F794C}" type="datetimeFigureOut">
              <a:rPr lang="en-US" smtClean="0">
                <a:solidFill>
                  <a:prstClr val="black">
                    <a:tint val="75000"/>
                  </a:prstClr>
                </a:solidFill>
              </a:rPr>
              <a:pPr/>
              <a:t>6/26/2013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CC64D7-1DC2-4351-9951-747F0A485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021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9FB6D-747C-489A-AF89-89B24F2F794C}" type="datetimeFigureOut">
              <a:rPr lang="en-US" smtClean="0">
                <a:solidFill>
                  <a:prstClr val="black">
                    <a:tint val="75000"/>
                  </a:prstClr>
                </a:solidFill>
              </a:rPr>
              <a:pPr/>
              <a:t>6/26/2013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CC64D7-1DC2-4351-9951-747F0A485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843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7394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3705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598462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34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99FB6D-747C-489A-AF89-89B24F2F794C}" type="datetimeFigureOut">
              <a:rPr lang="en-US" smtClean="0">
                <a:solidFill>
                  <a:prstClr val="black">
                    <a:tint val="75000"/>
                  </a:prstClr>
                </a:solidFill>
              </a:rPr>
              <a:pPr/>
              <a:t>6/26/2013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CC64D7-1DC2-4351-9951-747F0A485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388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9FB6D-747C-489A-AF89-89B24F2F794C}" type="datetimeFigureOut">
              <a:rPr lang="en-US" smtClean="0">
                <a:solidFill>
                  <a:prstClr val="black">
                    <a:tint val="75000"/>
                  </a:prstClr>
                </a:solidFill>
              </a:rPr>
              <a:pPr/>
              <a:t>6/26/2013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CC64D7-1DC2-4351-9951-747F0A485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56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99FB6D-747C-489A-AF89-89B24F2F794C}" type="datetimeFigureOut">
              <a:rPr lang="en-US" smtClean="0">
                <a:solidFill>
                  <a:prstClr val="black">
                    <a:tint val="75000"/>
                  </a:prstClr>
                </a:solidFill>
              </a:rPr>
              <a:pPr/>
              <a:t>6/26/2013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CC64D7-1DC2-4351-9951-747F0A485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363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99FB6D-747C-489A-AF89-89B24F2F794C}" type="datetimeFigureOut">
              <a:rPr lang="en-US" smtClean="0">
                <a:solidFill>
                  <a:prstClr val="black">
                    <a:tint val="75000"/>
                  </a:prstClr>
                </a:solidFill>
              </a:rPr>
              <a:pPr/>
              <a:t>6/26/2013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CC64D7-1DC2-4351-9951-747F0A485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158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4" descr="GEF-PPT-BG.png"/>
          <p:cNvPicPr>
            <a:picLocks noChangeAspect="1"/>
          </p:cNvPicPr>
          <p:nvPr userDrawn="1"/>
        </p:nvPicPr>
        <p:blipFill>
          <a:blip r:embed="rId7" cstate="print"/>
          <a:srcRect/>
          <a:stretch>
            <a:fillRect/>
          </a:stretch>
        </p:blipFill>
        <p:spPr bwMode="auto">
          <a:xfrm>
            <a:off x="0" y="5610225"/>
            <a:ext cx="9144000" cy="1247775"/>
          </a:xfrm>
          <a:prstGeom prst="rect">
            <a:avLst/>
          </a:prstGeom>
          <a:noFill/>
          <a:ln w="9525">
            <a:noFill/>
            <a:miter lim="800000"/>
            <a:headEnd/>
            <a:tailEnd/>
          </a:ln>
        </p:spPr>
      </p:pic>
    </p:spTree>
    <p:extLst>
      <p:ext uri="{BB962C8B-B14F-4D97-AF65-F5344CB8AC3E}">
        <p14:creationId xmlns:p14="http://schemas.microsoft.com/office/powerpoint/2010/main" val="3483713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rtl="0" eaLnBrk="0" fontAlgn="base" hangingPunct="0">
        <a:spcBef>
          <a:spcPct val="0"/>
        </a:spcBef>
        <a:spcAft>
          <a:spcPct val="0"/>
        </a:spcAft>
        <a:defRPr sz="4000" kern="1200">
          <a:solidFill>
            <a:srgbClr val="1F497D"/>
          </a:solidFill>
          <a:latin typeface="+mj-lt"/>
          <a:ea typeface="+mj-ea"/>
          <a:cs typeface="+mj-cs"/>
        </a:defRPr>
      </a:lvl1pPr>
      <a:lvl2pPr algn="ctr" rtl="0" eaLnBrk="0" fontAlgn="base" hangingPunct="0">
        <a:spcBef>
          <a:spcPct val="0"/>
        </a:spcBef>
        <a:spcAft>
          <a:spcPct val="0"/>
        </a:spcAft>
        <a:defRPr sz="4000">
          <a:solidFill>
            <a:srgbClr val="1F497D"/>
          </a:solidFill>
          <a:latin typeface="Calibri" pitchFamily="34" charset="0"/>
        </a:defRPr>
      </a:lvl2pPr>
      <a:lvl3pPr algn="ctr" rtl="0" eaLnBrk="0" fontAlgn="base" hangingPunct="0">
        <a:spcBef>
          <a:spcPct val="0"/>
        </a:spcBef>
        <a:spcAft>
          <a:spcPct val="0"/>
        </a:spcAft>
        <a:defRPr sz="4000">
          <a:solidFill>
            <a:srgbClr val="1F497D"/>
          </a:solidFill>
          <a:latin typeface="Calibri" pitchFamily="34" charset="0"/>
        </a:defRPr>
      </a:lvl3pPr>
      <a:lvl4pPr algn="ctr" rtl="0" eaLnBrk="0" fontAlgn="base" hangingPunct="0">
        <a:spcBef>
          <a:spcPct val="0"/>
        </a:spcBef>
        <a:spcAft>
          <a:spcPct val="0"/>
        </a:spcAft>
        <a:defRPr sz="4000">
          <a:solidFill>
            <a:srgbClr val="1F497D"/>
          </a:solidFill>
          <a:latin typeface="Calibri" pitchFamily="34" charset="0"/>
        </a:defRPr>
      </a:lvl4pPr>
      <a:lvl5pPr algn="ctr" rtl="0" eaLnBrk="0" fontAlgn="base" hangingPunct="0">
        <a:spcBef>
          <a:spcPct val="0"/>
        </a:spcBef>
        <a:spcAft>
          <a:spcPct val="0"/>
        </a:spcAft>
        <a:defRPr sz="4000">
          <a:solidFill>
            <a:srgbClr val="1F497D"/>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7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9FB6D-747C-489A-AF89-89B24F2F794C}" type="datetimeFigureOut">
              <a:rPr lang="en-US" smtClean="0">
                <a:solidFill>
                  <a:prstClr val="black">
                    <a:tint val="75000"/>
                  </a:prstClr>
                </a:solidFill>
              </a:rPr>
              <a:pPr/>
              <a:t>6/26/2013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CC64D7-1DC2-4351-9951-747F0A485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54816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4638" y="76200"/>
            <a:ext cx="6599755" cy="1200329"/>
          </a:xfrm>
          <a:prstGeom prst="rect">
            <a:avLst/>
          </a:prstGeom>
          <a:noFill/>
        </p:spPr>
        <p:txBody>
          <a:bodyPr wrap="none" lIns="91440" tIns="45720" rIns="91440" bIns="45720">
            <a:spAutoFit/>
          </a:bodyPr>
          <a:lstStyle/>
          <a:p>
            <a:pPr algn="ctr"/>
            <a:r>
              <a:rPr lang="en-US" sz="3600" b="1" cap="none" spc="0" dirty="0" smtClean="0">
                <a:ln w="19050">
                  <a:solidFill>
                    <a:schemeClr val="tx2">
                      <a:tint val="1000"/>
                    </a:schemeClr>
                  </a:solidFill>
                  <a:prstDash val="solid"/>
                </a:ln>
                <a:solidFill>
                  <a:srgbClr val="00B050"/>
                </a:solidFill>
              </a:rPr>
              <a:t>GEF-6 Programming Directions in </a:t>
            </a:r>
          </a:p>
          <a:p>
            <a:pPr algn="ctr"/>
            <a:r>
              <a:rPr lang="en-US" sz="3600" b="1" cap="none" spc="0" dirty="0" smtClean="0">
                <a:ln w="19050">
                  <a:solidFill>
                    <a:schemeClr val="tx2">
                      <a:tint val="1000"/>
                    </a:schemeClr>
                  </a:solidFill>
                  <a:prstDash val="solid"/>
                </a:ln>
                <a:solidFill>
                  <a:srgbClr val="00B050"/>
                </a:solidFill>
              </a:rPr>
              <a:t>Natural Resources Management </a:t>
            </a:r>
            <a:endParaRPr lang="en-US" sz="3600" b="0" cap="none" spc="0" dirty="0">
              <a:ln w="18415" cmpd="sng">
                <a:solidFill>
                  <a:srgbClr val="FFFFFF"/>
                </a:solidFill>
                <a:prstDash val="solid"/>
              </a:ln>
              <a:solidFill>
                <a:srgbClr val="00B050"/>
              </a:solidFill>
            </a:endParaRPr>
          </a:p>
        </p:txBody>
      </p:sp>
      <p:sp>
        <p:nvSpPr>
          <p:cNvPr id="4" name="Rectangle 3"/>
          <p:cNvSpPr/>
          <p:nvPr/>
        </p:nvSpPr>
        <p:spPr>
          <a:xfrm>
            <a:off x="1700190" y="1676400"/>
            <a:ext cx="5759269" cy="3046988"/>
          </a:xfrm>
          <a:prstGeom prst="rect">
            <a:avLst/>
          </a:prstGeom>
          <a:noFill/>
        </p:spPr>
        <p:txBody>
          <a:bodyPr wrap="none" lIns="91440" tIns="45720" rIns="91440" bIns="45720">
            <a:spAutoFit/>
          </a:bodyPr>
          <a:lstStyle/>
          <a:p>
            <a:pPr algn="ctr"/>
            <a:r>
              <a:rPr lang="en-US" sz="3200" b="1" cap="none" spc="0" dirty="0" smtClean="0">
                <a:ln w="19050">
                  <a:solidFill>
                    <a:schemeClr val="tx2">
                      <a:tint val="1000"/>
                    </a:schemeClr>
                  </a:solidFill>
                  <a:prstDash val="solid"/>
                </a:ln>
                <a:solidFill>
                  <a:srgbClr val="00B050"/>
                </a:solidFill>
              </a:rPr>
              <a:t>Biodiversity</a:t>
            </a:r>
            <a:br>
              <a:rPr lang="en-US" sz="3200" b="1" cap="none" spc="0" dirty="0" smtClean="0">
                <a:ln w="19050">
                  <a:solidFill>
                    <a:schemeClr val="tx2">
                      <a:tint val="1000"/>
                    </a:schemeClr>
                  </a:solidFill>
                  <a:prstDash val="solid"/>
                </a:ln>
                <a:solidFill>
                  <a:srgbClr val="00B050"/>
                </a:solidFill>
              </a:rPr>
            </a:br>
            <a:r>
              <a:rPr lang="en-US" sz="3200" b="1" cap="none" spc="0" dirty="0" smtClean="0">
                <a:ln w="19050">
                  <a:solidFill>
                    <a:schemeClr val="tx2">
                      <a:tint val="1000"/>
                    </a:schemeClr>
                  </a:solidFill>
                  <a:prstDash val="solid"/>
                </a:ln>
                <a:solidFill>
                  <a:srgbClr val="00B050"/>
                </a:solidFill>
              </a:rPr>
              <a:t>International Waters</a:t>
            </a:r>
          </a:p>
          <a:p>
            <a:pPr algn="ctr"/>
            <a:r>
              <a:rPr lang="en-US" sz="3200" b="1" dirty="0" smtClean="0">
                <a:ln w="19050">
                  <a:solidFill>
                    <a:schemeClr val="tx2">
                      <a:tint val="1000"/>
                    </a:schemeClr>
                  </a:solidFill>
                  <a:prstDash val="solid"/>
                </a:ln>
                <a:solidFill>
                  <a:srgbClr val="00B050"/>
                </a:solidFill>
              </a:rPr>
              <a:t>Land Degradation</a:t>
            </a:r>
          </a:p>
          <a:p>
            <a:pPr algn="ctr"/>
            <a:r>
              <a:rPr lang="en-US" sz="3200" b="1" cap="none" spc="0" dirty="0" smtClean="0">
                <a:ln w="19050">
                  <a:solidFill>
                    <a:schemeClr val="tx2">
                      <a:tint val="1000"/>
                    </a:schemeClr>
                  </a:solidFill>
                  <a:prstDash val="solid"/>
                </a:ln>
                <a:solidFill>
                  <a:srgbClr val="00B050"/>
                </a:solidFill>
              </a:rPr>
              <a:t>Sustainable Forest Management </a:t>
            </a:r>
          </a:p>
          <a:p>
            <a:pPr algn="ctr"/>
            <a:r>
              <a:rPr lang="en-US" sz="3200" b="1" dirty="0">
                <a:ln w="19050">
                  <a:solidFill>
                    <a:schemeClr val="tx2">
                      <a:tint val="1000"/>
                    </a:schemeClr>
                  </a:solidFill>
                  <a:prstDash val="solid"/>
                </a:ln>
                <a:solidFill>
                  <a:srgbClr val="00B050"/>
                </a:solidFill>
              </a:rPr>
              <a:t>&amp;</a:t>
            </a:r>
            <a:endParaRPr lang="en-US" sz="3200" b="1" cap="none" spc="0" dirty="0" smtClean="0">
              <a:ln w="19050">
                <a:solidFill>
                  <a:schemeClr val="tx2">
                    <a:tint val="1000"/>
                  </a:schemeClr>
                </a:solidFill>
                <a:prstDash val="solid"/>
              </a:ln>
              <a:solidFill>
                <a:srgbClr val="00B050"/>
              </a:solidFill>
            </a:endParaRPr>
          </a:p>
          <a:p>
            <a:pPr algn="ctr"/>
            <a:r>
              <a:rPr lang="en-US" sz="3200" b="1" dirty="0" smtClean="0">
                <a:ln w="19050">
                  <a:solidFill>
                    <a:schemeClr val="tx2">
                      <a:tint val="1000"/>
                    </a:schemeClr>
                  </a:solidFill>
                  <a:prstDash val="solid"/>
                </a:ln>
                <a:solidFill>
                  <a:srgbClr val="00B050"/>
                </a:solidFill>
              </a:rPr>
              <a:t>“Signature Programs”</a:t>
            </a:r>
            <a:endParaRPr lang="en-US" sz="3200" b="1" cap="none" spc="0" dirty="0">
              <a:ln w="19050">
                <a:solidFill>
                  <a:schemeClr val="tx2">
                    <a:tint val="1000"/>
                  </a:schemeClr>
                </a:solidFill>
                <a:prstDash val="solid"/>
              </a:ln>
              <a:solidFill>
                <a:srgbClr val="00B050"/>
              </a:solidFill>
            </a:endParaRPr>
          </a:p>
        </p:txBody>
      </p:sp>
    </p:spTree>
    <p:extLst>
      <p:ext uri="{BB962C8B-B14F-4D97-AF65-F5344CB8AC3E}">
        <p14:creationId xmlns:p14="http://schemas.microsoft.com/office/powerpoint/2010/main" val="264120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GEF-6 SFM Strategy: </a:t>
            </a:r>
            <a:br>
              <a:rPr lang="en-US" dirty="0" smtClean="0"/>
            </a:br>
            <a:r>
              <a:rPr lang="en-US" dirty="0" smtClean="0"/>
              <a:t>Objectives and Programs</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pPr lvl="0"/>
            <a:endParaRPr lang="en-US" b="1" dirty="0" smtClean="0"/>
          </a:p>
          <a:p>
            <a:pPr lvl="0"/>
            <a:r>
              <a:rPr lang="en-US" b="1" dirty="0" smtClean="0"/>
              <a:t>To maintain forest resources</a:t>
            </a:r>
          </a:p>
          <a:p>
            <a:pPr lvl="1"/>
            <a:r>
              <a:rPr lang="en-US" sz="1800" dirty="0"/>
              <a:t>Integrated land use planning</a:t>
            </a:r>
          </a:p>
          <a:p>
            <a:pPr lvl="1"/>
            <a:r>
              <a:rPr lang="en-US" sz="1800" dirty="0"/>
              <a:t>Identification and monitoring of HCVF</a:t>
            </a:r>
          </a:p>
          <a:p>
            <a:pPr lvl="1"/>
            <a:r>
              <a:rPr lang="en-US" sz="1800" dirty="0"/>
              <a:t>Identifying and monitoring forest loss</a:t>
            </a:r>
          </a:p>
          <a:p>
            <a:pPr marL="0" lvl="0" indent="0">
              <a:buNone/>
            </a:pPr>
            <a:endParaRPr lang="en-US" b="1" dirty="0" smtClean="0"/>
          </a:p>
          <a:p>
            <a:pPr lvl="0"/>
            <a:r>
              <a:rPr lang="en-US" b="1" dirty="0" smtClean="0"/>
              <a:t>To enhance </a:t>
            </a:r>
            <a:r>
              <a:rPr lang="en-US" b="1" dirty="0"/>
              <a:t>f</a:t>
            </a:r>
            <a:r>
              <a:rPr lang="en-US" b="1" dirty="0" smtClean="0"/>
              <a:t>orest management</a:t>
            </a:r>
          </a:p>
          <a:p>
            <a:pPr lvl="1"/>
            <a:r>
              <a:rPr lang="en-US" sz="1800" dirty="0"/>
              <a:t>Developing and implementing model projects for PES</a:t>
            </a:r>
          </a:p>
          <a:p>
            <a:pPr lvl="1"/>
            <a:r>
              <a:rPr lang="en-US" sz="1800" dirty="0"/>
              <a:t>Capacity development for SFM within local communities</a:t>
            </a:r>
          </a:p>
          <a:p>
            <a:pPr lvl="1"/>
            <a:r>
              <a:rPr lang="en-US" sz="1800" dirty="0"/>
              <a:t>Supporting sustainable finance mechanisms for </a:t>
            </a:r>
            <a:r>
              <a:rPr lang="en-US" sz="1800" dirty="0" smtClean="0"/>
              <a:t>SFM</a:t>
            </a:r>
            <a:endParaRPr lang="en-US" sz="1800" dirty="0"/>
          </a:p>
        </p:txBody>
      </p:sp>
    </p:spTree>
    <p:extLst>
      <p:ext uri="{BB962C8B-B14F-4D97-AF65-F5344CB8AC3E}">
        <p14:creationId xmlns:p14="http://schemas.microsoft.com/office/powerpoint/2010/main" val="117136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GEF-6 SFM Strategy Objectives</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r>
              <a:rPr lang="en-US" b="1" dirty="0" smtClean="0"/>
              <a:t>To restore forest ecosystems</a:t>
            </a:r>
          </a:p>
          <a:p>
            <a:pPr lvl="1"/>
            <a:r>
              <a:rPr lang="en-US" sz="1800" dirty="0">
                <a:solidFill>
                  <a:prstClr val="black"/>
                </a:solidFill>
              </a:rPr>
              <a:t>Building of technical and institutional capacities to identify degraded forest landscapes and monitor forest restoration</a:t>
            </a:r>
          </a:p>
          <a:p>
            <a:pPr lvl="1"/>
            <a:r>
              <a:rPr lang="en-US" sz="1800" dirty="0">
                <a:solidFill>
                  <a:prstClr val="black"/>
                </a:solidFill>
              </a:rPr>
              <a:t>Integrating plantation management in landscape </a:t>
            </a:r>
            <a:r>
              <a:rPr lang="en-US" sz="1800" dirty="0" smtClean="0">
                <a:solidFill>
                  <a:prstClr val="black"/>
                </a:solidFill>
              </a:rPr>
              <a:t>restoration</a:t>
            </a:r>
          </a:p>
          <a:p>
            <a:pPr marL="457200" lvl="1" indent="0">
              <a:buNone/>
            </a:pPr>
            <a:endParaRPr lang="en-US" b="1" dirty="0" smtClean="0"/>
          </a:p>
          <a:p>
            <a:pPr lvl="0"/>
            <a:r>
              <a:rPr lang="en-US" b="1" dirty="0" smtClean="0"/>
              <a:t>To increase </a:t>
            </a:r>
            <a:r>
              <a:rPr lang="en-US" b="1" dirty="0"/>
              <a:t>r</a:t>
            </a:r>
            <a:r>
              <a:rPr lang="en-US" b="1" dirty="0" smtClean="0"/>
              <a:t>egional </a:t>
            </a:r>
            <a:r>
              <a:rPr lang="en-US" b="1" dirty="0"/>
              <a:t>and </a:t>
            </a:r>
            <a:r>
              <a:rPr lang="en-US" b="1" dirty="0" smtClean="0"/>
              <a:t>global cooperation</a:t>
            </a:r>
          </a:p>
          <a:p>
            <a:pPr lvl="1"/>
            <a:r>
              <a:rPr lang="en-US" sz="1800" dirty="0"/>
              <a:t>Private sector engagement</a:t>
            </a:r>
          </a:p>
          <a:p>
            <a:pPr lvl="1"/>
            <a:r>
              <a:rPr lang="en-US" sz="1800" dirty="0"/>
              <a:t>Global technologies for national progress</a:t>
            </a:r>
          </a:p>
          <a:p>
            <a:pPr marL="0" lvl="0" indent="0">
              <a:buNone/>
            </a:pPr>
            <a:endParaRPr lang="en-US" dirty="0"/>
          </a:p>
        </p:txBody>
      </p:sp>
    </p:spTree>
    <p:extLst>
      <p:ext uri="{BB962C8B-B14F-4D97-AF65-F5344CB8AC3E}">
        <p14:creationId xmlns:p14="http://schemas.microsoft.com/office/powerpoint/2010/main" val="101136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6" name="Rectangle 3075"/>
          <p:cNvSpPr/>
          <p:nvPr/>
        </p:nvSpPr>
        <p:spPr>
          <a:xfrm>
            <a:off x="6091479" y="3770532"/>
            <a:ext cx="914400" cy="2541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75" name="Rectangle 3074"/>
          <p:cNvSpPr/>
          <p:nvPr/>
        </p:nvSpPr>
        <p:spPr>
          <a:xfrm>
            <a:off x="5181600" y="3770531"/>
            <a:ext cx="914400" cy="25413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72" name="Rectangle 3071"/>
          <p:cNvSpPr/>
          <p:nvPr/>
        </p:nvSpPr>
        <p:spPr>
          <a:xfrm>
            <a:off x="4256972" y="3770532"/>
            <a:ext cx="914400" cy="2554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a:off x="3365547" y="3757859"/>
            <a:ext cx="914400" cy="2554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Trapezoid 25"/>
          <p:cNvSpPr/>
          <p:nvPr/>
        </p:nvSpPr>
        <p:spPr>
          <a:xfrm>
            <a:off x="1524000" y="2566296"/>
            <a:ext cx="5501897" cy="1187237"/>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Rectangle 24"/>
          <p:cNvSpPr/>
          <p:nvPr/>
        </p:nvSpPr>
        <p:spPr>
          <a:xfrm>
            <a:off x="2438400" y="3770532"/>
            <a:ext cx="914400" cy="2554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1503982" y="3743462"/>
            <a:ext cx="914400" cy="2581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p:nvPr/>
        </p:nvSpPr>
        <p:spPr>
          <a:xfrm>
            <a:off x="762000" y="1139823"/>
            <a:ext cx="7391400" cy="830997"/>
          </a:xfrm>
          <a:prstGeom prst="rect">
            <a:avLst/>
          </a:prstGeom>
          <a:noFill/>
        </p:spPr>
        <p:txBody>
          <a:bodyPr wrap="square" lIns="91440" tIns="45720" rIns="91440" bIns="45720">
            <a:spAutoFit/>
          </a:bodyPr>
          <a:lstStyle/>
          <a:p>
            <a:pPr algn="ct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Refreshed Strategies to Address the Dimensions of Sustainability and Effective Delivery</a:t>
            </a:r>
          </a:p>
        </p:txBody>
      </p:sp>
      <p:sp>
        <p:nvSpPr>
          <p:cNvPr id="4" name="TextBox 3"/>
          <p:cNvSpPr txBox="1"/>
          <p:nvPr/>
        </p:nvSpPr>
        <p:spPr>
          <a:xfrm>
            <a:off x="1663997" y="4467575"/>
            <a:ext cx="461665" cy="1219116"/>
          </a:xfrm>
          <a:prstGeom prst="rect">
            <a:avLst/>
          </a:prstGeom>
          <a:noFill/>
        </p:spPr>
        <p:txBody>
          <a:bodyPr vert="vert270" wrap="none" rtlCol="0">
            <a:spAutoFit/>
          </a:bodyPr>
          <a:lstStyle/>
          <a:p>
            <a:r>
              <a:rPr lang="en-US" b="1" dirty="0">
                <a:solidFill>
                  <a:prstClr val="white"/>
                </a:solidFill>
              </a:rPr>
              <a:t>Biodiversity</a:t>
            </a:r>
          </a:p>
        </p:txBody>
      </p:sp>
      <p:sp>
        <p:nvSpPr>
          <p:cNvPr id="5" name="TextBox 4"/>
          <p:cNvSpPr txBox="1"/>
          <p:nvPr/>
        </p:nvSpPr>
        <p:spPr>
          <a:xfrm>
            <a:off x="2539015" y="4467575"/>
            <a:ext cx="738664" cy="1271374"/>
          </a:xfrm>
          <a:prstGeom prst="rect">
            <a:avLst/>
          </a:prstGeom>
          <a:noFill/>
        </p:spPr>
        <p:txBody>
          <a:bodyPr vert="vert270" wrap="none" rtlCol="0">
            <a:spAutoFit/>
          </a:bodyPr>
          <a:lstStyle/>
          <a:p>
            <a:r>
              <a:rPr lang="en-US" b="1" dirty="0">
                <a:solidFill>
                  <a:prstClr val="white"/>
                </a:solidFill>
              </a:rPr>
              <a:t>Land </a:t>
            </a:r>
            <a:br>
              <a:rPr lang="en-US" b="1" dirty="0">
                <a:solidFill>
                  <a:prstClr val="white"/>
                </a:solidFill>
              </a:rPr>
            </a:br>
            <a:r>
              <a:rPr lang="en-US" b="1" dirty="0">
                <a:solidFill>
                  <a:prstClr val="white"/>
                </a:solidFill>
              </a:rPr>
              <a:t>Degradation</a:t>
            </a:r>
          </a:p>
        </p:txBody>
      </p:sp>
      <p:sp>
        <p:nvSpPr>
          <p:cNvPr id="10" name="TextBox 9"/>
          <p:cNvSpPr txBox="1"/>
          <p:nvPr/>
        </p:nvSpPr>
        <p:spPr>
          <a:xfrm>
            <a:off x="5458231" y="4331377"/>
            <a:ext cx="461665" cy="1575688"/>
          </a:xfrm>
          <a:prstGeom prst="rect">
            <a:avLst/>
          </a:prstGeom>
          <a:noFill/>
        </p:spPr>
        <p:txBody>
          <a:bodyPr vert="vert270" wrap="none" rtlCol="0">
            <a:spAutoFit/>
          </a:bodyPr>
          <a:lstStyle/>
          <a:p>
            <a:r>
              <a:rPr lang="en-US" b="1" dirty="0">
                <a:solidFill>
                  <a:prstClr val="white"/>
                </a:solidFill>
              </a:rPr>
              <a:t>Climate Change</a:t>
            </a:r>
          </a:p>
        </p:txBody>
      </p:sp>
      <p:sp>
        <p:nvSpPr>
          <p:cNvPr id="11" name="TextBox 10"/>
          <p:cNvSpPr txBox="1"/>
          <p:nvPr/>
        </p:nvSpPr>
        <p:spPr>
          <a:xfrm>
            <a:off x="6382021" y="4550738"/>
            <a:ext cx="461665" cy="1052789"/>
          </a:xfrm>
          <a:prstGeom prst="rect">
            <a:avLst/>
          </a:prstGeom>
          <a:noFill/>
        </p:spPr>
        <p:txBody>
          <a:bodyPr vert="vert270" wrap="none" rtlCol="0">
            <a:spAutoFit/>
          </a:bodyPr>
          <a:lstStyle/>
          <a:p>
            <a:r>
              <a:rPr lang="en-US" b="1" dirty="0">
                <a:solidFill>
                  <a:prstClr val="white"/>
                </a:solidFill>
              </a:rPr>
              <a:t>Chemicals</a:t>
            </a:r>
          </a:p>
        </p:txBody>
      </p:sp>
      <p:sp>
        <p:nvSpPr>
          <p:cNvPr id="12" name="TextBox 11"/>
          <p:cNvSpPr txBox="1"/>
          <p:nvPr/>
        </p:nvSpPr>
        <p:spPr>
          <a:xfrm>
            <a:off x="3500322" y="4339831"/>
            <a:ext cx="738664" cy="1390124"/>
          </a:xfrm>
          <a:prstGeom prst="rect">
            <a:avLst/>
          </a:prstGeom>
          <a:noFill/>
        </p:spPr>
        <p:txBody>
          <a:bodyPr vert="vert270" wrap="none" rtlCol="0">
            <a:spAutoFit/>
          </a:bodyPr>
          <a:lstStyle/>
          <a:p>
            <a:r>
              <a:rPr lang="en-US" b="1" dirty="0">
                <a:solidFill>
                  <a:prstClr val="white"/>
                </a:solidFill>
              </a:rPr>
              <a:t>International </a:t>
            </a:r>
            <a:br>
              <a:rPr lang="en-US" b="1" dirty="0">
                <a:solidFill>
                  <a:prstClr val="white"/>
                </a:solidFill>
              </a:rPr>
            </a:br>
            <a:r>
              <a:rPr lang="en-US" b="1" dirty="0">
                <a:solidFill>
                  <a:prstClr val="white"/>
                </a:solidFill>
              </a:rPr>
              <a:t>Waters</a:t>
            </a:r>
          </a:p>
        </p:txBody>
      </p:sp>
      <p:sp>
        <p:nvSpPr>
          <p:cNvPr id="13" name="TextBox 12"/>
          <p:cNvSpPr txBox="1"/>
          <p:nvPr/>
        </p:nvSpPr>
        <p:spPr>
          <a:xfrm>
            <a:off x="4286875" y="4448113"/>
            <a:ext cx="923330" cy="1231171"/>
          </a:xfrm>
          <a:prstGeom prst="rect">
            <a:avLst/>
          </a:prstGeom>
          <a:noFill/>
        </p:spPr>
        <p:txBody>
          <a:bodyPr vert="vert270" wrap="none" rtlCol="0">
            <a:spAutoFit/>
          </a:bodyPr>
          <a:lstStyle/>
          <a:p>
            <a:pPr algn="ctr"/>
            <a:r>
              <a:rPr lang="en-US" sz="1600" b="1" dirty="0">
                <a:solidFill>
                  <a:prstClr val="white"/>
                </a:solidFill>
              </a:rPr>
              <a:t>Sustainable</a:t>
            </a:r>
            <a:br>
              <a:rPr lang="en-US" sz="1600" b="1" dirty="0">
                <a:solidFill>
                  <a:prstClr val="white"/>
                </a:solidFill>
              </a:rPr>
            </a:br>
            <a:r>
              <a:rPr lang="en-US" sz="1600" b="1" dirty="0">
                <a:solidFill>
                  <a:prstClr val="white"/>
                </a:solidFill>
              </a:rPr>
              <a:t>Forest </a:t>
            </a:r>
            <a:br>
              <a:rPr lang="en-US" sz="1600" b="1" dirty="0">
                <a:solidFill>
                  <a:prstClr val="white"/>
                </a:solidFill>
              </a:rPr>
            </a:br>
            <a:r>
              <a:rPr lang="en-US" sz="1600" b="1" dirty="0">
                <a:solidFill>
                  <a:prstClr val="white"/>
                </a:solidFill>
              </a:rPr>
              <a:t>Management</a:t>
            </a:r>
          </a:p>
        </p:txBody>
      </p:sp>
      <p:sp>
        <p:nvSpPr>
          <p:cNvPr id="15" name="TextBox 14"/>
          <p:cNvSpPr txBox="1"/>
          <p:nvPr/>
        </p:nvSpPr>
        <p:spPr>
          <a:xfrm>
            <a:off x="5539383" y="2590800"/>
            <a:ext cx="1166217" cy="584775"/>
          </a:xfrm>
          <a:prstGeom prst="rect">
            <a:avLst/>
          </a:prstGeom>
          <a:noFill/>
        </p:spPr>
        <p:txBody>
          <a:bodyPr wrap="none" rtlCol="0">
            <a:spAutoFit/>
          </a:bodyPr>
          <a:lstStyle/>
          <a:p>
            <a:pPr algn="ctr"/>
            <a:r>
              <a:rPr lang="en-US" sz="1600" b="1" dirty="0">
                <a:solidFill>
                  <a:srgbClr val="FFFFCC"/>
                </a:solidFill>
              </a:rPr>
              <a:t>Sustainable</a:t>
            </a:r>
            <a:br>
              <a:rPr lang="en-US" sz="1600" b="1" dirty="0">
                <a:solidFill>
                  <a:srgbClr val="FFFFCC"/>
                </a:solidFill>
              </a:rPr>
            </a:br>
            <a:r>
              <a:rPr lang="en-US" sz="1600" b="1" dirty="0">
                <a:solidFill>
                  <a:srgbClr val="FFFFCC"/>
                </a:solidFill>
              </a:rPr>
              <a:t>Cities</a:t>
            </a:r>
          </a:p>
        </p:txBody>
      </p:sp>
      <p:sp>
        <p:nvSpPr>
          <p:cNvPr id="16" name="TextBox 15"/>
          <p:cNvSpPr txBox="1"/>
          <p:nvPr/>
        </p:nvSpPr>
        <p:spPr>
          <a:xfrm>
            <a:off x="3305806" y="2554069"/>
            <a:ext cx="873957" cy="584775"/>
          </a:xfrm>
          <a:prstGeom prst="rect">
            <a:avLst/>
          </a:prstGeom>
          <a:noFill/>
        </p:spPr>
        <p:txBody>
          <a:bodyPr wrap="none" rtlCol="0">
            <a:spAutoFit/>
          </a:bodyPr>
          <a:lstStyle/>
          <a:p>
            <a:pPr algn="ctr"/>
            <a:r>
              <a:rPr lang="en-US" sz="1600" b="1" dirty="0">
                <a:solidFill>
                  <a:srgbClr val="FFFFCC"/>
                </a:solidFill>
              </a:rPr>
              <a:t>Food</a:t>
            </a:r>
            <a:br>
              <a:rPr lang="en-US" sz="1600" b="1" dirty="0">
                <a:solidFill>
                  <a:srgbClr val="FFFFCC"/>
                </a:solidFill>
              </a:rPr>
            </a:br>
            <a:r>
              <a:rPr lang="en-US" sz="1600" b="1" dirty="0">
                <a:solidFill>
                  <a:srgbClr val="FFFFCC"/>
                </a:solidFill>
              </a:rPr>
              <a:t>Security</a:t>
            </a:r>
          </a:p>
        </p:txBody>
      </p:sp>
      <p:sp>
        <p:nvSpPr>
          <p:cNvPr id="22" name="TextBox 21"/>
          <p:cNvSpPr txBox="1"/>
          <p:nvPr/>
        </p:nvSpPr>
        <p:spPr>
          <a:xfrm>
            <a:off x="4336527" y="2743200"/>
            <a:ext cx="931665" cy="338554"/>
          </a:xfrm>
          <a:prstGeom prst="rect">
            <a:avLst/>
          </a:prstGeom>
          <a:noFill/>
        </p:spPr>
        <p:txBody>
          <a:bodyPr wrap="none" rtlCol="0">
            <a:spAutoFit/>
          </a:bodyPr>
          <a:lstStyle/>
          <a:p>
            <a:r>
              <a:rPr lang="en-US" sz="1600" b="1" dirty="0">
                <a:solidFill>
                  <a:srgbClr val="FFFFCC"/>
                </a:solidFill>
              </a:rPr>
              <a:t>Fisheries</a:t>
            </a:r>
          </a:p>
        </p:txBody>
      </p:sp>
      <p:sp>
        <p:nvSpPr>
          <p:cNvPr id="24" name="TextBox 23"/>
          <p:cNvSpPr txBox="1"/>
          <p:nvPr/>
        </p:nvSpPr>
        <p:spPr>
          <a:xfrm>
            <a:off x="2070928" y="2726934"/>
            <a:ext cx="793102" cy="338554"/>
          </a:xfrm>
          <a:prstGeom prst="rect">
            <a:avLst/>
          </a:prstGeom>
          <a:noFill/>
        </p:spPr>
        <p:txBody>
          <a:bodyPr wrap="none" rtlCol="0">
            <a:spAutoFit/>
          </a:bodyPr>
          <a:lstStyle/>
          <a:p>
            <a:r>
              <a:rPr lang="en-US" sz="1600" b="1" dirty="0">
                <a:solidFill>
                  <a:srgbClr val="FFFFCC"/>
                </a:solidFill>
              </a:rPr>
              <a:t>Forests</a:t>
            </a:r>
          </a:p>
        </p:txBody>
      </p:sp>
      <p:sp>
        <p:nvSpPr>
          <p:cNvPr id="27" name="Right Brace 26"/>
          <p:cNvSpPr/>
          <p:nvPr/>
        </p:nvSpPr>
        <p:spPr>
          <a:xfrm>
            <a:off x="7162800" y="3910535"/>
            <a:ext cx="381000" cy="2485597"/>
          </a:xfrm>
          <a:prstGeom prst="rightBrace">
            <a:avLst/>
          </a:prstGeom>
          <a:ln w="95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8" name="TextBox 27"/>
          <p:cNvSpPr txBox="1"/>
          <p:nvPr/>
        </p:nvSpPr>
        <p:spPr>
          <a:xfrm>
            <a:off x="7630901" y="4648200"/>
            <a:ext cx="972959" cy="1200329"/>
          </a:xfrm>
          <a:prstGeom prst="rect">
            <a:avLst/>
          </a:prstGeom>
          <a:noFill/>
        </p:spPr>
        <p:txBody>
          <a:bodyPr wrap="none" rtlCol="0">
            <a:spAutoFit/>
          </a:bodyPr>
          <a:lstStyle/>
          <a:p>
            <a:pPr algn="ctr"/>
            <a:r>
              <a:rPr lang="en-US" b="1" dirty="0">
                <a:solidFill>
                  <a:prstClr val="white"/>
                </a:solidFill>
              </a:rPr>
              <a:t>Focal</a:t>
            </a:r>
            <a:br>
              <a:rPr lang="en-US" b="1" dirty="0">
                <a:solidFill>
                  <a:prstClr val="white"/>
                </a:solidFill>
              </a:rPr>
            </a:br>
            <a:r>
              <a:rPr lang="en-US" b="1" dirty="0">
                <a:solidFill>
                  <a:prstClr val="white"/>
                </a:solidFill>
              </a:rPr>
              <a:t>Area</a:t>
            </a:r>
            <a:br>
              <a:rPr lang="en-US" b="1" dirty="0">
                <a:solidFill>
                  <a:prstClr val="white"/>
                </a:solidFill>
              </a:rPr>
            </a:br>
            <a:r>
              <a:rPr lang="en-US" b="1" dirty="0">
                <a:solidFill>
                  <a:prstClr val="white"/>
                </a:solidFill>
              </a:rPr>
              <a:t>Strategy</a:t>
            </a:r>
            <a:br>
              <a:rPr lang="en-US" b="1" dirty="0">
                <a:solidFill>
                  <a:prstClr val="white"/>
                </a:solidFill>
              </a:rPr>
            </a:br>
            <a:r>
              <a:rPr lang="en-US" b="1" dirty="0">
                <a:solidFill>
                  <a:prstClr val="white"/>
                </a:solidFill>
              </a:rPr>
              <a:t>Delivery</a:t>
            </a:r>
          </a:p>
        </p:txBody>
      </p:sp>
      <p:sp>
        <p:nvSpPr>
          <p:cNvPr id="30" name="Left Brace 29"/>
          <p:cNvSpPr/>
          <p:nvPr/>
        </p:nvSpPr>
        <p:spPr>
          <a:xfrm>
            <a:off x="1250357" y="2438400"/>
            <a:ext cx="190500" cy="582858"/>
          </a:xfrm>
          <a:prstGeom prst="leftBrace">
            <a:avLst/>
          </a:prstGeom>
          <a:ln w="63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1" name="TextBox 30"/>
          <p:cNvSpPr txBox="1"/>
          <p:nvPr/>
        </p:nvSpPr>
        <p:spPr>
          <a:xfrm>
            <a:off x="152400" y="2557657"/>
            <a:ext cx="1124026" cy="338554"/>
          </a:xfrm>
          <a:prstGeom prst="rect">
            <a:avLst/>
          </a:prstGeom>
          <a:noFill/>
        </p:spPr>
        <p:txBody>
          <a:bodyPr wrap="none" rtlCol="0">
            <a:spAutoFit/>
          </a:bodyPr>
          <a:lstStyle/>
          <a:p>
            <a:r>
              <a:rPr lang="en-US" sz="1600" b="1" dirty="0">
                <a:solidFill>
                  <a:prstClr val="white"/>
                </a:solidFill>
              </a:rPr>
              <a:t>SD Themes</a:t>
            </a:r>
          </a:p>
        </p:txBody>
      </p:sp>
      <p:sp>
        <p:nvSpPr>
          <p:cNvPr id="3073" name="Rectangle 3072"/>
          <p:cNvSpPr/>
          <p:nvPr/>
        </p:nvSpPr>
        <p:spPr>
          <a:xfrm>
            <a:off x="3274084" y="228600"/>
            <a:ext cx="1843773"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a:solidFill>
                  <a:prstClr val="white"/>
                </a:solidFill>
                <a:effectLst>
                  <a:outerShdw blurRad="38100" dist="38100" dir="2700000" algn="tl">
                    <a:srgbClr val="000000">
                      <a:alpha val="43137"/>
                    </a:srgbClr>
                  </a:outerShdw>
                </a:effectLst>
              </a:rPr>
              <a:t>GEF-6</a:t>
            </a:r>
          </a:p>
        </p:txBody>
      </p:sp>
      <p:sp>
        <p:nvSpPr>
          <p:cNvPr id="3" name="TextBox 2"/>
          <p:cNvSpPr txBox="1"/>
          <p:nvPr/>
        </p:nvSpPr>
        <p:spPr>
          <a:xfrm>
            <a:off x="152400" y="3124200"/>
            <a:ext cx="994759" cy="584775"/>
          </a:xfrm>
          <a:prstGeom prst="rect">
            <a:avLst/>
          </a:prstGeom>
          <a:noFill/>
        </p:spPr>
        <p:txBody>
          <a:bodyPr wrap="none" rtlCol="0">
            <a:spAutoFit/>
          </a:bodyPr>
          <a:lstStyle/>
          <a:p>
            <a:pPr algn="ctr"/>
            <a:r>
              <a:rPr lang="en-US" sz="1600" b="1" dirty="0">
                <a:solidFill>
                  <a:prstClr val="white"/>
                </a:solidFill>
              </a:rPr>
              <a:t>Signature</a:t>
            </a:r>
            <a:br>
              <a:rPr lang="en-US" sz="1600" b="1" dirty="0">
                <a:solidFill>
                  <a:prstClr val="white"/>
                </a:solidFill>
              </a:rPr>
            </a:br>
            <a:r>
              <a:rPr lang="en-US" sz="1600" b="1" dirty="0">
                <a:solidFill>
                  <a:prstClr val="white"/>
                </a:solidFill>
              </a:rPr>
              <a:t>Programs</a:t>
            </a:r>
          </a:p>
        </p:txBody>
      </p:sp>
      <p:sp>
        <p:nvSpPr>
          <p:cNvPr id="32" name="Left Brace 31"/>
          <p:cNvSpPr/>
          <p:nvPr/>
        </p:nvSpPr>
        <p:spPr>
          <a:xfrm>
            <a:off x="1219200" y="3124200"/>
            <a:ext cx="221657" cy="533400"/>
          </a:xfrm>
          <a:prstGeom prst="leftBrace">
            <a:avLst/>
          </a:prstGeom>
          <a:ln w="63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 name="Rectangle 5"/>
          <p:cNvSpPr/>
          <p:nvPr/>
        </p:nvSpPr>
        <p:spPr>
          <a:xfrm>
            <a:off x="1676400" y="3134380"/>
            <a:ext cx="1462260" cy="523220"/>
          </a:xfrm>
          <a:prstGeom prst="rect">
            <a:avLst/>
          </a:prstGeom>
        </p:spPr>
        <p:txBody>
          <a:bodyPr wrap="none">
            <a:spAutoFit/>
          </a:bodyPr>
          <a:lstStyle/>
          <a:p>
            <a:pPr marL="285750" indent="-285750" algn="ctr">
              <a:buFont typeface="Wingdings" pitchFamily="2" charset="2"/>
              <a:buChar char="v"/>
            </a:pPr>
            <a:r>
              <a:rPr lang="en-US" sz="1400" b="1" dirty="0">
                <a:solidFill>
                  <a:prstClr val="white"/>
                </a:solidFill>
              </a:rPr>
              <a:t>Amazon</a:t>
            </a:r>
          </a:p>
          <a:p>
            <a:pPr marL="285750" indent="-285750" algn="ctr">
              <a:buFont typeface="Wingdings" pitchFamily="2" charset="2"/>
              <a:buChar char="v"/>
            </a:pPr>
            <a:r>
              <a:rPr lang="en-US" sz="1400" b="1" dirty="0">
                <a:solidFill>
                  <a:prstClr val="white"/>
                </a:solidFill>
              </a:rPr>
              <a:t>Commodities</a:t>
            </a:r>
          </a:p>
        </p:txBody>
      </p:sp>
      <p:sp>
        <p:nvSpPr>
          <p:cNvPr id="7" name="TextBox 6"/>
          <p:cNvSpPr txBox="1"/>
          <p:nvPr/>
        </p:nvSpPr>
        <p:spPr>
          <a:xfrm>
            <a:off x="2971800" y="3200400"/>
            <a:ext cx="1337930" cy="523220"/>
          </a:xfrm>
          <a:prstGeom prst="rect">
            <a:avLst/>
          </a:prstGeom>
          <a:noFill/>
        </p:spPr>
        <p:txBody>
          <a:bodyPr wrap="none" rtlCol="0">
            <a:spAutoFit/>
          </a:bodyPr>
          <a:lstStyle/>
          <a:p>
            <a:pPr marL="285750" indent="-285750" algn="ctr">
              <a:buFont typeface="Wingdings" pitchFamily="2" charset="2"/>
              <a:buChar char="v"/>
            </a:pPr>
            <a:r>
              <a:rPr lang="en-US" sz="1400" b="1" dirty="0">
                <a:solidFill>
                  <a:prstClr val="white"/>
                </a:solidFill>
              </a:rPr>
              <a:t>Partnership</a:t>
            </a:r>
            <a:br>
              <a:rPr lang="en-US" sz="1400" b="1" dirty="0">
                <a:solidFill>
                  <a:prstClr val="white"/>
                </a:solidFill>
              </a:rPr>
            </a:br>
            <a:r>
              <a:rPr lang="en-US" sz="1400" b="1" dirty="0">
                <a:solidFill>
                  <a:prstClr val="white"/>
                </a:solidFill>
              </a:rPr>
              <a:t>for Africa</a:t>
            </a:r>
            <a:endParaRPr lang="en-US" sz="1400" dirty="0">
              <a:solidFill>
                <a:prstClr val="black"/>
              </a:solidFill>
            </a:endParaRPr>
          </a:p>
        </p:txBody>
      </p:sp>
      <p:sp>
        <p:nvSpPr>
          <p:cNvPr id="8" name="Rectangle 7"/>
          <p:cNvSpPr/>
          <p:nvPr/>
        </p:nvSpPr>
        <p:spPr>
          <a:xfrm>
            <a:off x="4267200" y="3273623"/>
            <a:ext cx="1099981" cy="307777"/>
          </a:xfrm>
          <a:prstGeom prst="rect">
            <a:avLst/>
          </a:prstGeom>
        </p:spPr>
        <p:txBody>
          <a:bodyPr wrap="none">
            <a:spAutoFit/>
          </a:bodyPr>
          <a:lstStyle/>
          <a:p>
            <a:pPr marL="285750" indent="-285750">
              <a:buFont typeface="Wingdings" pitchFamily="2" charset="2"/>
              <a:buChar char="v"/>
            </a:pPr>
            <a:r>
              <a:rPr lang="en-US" sz="1400" b="1" dirty="0">
                <a:solidFill>
                  <a:prstClr val="white"/>
                </a:solidFill>
              </a:rPr>
              <a:t> 50 in 10</a:t>
            </a:r>
            <a:endParaRPr lang="en-US" sz="1400" dirty="0">
              <a:solidFill>
                <a:prstClr val="black"/>
              </a:solidFill>
            </a:endParaRPr>
          </a:p>
        </p:txBody>
      </p:sp>
      <p:sp>
        <p:nvSpPr>
          <p:cNvPr id="9" name="Rectangle 8"/>
          <p:cNvSpPr/>
          <p:nvPr/>
        </p:nvSpPr>
        <p:spPr>
          <a:xfrm>
            <a:off x="5562600" y="3273623"/>
            <a:ext cx="881973" cy="307777"/>
          </a:xfrm>
          <a:prstGeom prst="rect">
            <a:avLst/>
          </a:prstGeom>
        </p:spPr>
        <p:txBody>
          <a:bodyPr wrap="none">
            <a:spAutoFit/>
          </a:bodyPr>
          <a:lstStyle/>
          <a:p>
            <a:pPr marL="285750" indent="-285750">
              <a:buFont typeface="Wingdings" pitchFamily="2" charset="2"/>
              <a:buChar char="v"/>
            </a:pPr>
            <a:r>
              <a:rPr lang="en-US" sz="1400" b="1" dirty="0">
                <a:solidFill>
                  <a:prstClr val="white"/>
                </a:solidFill>
              </a:rPr>
              <a:t>Cities</a:t>
            </a:r>
            <a:endParaRPr lang="en-US" sz="1400" dirty="0">
              <a:solidFill>
                <a:prstClr val="black"/>
              </a:solidFill>
            </a:endParaRPr>
          </a:p>
        </p:txBody>
      </p:sp>
    </p:spTree>
    <p:extLst>
      <p:ext uri="{BB962C8B-B14F-4D97-AF65-F5344CB8AC3E}">
        <p14:creationId xmlns:p14="http://schemas.microsoft.com/office/powerpoint/2010/main" val="168071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 y="228600"/>
            <a:ext cx="8915400" cy="914400"/>
          </a:xfrm>
        </p:spPr>
        <p:txBody>
          <a:bodyPr/>
          <a:lstStyle/>
          <a:p>
            <a:pPr eaLnBrk="1" hangingPunct="1"/>
            <a:r>
              <a:rPr lang="en-US" b="1" dirty="0" smtClean="0">
                <a:solidFill>
                  <a:srgbClr val="006600"/>
                </a:solidFill>
              </a:rPr>
              <a:t>Biodiversity Focal Area </a:t>
            </a:r>
            <a:br>
              <a:rPr lang="en-US" b="1" dirty="0" smtClean="0">
                <a:solidFill>
                  <a:srgbClr val="006600"/>
                </a:solidFill>
              </a:rPr>
            </a:br>
            <a:r>
              <a:rPr lang="en-US" b="1" dirty="0" smtClean="0">
                <a:solidFill>
                  <a:srgbClr val="006600"/>
                </a:solidFill>
              </a:rPr>
              <a:t>GEF-6 Strategy </a:t>
            </a:r>
          </a:p>
        </p:txBody>
      </p:sp>
      <p:sp>
        <p:nvSpPr>
          <p:cNvPr id="5123" name="TextBox 48"/>
          <p:cNvSpPr txBox="1">
            <a:spLocks noChangeArrowheads="1"/>
          </p:cNvSpPr>
          <p:nvPr/>
        </p:nvSpPr>
        <p:spPr bwMode="auto">
          <a:xfrm>
            <a:off x="381000" y="1184731"/>
            <a:ext cx="8534400"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2800" b="1" dirty="0" smtClean="0">
              <a:solidFill>
                <a:srgbClr val="006600"/>
              </a:solidFill>
            </a:endParaRPr>
          </a:p>
          <a:p>
            <a:pPr eaLnBrk="1" hangingPunct="1"/>
            <a:r>
              <a:rPr lang="en-US" sz="3200" b="1" dirty="0" smtClean="0">
                <a:solidFill>
                  <a:prstClr val="black"/>
                </a:solidFill>
                <a:latin typeface="Calibri"/>
              </a:rPr>
              <a:t>Goal</a:t>
            </a:r>
            <a:r>
              <a:rPr lang="en-US" sz="3200" dirty="0" smtClean="0">
                <a:solidFill>
                  <a:prstClr val="black"/>
                </a:solidFill>
                <a:latin typeface="Calibri"/>
              </a:rPr>
              <a:t>: To </a:t>
            </a:r>
            <a:r>
              <a:rPr lang="en-US" sz="2800" dirty="0" smtClean="0"/>
              <a:t>maintain </a:t>
            </a:r>
            <a:r>
              <a:rPr lang="en-US" sz="2800" dirty="0"/>
              <a:t>globally significant biodiversity and the ecosystem goods and services that it provides to </a:t>
            </a:r>
            <a:r>
              <a:rPr lang="en-US" sz="2800" dirty="0" smtClean="0"/>
              <a:t>society.</a:t>
            </a:r>
          </a:p>
          <a:p>
            <a:pPr eaLnBrk="1" hangingPunct="1"/>
            <a:endParaRPr lang="en-US" sz="2800" dirty="0" smtClean="0"/>
          </a:p>
          <a:p>
            <a:pPr eaLnBrk="1" hangingPunct="1"/>
            <a:r>
              <a:rPr lang="en-US" sz="2800" b="1" dirty="0" smtClean="0">
                <a:solidFill>
                  <a:prstClr val="black"/>
                </a:solidFill>
              </a:rPr>
              <a:t>Objectives: </a:t>
            </a:r>
          </a:p>
          <a:p>
            <a:pPr marL="1028700" lvl="1" eaLnBrk="1" hangingPunct="1">
              <a:buFont typeface="Arial" pitchFamily="34" charset="0"/>
              <a:buChar char="•"/>
            </a:pPr>
            <a:r>
              <a:rPr lang="en-US" dirty="0" smtClean="0">
                <a:solidFill>
                  <a:prstClr val="black"/>
                </a:solidFill>
              </a:rPr>
              <a:t>To </a:t>
            </a:r>
            <a:r>
              <a:rPr lang="en-US" dirty="0" smtClean="0"/>
              <a:t>improve </a:t>
            </a:r>
            <a:r>
              <a:rPr lang="en-US" dirty="0"/>
              <a:t>sustainability of protected area </a:t>
            </a:r>
            <a:r>
              <a:rPr lang="en-US" dirty="0" smtClean="0"/>
              <a:t>systems.</a:t>
            </a:r>
          </a:p>
          <a:p>
            <a:pPr marL="1028700" lvl="1" eaLnBrk="1" hangingPunct="1">
              <a:buFont typeface="Arial" pitchFamily="34" charset="0"/>
              <a:buChar char="•"/>
            </a:pPr>
            <a:r>
              <a:rPr lang="en-US" dirty="0" smtClean="0"/>
              <a:t>To reduce </a:t>
            </a:r>
            <a:r>
              <a:rPr lang="en-US" dirty="0"/>
              <a:t>threats to </a:t>
            </a:r>
            <a:r>
              <a:rPr lang="en-US" dirty="0" smtClean="0"/>
              <a:t>biodiversity.</a:t>
            </a:r>
          </a:p>
          <a:p>
            <a:pPr marL="1028700" lvl="1" eaLnBrk="1" hangingPunct="1">
              <a:buFont typeface="Arial" pitchFamily="34" charset="0"/>
              <a:buChar char="•"/>
            </a:pPr>
            <a:r>
              <a:rPr lang="en-US" dirty="0" smtClean="0"/>
              <a:t>To sustainably </a:t>
            </a:r>
            <a:r>
              <a:rPr lang="en-US" dirty="0"/>
              <a:t>use </a:t>
            </a:r>
            <a:r>
              <a:rPr lang="en-US" dirty="0" smtClean="0"/>
              <a:t>biodiversity</a:t>
            </a:r>
            <a:r>
              <a:rPr lang="en-US" dirty="0"/>
              <a:t>.</a:t>
            </a:r>
            <a:r>
              <a:rPr lang="en-US" dirty="0" smtClean="0"/>
              <a:t> </a:t>
            </a:r>
          </a:p>
          <a:p>
            <a:pPr marL="1028700" lvl="1" eaLnBrk="1" hangingPunct="1">
              <a:buFont typeface="Arial" pitchFamily="34" charset="0"/>
              <a:buChar char="•"/>
            </a:pPr>
            <a:r>
              <a:rPr lang="en-US" dirty="0" smtClean="0"/>
              <a:t>To mainstream </a:t>
            </a:r>
            <a:r>
              <a:rPr lang="en-US" dirty="0"/>
              <a:t>conservation and sustainable use of biodiversity into production landscapes/seascapes and sectors.</a:t>
            </a:r>
          </a:p>
          <a:p>
            <a:pPr marL="1200150" lvl="1" indent="-457200" eaLnBrk="1" hangingPunct="1">
              <a:buFont typeface="Arial" pitchFamily="34" charset="0"/>
              <a:buChar char="•"/>
            </a:pPr>
            <a:endParaRPr lang="en-US" sz="2800" b="1" dirty="0" smtClean="0">
              <a:solidFill>
                <a:prstClr val="black"/>
              </a:solidFill>
            </a:endParaRPr>
          </a:p>
          <a:p>
            <a:pPr eaLnBrk="1" hangingPunct="1"/>
            <a:endParaRPr lang="en-US" sz="2800" dirty="0">
              <a:solidFill>
                <a:prstClr val="black"/>
              </a:solidFill>
            </a:endParaRPr>
          </a:p>
        </p:txBody>
      </p:sp>
    </p:spTree>
    <p:extLst>
      <p:ext uri="{BB962C8B-B14F-4D97-AF65-F5344CB8AC3E}">
        <p14:creationId xmlns:p14="http://schemas.microsoft.com/office/powerpoint/2010/main" val="95011804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5" name="TextBox 4"/>
          <p:cNvSpPr txBox="1"/>
          <p:nvPr/>
        </p:nvSpPr>
        <p:spPr>
          <a:xfrm>
            <a:off x="1981200" y="5821110"/>
            <a:ext cx="1676400" cy="646331"/>
          </a:xfrm>
          <a:prstGeom prst="rect">
            <a:avLst/>
          </a:prstGeom>
          <a:solidFill>
            <a:schemeClr val="bg1"/>
          </a:solidFill>
        </p:spPr>
        <p:txBody>
          <a:bodyPr wrap="square" rtlCol="0">
            <a:spAutoFit/>
          </a:bodyPr>
          <a:lstStyle/>
          <a:p>
            <a:endParaRPr lang="en-US" dirty="0" smtClean="0"/>
          </a:p>
          <a:p>
            <a:endParaRPr lang="en-US" dirty="0"/>
          </a:p>
        </p:txBody>
      </p:sp>
      <p:pic>
        <p:nvPicPr>
          <p:cNvPr id="7" name="Picture 6" descr="Figure 2"/>
          <p:cNvPicPr/>
          <p:nvPr/>
        </p:nvPicPr>
        <p:blipFill>
          <a:blip r:embed="rId2">
            <a:extLst>
              <a:ext uri="{28A0092B-C50C-407E-A947-70E740481C1C}">
                <a14:useLocalDpi xmlns:a14="http://schemas.microsoft.com/office/drawing/2010/main" val="0"/>
              </a:ext>
            </a:extLst>
          </a:blip>
          <a:srcRect/>
          <a:stretch>
            <a:fillRect/>
          </a:stretch>
        </p:blipFill>
        <p:spPr bwMode="auto">
          <a:xfrm>
            <a:off x="914400" y="505708"/>
            <a:ext cx="6248400" cy="5742691"/>
          </a:xfrm>
          <a:prstGeom prst="rect">
            <a:avLst/>
          </a:prstGeom>
          <a:noFill/>
          <a:ln>
            <a:noFill/>
          </a:ln>
        </p:spPr>
      </p:pic>
    </p:spTree>
    <p:extLst>
      <p:ext uri="{BB962C8B-B14F-4D97-AF65-F5344CB8AC3E}">
        <p14:creationId xmlns:p14="http://schemas.microsoft.com/office/powerpoint/2010/main" val="46888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lstStyle/>
          <a:p>
            <a:r>
              <a:rPr lang="en-US" dirty="0" smtClean="0">
                <a:solidFill>
                  <a:schemeClr val="tx2"/>
                </a:solidFill>
              </a:rPr>
              <a:t>International Waters Focal Area </a:t>
            </a:r>
            <a:br>
              <a:rPr lang="en-US" dirty="0" smtClean="0">
                <a:solidFill>
                  <a:schemeClr val="tx2"/>
                </a:solidFill>
              </a:rPr>
            </a:br>
            <a:r>
              <a:rPr lang="en-US" dirty="0" smtClean="0">
                <a:solidFill>
                  <a:schemeClr val="tx2"/>
                </a:solidFill>
              </a:rPr>
              <a:t>GEF-6 Strategy</a:t>
            </a:r>
            <a:endParaRPr lang="en-US" dirty="0">
              <a:solidFill>
                <a:schemeClr val="tx2"/>
              </a:solidFill>
            </a:endParaRPr>
          </a:p>
        </p:txBody>
      </p:sp>
      <p:sp>
        <p:nvSpPr>
          <p:cNvPr id="3" name="Content Placeholder 2"/>
          <p:cNvSpPr>
            <a:spLocks noGrp="1"/>
          </p:cNvSpPr>
          <p:nvPr>
            <p:ph idx="1"/>
          </p:nvPr>
        </p:nvSpPr>
        <p:spPr/>
        <p:txBody>
          <a:bodyPr>
            <a:normAutofit/>
          </a:bodyPr>
          <a:lstStyle/>
          <a:p>
            <a:pPr marL="0" indent="0">
              <a:buNone/>
            </a:pPr>
            <a:endParaRPr lang="en-US" b="1" dirty="0" smtClean="0"/>
          </a:p>
          <a:p>
            <a:r>
              <a:rPr lang="en-US" sz="3200" b="1" dirty="0" smtClean="0"/>
              <a:t>Goal:</a:t>
            </a:r>
            <a:r>
              <a:rPr lang="en-US" sz="3200" dirty="0" smtClean="0"/>
              <a:t> to promote </a:t>
            </a:r>
            <a:r>
              <a:rPr lang="en-US" sz="3200" dirty="0"/>
              <a:t>collective management for </a:t>
            </a:r>
            <a:r>
              <a:rPr lang="en-US" sz="3200" dirty="0" err="1"/>
              <a:t>transboundary</a:t>
            </a:r>
            <a:r>
              <a:rPr lang="en-US" sz="3200" dirty="0"/>
              <a:t> water systems </a:t>
            </a:r>
            <a:r>
              <a:rPr lang="en-US" sz="3200" dirty="0" smtClean="0"/>
              <a:t>and foster policy</a:t>
            </a:r>
            <a:r>
              <a:rPr lang="en-US" sz="3200" dirty="0"/>
              <a:t>, legal, and institutional reforms and investments </a:t>
            </a:r>
            <a:r>
              <a:rPr lang="en-US" sz="3200" dirty="0" smtClean="0"/>
              <a:t>towards sustainable </a:t>
            </a:r>
            <a:r>
              <a:rPr lang="en-US" sz="3200" dirty="0"/>
              <a:t>use and maintenance of ecosystem </a:t>
            </a:r>
            <a:r>
              <a:rPr lang="en-US" sz="3200" dirty="0" smtClean="0"/>
              <a:t>services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3405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25142"/>
            <a:ext cx="7620000" cy="4889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990600" y="1066801"/>
            <a:ext cx="2070652" cy="1376771"/>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 lastClr="FFFFFF"/>
                </a:solidFill>
                <a:effectLst/>
                <a:uLnTx/>
                <a:uFillTx/>
                <a:latin typeface="Calibri"/>
                <a:ea typeface="+mn-ea"/>
                <a:cs typeface="+mn-cs"/>
              </a:rPr>
              <a:t>Objective 1: </a:t>
            </a:r>
            <a:r>
              <a:rPr kumimoji="0" lang="en-US" sz="1400" b="0" i="0" u="none" strike="noStrike" kern="0" cap="none" spc="0" normalizeH="0" baseline="0" noProof="0" dirty="0" smtClean="0">
                <a:ln>
                  <a:noFill/>
                </a:ln>
                <a:solidFill>
                  <a:sysClr val="window" lastClr="FFFFFF"/>
                </a:solidFill>
                <a:effectLst/>
                <a:uLnTx/>
                <a:uFillTx/>
                <a:latin typeface="Calibri"/>
                <a:ea typeface="+mn-ea"/>
                <a:cs typeface="+mn-cs"/>
              </a:rPr>
              <a:t>To</a:t>
            </a:r>
            <a:r>
              <a:rPr kumimoji="0" lang="en-US" sz="1400" b="0" i="0" u="none" strike="noStrike" kern="0" cap="none" spc="0" normalizeH="0" noProof="0" dirty="0" smtClean="0">
                <a:ln>
                  <a:noFill/>
                </a:ln>
                <a:solidFill>
                  <a:sysClr val="window" lastClr="FFFFFF"/>
                </a:solidFill>
                <a:effectLst/>
                <a:uLnTx/>
                <a:uFillTx/>
                <a:latin typeface="Calibri"/>
                <a:ea typeface="+mn-ea"/>
                <a:cs typeface="+mn-cs"/>
              </a:rPr>
              <a:t> c</a:t>
            </a:r>
            <a:r>
              <a:rPr kumimoji="0" lang="en-US" sz="1400" b="0" i="0" u="none" strike="noStrike" kern="0" cap="none" spc="0" normalizeH="0" baseline="0" noProof="0" dirty="0" smtClean="0">
                <a:ln>
                  <a:noFill/>
                </a:ln>
                <a:solidFill>
                  <a:sysClr val="window" lastClr="FFFFFF"/>
                </a:solidFill>
                <a:effectLst/>
                <a:uLnTx/>
                <a:uFillTx/>
                <a:latin typeface="Calibri"/>
                <a:ea typeface="+mn-ea"/>
                <a:cs typeface="+mn-cs"/>
              </a:rPr>
              <a:t>atalyze </a:t>
            </a:r>
            <a:r>
              <a:rPr lang="en-US" sz="1400" kern="0" dirty="0">
                <a:solidFill>
                  <a:sysClr val="window" lastClr="FFFFFF"/>
                </a:solidFill>
                <a:latin typeface="Calibri"/>
              </a:rPr>
              <a:t>s</a:t>
            </a:r>
            <a:r>
              <a:rPr kumimoji="0" lang="en-US" sz="1400" b="0" i="0" u="none" strike="noStrike" kern="0" cap="none" spc="0" normalizeH="0" baseline="0" noProof="0" dirty="0" err="1" smtClean="0">
                <a:ln>
                  <a:noFill/>
                </a:ln>
                <a:solidFill>
                  <a:sysClr val="window" lastClr="FFFFFF"/>
                </a:solidFill>
                <a:effectLst/>
                <a:uLnTx/>
                <a:uFillTx/>
                <a:latin typeface="Calibri"/>
                <a:ea typeface="+mn-ea"/>
                <a:cs typeface="+mn-cs"/>
              </a:rPr>
              <a:t>ustainable</a:t>
            </a:r>
            <a:r>
              <a:rPr kumimoji="0" lang="en-US" sz="1400" b="0" i="0" u="none" strike="noStrike" kern="0" cap="none" spc="0" normalizeH="0" baseline="0" noProof="0" dirty="0" smtClean="0">
                <a:ln>
                  <a:noFill/>
                </a:ln>
                <a:solidFill>
                  <a:sysClr val="window" lastClr="FFFFFF"/>
                </a:solidFill>
                <a:effectLst/>
                <a:uLnTx/>
                <a:uFillTx/>
                <a:latin typeface="Calibri"/>
                <a:ea typeface="+mn-ea"/>
                <a:cs typeface="+mn-cs"/>
              </a:rPr>
              <a:t> </a:t>
            </a:r>
            <a:r>
              <a:rPr kumimoji="0" lang="en-US" sz="1400" b="0" i="0" u="none" strike="noStrike" kern="0" cap="none" spc="0" normalizeH="0" baseline="0" noProof="0" dirty="0">
                <a:ln>
                  <a:noFill/>
                </a:ln>
                <a:solidFill>
                  <a:sysClr val="window" lastClr="FFFFFF"/>
                </a:solidFill>
                <a:effectLst/>
                <a:uLnTx/>
                <a:uFillTx/>
                <a:latin typeface="Calibri"/>
                <a:ea typeface="+mn-ea"/>
                <a:cs typeface="+mn-cs"/>
              </a:rPr>
              <a:t>management of </a:t>
            </a:r>
            <a:r>
              <a:rPr kumimoji="0" lang="en-US" sz="1400" b="0" i="0" u="none" strike="noStrike" kern="0" cap="none" spc="0" normalizeH="0" baseline="0" noProof="0" dirty="0" err="1">
                <a:ln>
                  <a:noFill/>
                </a:ln>
                <a:solidFill>
                  <a:sysClr val="window" lastClr="FFFFFF"/>
                </a:solidFill>
                <a:effectLst/>
                <a:uLnTx/>
                <a:uFillTx/>
                <a:latin typeface="Calibri"/>
                <a:ea typeface="+mn-ea"/>
                <a:cs typeface="+mn-cs"/>
              </a:rPr>
              <a:t>Transboundary</a:t>
            </a:r>
            <a:r>
              <a:rPr kumimoji="0" lang="en-US" sz="1400" b="0" i="0" u="none" strike="noStrike" kern="0" cap="none" spc="0" normalizeH="0" baseline="0" noProof="0" dirty="0">
                <a:ln>
                  <a:noFill/>
                </a:ln>
                <a:solidFill>
                  <a:sysClr val="window" lastClr="FFFFFF"/>
                </a:solidFill>
                <a:effectLst/>
                <a:uLnTx/>
                <a:uFillTx/>
                <a:latin typeface="Calibri"/>
                <a:ea typeface="+mn-ea"/>
                <a:cs typeface="+mn-cs"/>
              </a:rPr>
              <a:t> Waters</a:t>
            </a:r>
          </a:p>
        </p:txBody>
      </p:sp>
      <p:sp>
        <p:nvSpPr>
          <p:cNvPr id="8" name="Rounded Rectangle 7"/>
          <p:cNvSpPr/>
          <p:nvPr/>
        </p:nvSpPr>
        <p:spPr>
          <a:xfrm>
            <a:off x="3352800" y="1066801"/>
            <a:ext cx="2209800" cy="132384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Objective 2: </a:t>
            </a:r>
            <a:r>
              <a:rPr lang="en-US" sz="1400" dirty="0" smtClean="0"/>
              <a:t>To balance </a:t>
            </a:r>
            <a:r>
              <a:rPr lang="en-US" sz="1400" dirty="0"/>
              <a:t>competing water-uses in the management of </a:t>
            </a:r>
            <a:r>
              <a:rPr lang="en-US" sz="1400" dirty="0" err="1"/>
              <a:t>transboundary</a:t>
            </a:r>
            <a:r>
              <a:rPr lang="en-US" sz="1400" dirty="0"/>
              <a:t> surface and groundwater</a:t>
            </a:r>
            <a:r>
              <a:rPr lang="en-US" sz="1100" dirty="0"/>
              <a:t>.</a:t>
            </a:r>
          </a:p>
        </p:txBody>
      </p:sp>
      <p:sp>
        <p:nvSpPr>
          <p:cNvPr id="9" name="Rounded Rectangle 8"/>
          <p:cNvSpPr/>
          <p:nvPr/>
        </p:nvSpPr>
        <p:spPr>
          <a:xfrm>
            <a:off x="5791200" y="1066800"/>
            <a:ext cx="2286000" cy="1376772"/>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 lastClr="FFFFFF"/>
                </a:solidFill>
                <a:effectLst/>
                <a:uLnTx/>
                <a:uFillTx/>
                <a:latin typeface="Calibri"/>
                <a:ea typeface="+mn-ea"/>
                <a:cs typeface="+mn-cs"/>
              </a:rPr>
              <a:t>Objective 3: </a:t>
            </a:r>
            <a:r>
              <a:rPr lang="en-US" sz="1400" kern="0" dirty="0" smtClean="0">
                <a:solidFill>
                  <a:sysClr val="window" lastClr="FFFFFF"/>
                </a:solidFill>
                <a:latin typeface="Calibri"/>
              </a:rPr>
              <a:t>To r</a:t>
            </a:r>
            <a:r>
              <a:rPr kumimoji="0" lang="en-US" sz="1400" b="0" i="0" u="none" strike="noStrike" kern="0" cap="none" spc="0" normalizeH="0" baseline="0" noProof="0" dirty="0" err="1" smtClean="0">
                <a:ln>
                  <a:noFill/>
                </a:ln>
                <a:solidFill>
                  <a:sysClr val="window" lastClr="FFFFFF"/>
                </a:solidFill>
                <a:effectLst/>
                <a:uLnTx/>
                <a:uFillTx/>
                <a:latin typeface="Calibri"/>
                <a:ea typeface="+mn-ea"/>
                <a:cs typeface="+mn-cs"/>
              </a:rPr>
              <a:t>ebuild</a:t>
            </a:r>
            <a:r>
              <a:rPr kumimoji="0" lang="en-US" sz="1400" b="0" i="0" u="none" strike="noStrike" kern="0" cap="none" spc="0" normalizeH="0" baseline="0" noProof="0" dirty="0" smtClean="0">
                <a:ln>
                  <a:noFill/>
                </a:ln>
                <a:solidFill>
                  <a:sysClr val="window" lastClr="FFFFFF"/>
                </a:solidFill>
                <a:effectLst/>
                <a:uLnTx/>
                <a:uFillTx/>
                <a:latin typeface="Calibri"/>
                <a:ea typeface="+mn-ea"/>
                <a:cs typeface="+mn-cs"/>
              </a:rPr>
              <a:t> </a:t>
            </a:r>
            <a:r>
              <a:rPr kumimoji="0" lang="en-US" sz="1400" b="0" i="0" u="none" strike="noStrike" kern="0" cap="none" spc="0" normalizeH="0" baseline="0" noProof="0" dirty="0">
                <a:ln>
                  <a:noFill/>
                </a:ln>
                <a:solidFill>
                  <a:sysClr val="window" lastClr="FFFFFF"/>
                </a:solidFill>
                <a:effectLst/>
                <a:uLnTx/>
                <a:uFillTx/>
                <a:latin typeface="Calibri"/>
                <a:ea typeface="+mn-ea"/>
                <a:cs typeface="+mn-cs"/>
              </a:rPr>
              <a:t>marine fisheries, restore and protect coastal habitats, and reduce pollution of coasts and </a:t>
            </a:r>
            <a:r>
              <a:rPr kumimoji="0" lang="en-US" sz="1400" b="0" i="0" u="none" strike="noStrike" kern="0" cap="none" spc="0" normalizeH="0" baseline="0" noProof="0" dirty="0" smtClean="0">
                <a:ln>
                  <a:noFill/>
                </a:ln>
                <a:solidFill>
                  <a:sysClr val="window" lastClr="FFFFFF"/>
                </a:solidFill>
                <a:effectLst/>
                <a:uLnTx/>
                <a:uFillTx/>
                <a:latin typeface="Calibri"/>
                <a:ea typeface="+mn-ea"/>
                <a:cs typeface="+mn-cs"/>
              </a:rPr>
              <a:t>LMEs</a:t>
            </a:r>
            <a:endParaRPr kumimoji="0" lang="en-US"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0" name="Rectangle 9"/>
          <p:cNvSpPr/>
          <p:nvPr/>
        </p:nvSpPr>
        <p:spPr>
          <a:xfrm>
            <a:off x="1143000" y="2590800"/>
            <a:ext cx="1828800" cy="1371599"/>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400" dirty="0"/>
              <a:t> 1.1:   Foster cooperation for sustainable use of </a:t>
            </a:r>
            <a:r>
              <a:rPr lang="en-US" sz="1400" dirty="0" err="1"/>
              <a:t>transboundary</a:t>
            </a:r>
            <a:r>
              <a:rPr lang="en-US" sz="1400" dirty="0"/>
              <a:t> water systems and economic growth</a:t>
            </a:r>
          </a:p>
        </p:txBody>
      </p:sp>
      <p:sp>
        <p:nvSpPr>
          <p:cNvPr id="11" name="Rectangle 10"/>
          <p:cNvSpPr/>
          <p:nvPr/>
        </p:nvSpPr>
        <p:spPr>
          <a:xfrm>
            <a:off x="1143000" y="4114800"/>
            <a:ext cx="1828800" cy="1295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400" dirty="0"/>
              <a:t>1.2 </a:t>
            </a:r>
            <a:r>
              <a:rPr lang="en-US" sz="1400" dirty="0" smtClean="0"/>
              <a:t>Increase </a:t>
            </a:r>
            <a:r>
              <a:rPr lang="en-US" sz="1400" dirty="0"/>
              <a:t>the Resilience and Flow of Ecosystems Services in the Context of Melting High Altitude </a:t>
            </a:r>
            <a:r>
              <a:rPr lang="en-US" sz="1400" dirty="0" smtClean="0"/>
              <a:t>Glaciers</a:t>
            </a:r>
            <a:endParaRPr lang="en-US" sz="1400" dirty="0"/>
          </a:p>
        </p:txBody>
      </p:sp>
      <p:sp>
        <p:nvSpPr>
          <p:cNvPr id="12" name="Rectangle 11"/>
          <p:cNvSpPr/>
          <p:nvPr/>
        </p:nvSpPr>
        <p:spPr>
          <a:xfrm>
            <a:off x="3505200" y="2703230"/>
            <a:ext cx="2057400" cy="103057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400" dirty="0" smtClean="0"/>
              <a:t>   2.1 Advance conjunctive management</a:t>
            </a:r>
          </a:p>
          <a:p>
            <a:pPr algn="ctr"/>
            <a:r>
              <a:rPr lang="en-US" sz="1400" dirty="0" smtClean="0"/>
              <a:t>of surface and groundwater Systems</a:t>
            </a:r>
            <a:endParaRPr lang="en-US" sz="1400" dirty="0"/>
          </a:p>
        </p:txBody>
      </p:sp>
      <p:sp>
        <p:nvSpPr>
          <p:cNvPr id="13" name="Rectangle 12"/>
          <p:cNvSpPr/>
          <p:nvPr/>
        </p:nvSpPr>
        <p:spPr>
          <a:xfrm>
            <a:off x="3505200" y="4114800"/>
            <a:ext cx="1905000" cy="11430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400" smtClean="0"/>
              <a:t>2.2 Increase </a:t>
            </a:r>
            <a:r>
              <a:rPr lang="en-US" sz="1400" dirty="0"/>
              <a:t>Water/Food/Energy/</a:t>
            </a:r>
          </a:p>
          <a:p>
            <a:pPr algn="ctr"/>
            <a:r>
              <a:rPr lang="en-US" sz="1400" dirty="0"/>
              <a:t>Ecosystems security and reduce conflict potential</a:t>
            </a:r>
          </a:p>
        </p:txBody>
      </p:sp>
      <p:sp>
        <p:nvSpPr>
          <p:cNvPr id="14" name="Rectangle 13"/>
          <p:cNvSpPr/>
          <p:nvPr/>
        </p:nvSpPr>
        <p:spPr>
          <a:xfrm>
            <a:off x="5943600" y="2703230"/>
            <a:ext cx="1905000" cy="84799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000" dirty="0" smtClean="0"/>
              <a:t> </a:t>
            </a:r>
            <a:r>
              <a:rPr lang="en-US" sz="1400" dirty="0" smtClean="0"/>
              <a:t>3.1 Prevent the Loss and Degradation of Coastal Habitats</a:t>
            </a:r>
            <a:endParaRPr lang="en-US" sz="1400" dirty="0"/>
          </a:p>
        </p:txBody>
      </p:sp>
      <p:sp>
        <p:nvSpPr>
          <p:cNvPr id="15" name="Rectangle 14"/>
          <p:cNvSpPr/>
          <p:nvPr/>
        </p:nvSpPr>
        <p:spPr>
          <a:xfrm>
            <a:off x="5943600" y="3848100"/>
            <a:ext cx="1905000" cy="533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1100" dirty="0" smtClean="0"/>
          </a:p>
          <a:p>
            <a:pPr algn="ctr"/>
            <a:r>
              <a:rPr lang="en-US" sz="1400" dirty="0" smtClean="0"/>
              <a:t>3.2 Reduce Ocean Hypoxia</a:t>
            </a:r>
          </a:p>
          <a:p>
            <a:pPr algn="ctr"/>
            <a:endParaRPr lang="en-US" sz="1100" dirty="0"/>
          </a:p>
        </p:txBody>
      </p:sp>
      <p:sp>
        <p:nvSpPr>
          <p:cNvPr id="16" name="Rectangle 15"/>
          <p:cNvSpPr/>
          <p:nvPr/>
        </p:nvSpPr>
        <p:spPr>
          <a:xfrm>
            <a:off x="5943600" y="4743175"/>
            <a:ext cx="1905000" cy="57205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400" dirty="0" smtClean="0"/>
              <a:t>3.3 Rebuild Global Fisheries</a:t>
            </a:r>
            <a:endParaRPr lang="en-US" sz="1400" dirty="0"/>
          </a:p>
        </p:txBody>
      </p:sp>
      <p:sp>
        <p:nvSpPr>
          <p:cNvPr id="2" name="TextBox 1"/>
          <p:cNvSpPr txBox="1"/>
          <p:nvPr/>
        </p:nvSpPr>
        <p:spPr>
          <a:xfrm>
            <a:off x="762001" y="76200"/>
            <a:ext cx="7467600" cy="523220"/>
          </a:xfrm>
          <a:prstGeom prst="rect">
            <a:avLst/>
          </a:prstGeom>
          <a:noFill/>
        </p:spPr>
        <p:txBody>
          <a:bodyPr wrap="square" rtlCol="0">
            <a:spAutoFit/>
          </a:bodyPr>
          <a:lstStyle/>
          <a:p>
            <a:pPr algn="ctr"/>
            <a:r>
              <a:rPr lang="en-US" sz="2800" dirty="0" smtClean="0">
                <a:solidFill>
                  <a:srgbClr val="1F497D"/>
                </a:solidFill>
                <a:ea typeface="+mj-ea"/>
                <a:cs typeface="+mj-cs"/>
              </a:rPr>
              <a:t>International Waters: Objectives </a:t>
            </a:r>
            <a:r>
              <a:rPr lang="en-US" sz="2800" dirty="0">
                <a:solidFill>
                  <a:srgbClr val="1F497D"/>
                </a:solidFill>
                <a:ea typeface="+mj-ea"/>
                <a:cs typeface="+mj-cs"/>
              </a:rPr>
              <a:t>and Programs</a:t>
            </a:r>
            <a:endParaRPr lang="en-US" sz="2800" dirty="0"/>
          </a:p>
        </p:txBody>
      </p:sp>
    </p:spTree>
    <p:extLst>
      <p:ext uri="{BB962C8B-B14F-4D97-AF65-F5344CB8AC3E}">
        <p14:creationId xmlns:p14="http://schemas.microsoft.com/office/powerpoint/2010/main" val="346049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 y="228600"/>
            <a:ext cx="8915400" cy="914400"/>
          </a:xfrm>
        </p:spPr>
        <p:txBody>
          <a:bodyPr/>
          <a:lstStyle/>
          <a:p>
            <a:pPr eaLnBrk="1" hangingPunct="1"/>
            <a:r>
              <a:rPr lang="en-US" b="1" dirty="0" smtClean="0">
                <a:solidFill>
                  <a:srgbClr val="006600"/>
                </a:solidFill>
              </a:rPr>
              <a:t>Land Degradation Focal Area </a:t>
            </a:r>
            <a:br>
              <a:rPr lang="en-US" b="1" dirty="0" smtClean="0">
                <a:solidFill>
                  <a:srgbClr val="006600"/>
                </a:solidFill>
              </a:rPr>
            </a:br>
            <a:r>
              <a:rPr lang="en-US" b="1" dirty="0" smtClean="0">
                <a:solidFill>
                  <a:srgbClr val="006600"/>
                </a:solidFill>
              </a:rPr>
              <a:t>GEF-6 Strategy </a:t>
            </a:r>
          </a:p>
        </p:txBody>
      </p:sp>
      <p:sp>
        <p:nvSpPr>
          <p:cNvPr id="5123" name="TextBox 48"/>
          <p:cNvSpPr txBox="1">
            <a:spLocks noChangeArrowheads="1"/>
          </p:cNvSpPr>
          <p:nvPr/>
        </p:nvSpPr>
        <p:spPr bwMode="auto">
          <a:xfrm>
            <a:off x="381000" y="1184731"/>
            <a:ext cx="85344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457200" indent="-457200" eaLnBrk="1" hangingPunct="1">
              <a:buFont typeface="Arial" pitchFamily="34" charset="0"/>
              <a:buChar char="•"/>
            </a:pPr>
            <a:endParaRPr lang="en-US" sz="2800" b="1" dirty="0" smtClean="0">
              <a:solidFill>
                <a:srgbClr val="006600"/>
              </a:solidFill>
            </a:endParaRPr>
          </a:p>
          <a:p>
            <a:pPr marL="457200" indent="-457200" eaLnBrk="1" hangingPunct="1">
              <a:buFont typeface="Arial" pitchFamily="34" charset="0"/>
              <a:buChar char="•"/>
            </a:pPr>
            <a:endParaRPr lang="en-US" sz="2800" b="1" dirty="0">
              <a:solidFill>
                <a:srgbClr val="006600"/>
              </a:solidFill>
            </a:endParaRPr>
          </a:p>
          <a:p>
            <a:pPr marL="457200" indent="-457200" eaLnBrk="1" hangingPunct="1">
              <a:buFont typeface="Arial" pitchFamily="34" charset="0"/>
              <a:buChar char="•"/>
            </a:pPr>
            <a:endParaRPr lang="en-US" sz="2800" b="1" dirty="0" smtClean="0">
              <a:solidFill>
                <a:srgbClr val="006600"/>
              </a:solidFill>
            </a:endParaRPr>
          </a:p>
          <a:p>
            <a:pPr marL="457200" indent="-457200" eaLnBrk="1" hangingPunct="1">
              <a:buFont typeface="Arial" pitchFamily="34" charset="0"/>
              <a:buChar char="•"/>
            </a:pPr>
            <a:r>
              <a:rPr lang="en-US" sz="3200" b="1" dirty="0" smtClean="0">
                <a:latin typeface="+mn-lt"/>
              </a:rPr>
              <a:t>Goal</a:t>
            </a:r>
            <a:r>
              <a:rPr lang="en-US" sz="3200" dirty="0" smtClean="0">
                <a:latin typeface="+mn-lt"/>
              </a:rPr>
              <a:t>: To </a:t>
            </a:r>
            <a:r>
              <a:rPr lang="en-US" sz="3200" dirty="0">
                <a:latin typeface="+mn-lt"/>
              </a:rPr>
              <a:t>a</a:t>
            </a:r>
            <a:r>
              <a:rPr lang="en-US" sz="3200" dirty="0" smtClean="0">
                <a:latin typeface="+mn-lt"/>
              </a:rPr>
              <a:t>rrest </a:t>
            </a:r>
            <a:r>
              <a:rPr lang="en-US" sz="3200" dirty="0">
                <a:latin typeface="+mn-lt"/>
              </a:rPr>
              <a:t>or reverse land degradation (desertification and deforestation) </a:t>
            </a:r>
          </a:p>
          <a:p>
            <a:pPr eaLnBrk="1" hangingPunct="1"/>
            <a:endParaRPr lang="en-US" sz="2800" dirty="0" smtClean="0"/>
          </a:p>
          <a:p>
            <a:pPr eaLnBrk="1" hangingPunct="1"/>
            <a:endParaRPr lang="en-US" sz="2800" dirty="0"/>
          </a:p>
        </p:txBody>
      </p:sp>
    </p:spTree>
    <p:extLst>
      <p:ext uri="{BB962C8B-B14F-4D97-AF65-F5344CB8AC3E}">
        <p14:creationId xmlns:p14="http://schemas.microsoft.com/office/powerpoint/2010/main" val="263418860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Autofit/>
          </a:bodyPr>
          <a:lstStyle/>
          <a:p>
            <a:r>
              <a:rPr lang="en-US" sz="3200" b="1" dirty="0" smtClean="0">
                <a:solidFill>
                  <a:srgbClr val="006600"/>
                </a:solidFill>
              </a:rPr>
              <a:t>Land Degradation</a:t>
            </a:r>
            <a:r>
              <a:rPr lang="en-US" sz="3200" b="1" dirty="0">
                <a:solidFill>
                  <a:srgbClr val="006600"/>
                </a:solidFill>
              </a:rPr>
              <a:t> </a:t>
            </a:r>
            <a:r>
              <a:rPr lang="en-US" sz="3200" b="1" dirty="0" smtClean="0">
                <a:solidFill>
                  <a:srgbClr val="006600"/>
                </a:solidFill>
              </a:rPr>
              <a:t>Strategy:</a:t>
            </a:r>
            <a:br>
              <a:rPr lang="en-US" sz="3200" b="1" dirty="0" smtClean="0">
                <a:solidFill>
                  <a:srgbClr val="006600"/>
                </a:solidFill>
              </a:rPr>
            </a:br>
            <a:r>
              <a:rPr lang="en-US" sz="3200" b="1" dirty="0" smtClean="0">
                <a:solidFill>
                  <a:srgbClr val="006600"/>
                </a:solidFill>
              </a:rPr>
              <a:t> Objectives and Programs</a:t>
            </a:r>
            <a:endParaRPr lang="en-US" sz="3200" b="1" dirty="0">
              <a:solidFill>
                <a:srgbClr val="0066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7809734"/>
              </p:ext>
            </p:extLst>
          </p:nvPr>
        </p:nvGraphicFramePr>
        <p:xfrm>
          <a:off x="457200" y="1295400"/>
          <a:ext cx="8229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515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Sustainable Forest Management </a:t>
            </a:r>
            <a:br>
              <a:rPr lang="en-US" dirty="0" smtClean="0"/>
            </a:br>
            <a:r>
              <a:rPr lang="en-US" dirty="0" smtClean="0"/>
              <a:t>GEF-6 Strategy</a:t>
            </a:r>
            <a:endParaRPr lang="en-US" dirty="0"/>
          </a:p>
        </p:txBody>
      </p:sp>
      <p:sp>
        <p:nvSpPr>
          <p:cNvPr id="3" name="Content Placeholder 2"/>
          <p:cNvSpPr>
            <a:spLocks noGrp="1"/>
          </p:cNvSpPr>
          <p:nvPr>
            <p:ph idx="1"/>
          </p:nvPr>
        </p:nvSpPr>
        <p:spPr>
          <a:xfrm>
            <a:off x="457200" y="2590800"/>
            <a:ext cx="8229600" cy="4525963"/>
          </a:xfrm>
        </p:spPr>
        <p:txBody>
          <a:bodyPr>
            <a:normAutofit/>
          </a:bodyPr>
          <a:lstStyle/>
          <a:p>
            <a:r>
              <a:rPr lang="en-US" b="1" dirty="0"/>
              <a:t>Goal</a:t>
            </a:r>
            <a:r>
              <a:rPr lang="en-US" dirty="0"/>
              <a:t>: To achieve multiple environmental, social and economic benefits from improved management of all types of forests and trees outside of forests.</a:t>
            </a:r>
          </a:p>
          <a:p>
            <a:endParaRPr lang="en-US" dirty="0"/>
          </a:p>
        </p:txBody>
      </p:sp>
    </p:spTree>
    <p:extLst>
      <p:ext uri="{BB962C8B-B14F-4D97-AF65-F5344CB8AC3E}">
        <p14:creationId xmlns:p14="http://schemas.microsoft.com/office/powerpoint/2010/main" val="180762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1181</Words>
  <Application>Microsoft Office PowerPoint</Application>
  <PresentationFormat>On-screen Show (4:3)</PresentationFormat>
  <Paragraphs>179</Paragraphs>
  <Slides>11</Slides>
  <Notes>10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1_Office Theme</vt:lpstr>
      <vt:lpstr>3_Office Theme</vt:lpstr>
      <vt:lpstr>PowerPoint Presentation</vt:lpstr>
      <vt:lpstr>PowerPoint Presentation</vt:lpstr>
      <vt:lpstr>Biodiversity Focal Area  GEF-6 Strategy </vt:lpstr>
      <vt:lpstr>PowerPoint Presentation</vt:lpstr>
      <vt:lpstr>International Waters Focal Area  GEF-6 Strategy</vt:lpstr>
      <vt:lpstr>PowerPoint Presentation</vt:lpstr>
      <vt:lpstr>Land Degradation Focal Area  GEF-6 Strategy </vt:lpstr>
      <vt:lpstr>Land Degradation Strategy:  Objectives and Programs</vt:lpstr>
      <vt:lpstr>Sustainable Forest Management  GEF-6 Strategy</vt:lpstr>
      <vt:lpstr>GEF-6 SFM Strategy:  Objectives and Programs</vt:lpstr>
      <vt:lpstr>GEF-6 SFM Strategy Objectives</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Thomas Zimsky</dc:creator>
  <cp:lastModifiedBy>Mark Thomas Zimsky</cp:lastModifiedBy>
  <cp:revision>15</cp:revision>
  <cp:lastPrinted>2013-04-09T15:01:04Z</cp:lastPrinted>
  <dcterms:created xsi:type="dcterms:W3CDTF">2013-04-08T16:30:17Z</dcterms:created>
  <dcterms:modified xsi:type="dcterms:W3CDTF">2013-06-26T13:39:18Z</dcterms:modified>
</cp:coreProperties>
</file>