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92822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0107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hape 13"/>
          <p:cNvGrpSpPr/>
          <p:nvPr/>
        </p:nvGrpSpPr>
        <p:grpSpPr>
          <a:xfrm>
            <a:off x="0" y="76200"/>
            <a:ext cx="9144000" cy="1247775"/>
            <a:chOff x="0" y="152400"/>
            <a:chExt cx="9144000" cy="1248156"/>
          </a:xfrm>
        </p:grpSpPr>
        <p:sp>
          <p:nvSpPr>
            <p:cNvPr id="14" name="Shape 14"/>
            <p:cNvSpPr/>
            <p:nvPr/>
          </p:nvSpPr>
          <p:spPr>
            <a:xfrm>
              <a:off x="0" y="152400"/>
              <a:ext cx="9143999" cy="1246631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</p:sp>
        <p:sp>
          <p:nvSpPr>
            <p:cNvPr id="15" name="Shape 15"/>
            <p:cNvSpPr/>
            <p:nvPr/>
          </p:nvSpPr>
          <p:spPr>
            <a:xfrm>
              <a:off x="0" y="152400"/>
              <a:ext cx="9144000" cy="1248156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</p:sp>
      </p:grp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124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rgbClr val="00B050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413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9367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460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460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460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 sz="36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413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9367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460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460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460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5610225"/>
            <a:ext cx="9144000" cy="124777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1081788" y="572868"/>
            <a:ext cx="7125477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1" i="0" u="none" strike="noStrike" cap="none" baseline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Направления программ ГЭФ-6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0" i="1" u="none" strike="noStrike" cap="none" baseline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по тематическим областям: </a:t>
            </a:r>
          </a:p>
        </p:txBody>
      </p:sp>
      <p:sp>
        <p:nvSpPr>
          <p:cNvPr id="32" name="Shape 32"/>
          <p:cNvSpPr/>
          <p:nvPr/>
        </p:nvSpPr>
        <p:spPr>
          <a:xfrm>
            <a:off x="194016" y="2286000"/>
            <a:ext cx="8721618" cy="16619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400" b="1" i="0" u="none" strike="noStrike" cap="none" baseline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Смягчение последствий изменения климата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400" b="0" i="0" u="none" strike="noStrike" cap="none" baseline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и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400" b="1" i="0" u="none" strike="noStrike" cap="none" baseline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Химические вещества и отходы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76200" y="22225"/>
            <a:ext cx="8915400" cy="892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200" b="0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 Различия между стратегиями ГЭФ-5 и ГЭФ-6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368300" y="1371600"/>
            <a:ext cx="1724025" cy="276224"/>
          </a:xfrm>
          <a:prstGeom prst="rect">
            <a:avLst/>
          </a:prstGeom>
          <a:solidFill>
            <a:schemeClr val="lt1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25000"/>
              <a:buNone/>
            </a:pPr>
            <a:r>
              <a:rPr lang="ru-RU" sz="1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ГЭФ-5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190500" y="2249488"/>
            <a:ext cx="1997075" cy="407987"/>
          </a:xfrm>
          <a:prstGeom prst="rect">
            <a:avLst/>
          </a:prstGeom>
          <a:solidFill>
            <a:srgbClr val="0070C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25000"/>
              <a:buNone/>
            </a:pPr>
            <a:r>
              <a:rPr lang="ru-RU" sz="105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 1. Передача технологий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219737" y="2895600"/>
            <a:ext cx="1998000" cy="364593"/>
          </a:xfrm>
          <a:prstGeom prst="rect">
            <a:avLst/>
          </a:prstGeom>
          <a:solidFill>
            <a:srgbClr val="C0000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25000"/>
              <a:buNone/>
            </a:pPr>
            <a:r>
              <a:rPr lang="ru-RU" sz="1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 2. Энерго-эффективность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219737" y="3440112"/>
            <a:ext cx="1998000" cy="406800"/>
          </a:xfrm>
          <a:prstGeom prst="rect">
            <a:avLst/>
          </a:prstGeom>
          <a:solidFill>
            <a:srgbClr val="92D05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25000"/>
              <a:buNone/>
            </a:pPr>
            <a:r>
              <a:rPr lang="ru-RU" sz="105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SO3. Возобновляемые  источники энергии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21787" y="4027094"/>
            <a:ext cx="1998000" cy="406800"/>
          </a:xfrm>
          <a:prstGeom prst="rect">
            <a:avLst/>
          </a:prstGeom>
          <a:solidFill>
            <a:srgbClr val="FFC00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25000"/>
              <a:buNone/>
            </a:pPr>
            <a:r>
              <a:rPr lang="ru-RU" sz="105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 4. Транспорт </a:t>
            </a:r>
            <a:br>
              <a:rPr lang="ru-RU" sz="105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05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 города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199100" y="4551158"/>
            <a:ext cx="1998000" cy="743255"/>
          </a:xfrm>
          <a:prstGeom prst="rect">
            <a:avLst/>
          </a:prstGeom>
          <a:solidFill>
            <a:srgbClr val="7030A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25000"/>
              <a:buNone/>
            </a:pPr>
            <a:r>
              <a:rPr lang="ru-RU" sz="105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SO5. Землепользование, Изменение в Землепользовании и Лесное Хоз-во  (ЗИЗЛХ)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189575" y="5397135"/>
            <a:ext cx="1998000" cy="406800"/>
          </a:xfrm>
          <a:prstGeom prst="rect">
            <a:avLst/>
          </a:prstGeom>
          <a:solidFill>
            <a:srgbClr val="0070C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25000"/>
              <a:buNone/>
            </a:pPr>
            <a:r>
              <a:rPr lang="ru-RU" sz="105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SO6. Создание благоприятных условий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3352800" y="1895558"/>
            <a:ext cx="3219450" cy="507830"/>
          </a:xfrm>
          <a:prstGeom prst="rect">
            <a:avLst/>
          </a:prstGeom>
          <a:solidFill>
            <a:schemeClr val="lt1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1000"/>
              </a:spcAft>
              <a:buSzPct val="25000"/>
              <a:buNone/>
            </a:pPr>
            <a:r>
              <a:rPr lang="ru-RU" sz="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Задача 1, программа 1. Содействие своевременному развитию, демонстрации  и  финансированию низко-углеродных технологий и стратегий </a:t>
            </a:r>
            <a:r>
              <a:rPr lang="ru-RU" sz="9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3347969" y="2703293"/>
            <a:ext cx="3219450" cy="646331"/>
          </a:xfrm>
          <a:prstGeom prst="rect">
            <a:avLst/>
          </a:prstGeom>
          <a:solidFill>
            <a:schemeClr val="lt1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Задача 1, программа 2. Развитие и демонстрация инновационных стратегий и рыночных инициатив для содействия новому комплексу мероприятий по смягчению последствий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3381375" y="3584575"/>
            <a:ext cx="3209925" cy="507830"/>
          </a:xfrm>
          <a:prstGeom prst="rect">
            <a:avLst/>
          </a:prstGeom>
          <a:solidFill>
            <a:schemeClr val="lt1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Задача 2, программа 1. Содействие внедрению интегрированных  низко-углеродных систем</a:t>
            </a:r>
            <a:r>
              <a:rPr lang="ru-RU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ru-RU" sz="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городского хозяйства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3381375" y="4191000"/>
            <a:ext cx="3200399" cy="784830"/>
          </a:xfrm>
          <a:prstGeom prst="rect">
            <a:avLst/>
          </a:prstGeom>
          <a:solidFill>
            <a:schemeClr val="lt1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Задача 2, программа 2. Содействие сохранению </a:t>
            </a:r>
            <a:br>
              <a:rPr lang="ru-RU" sz="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увеличению запасов углерода в лесах, других видах землепользования, а также поддержка методов ведения сельского хозяйства, не причиняющих ущерба климату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3362325" y="5048250"/>
            <a:ext cx="3200399" cy="923329"/>
          </a:xfrm>
          <a:prstGeom prst="rect">
            <a:avLst/>
          </a:prstGeom>
          <a:solidFill>
            <a:schemeClr val="lt1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Задача 3, программа 1. Интеграция результатов выполнения обязательств в рамках Конвенции </a:t>
            </a:r>
            <a:br>
              <a:rPr lang="ru-RU" sz="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мероприятий по созданию благоприятных условий в процессы планирования на национальном уровне и в цели по смягчению последствий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7115175" y="1371741"/>
            <a:ext cx="1466850" cy="276224"/>
          </a:xfrm>
          <a:prstGeom prst="rect">
            <a:avLst/>
          </a:prstGeom>
          <a:solidFill>
            <a:schemeClr val="lt1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25000"/>
              <a:buNone/>
            </a:pPr>
            <a:r>
              <a:rPr lang="ru-RU" sz="12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Различия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6705600" y="1905000"/>
            <a:ext cx="2286000" cy="685799"/>
          </a:xfrm>
          <a:prstGeom prst="rect">
            <a:avLst/>
          </a:prstGeom>
          <a:solidFill>
            <a:schemeClr val="lt1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Упор на раннюю стадию инноваций, передачу технологий, принятие риска, дополняет другие фондами </a:t>
            </a:r>
            <a:br>
              <a:rPr lang="ru-RU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 борьбе с изменением климата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6705600" y="2714625"/>
            <a:ext cx="2286000" cy="561975"/>
          </a:xfrm>
          <a:prstGeom prst="rect">
            <a:avLst/>
          </a:prstGeom>
          <a:solidFill>
            <a:schemeClr val="lt1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Поддержка добровольных инновационных мер, таких как поощрения по полученным результатам и др.  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6705600" y="3584573"/>
            <a:ext cx="2286000" cy="606425"/>
          </a:xfrm>
          <a:prstGeom prst="rect">
            <a:avLst/>
          </a:prstGeom>
          <a:solidFill>
            <a:schemeClr val="lt1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Ссылки на  специальные  инициативы для городов, направленность городского управления </a:t>
            </a:r>
            <a:br>
              <a:rPr lang="ru-RU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систематическое воздействие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6696075" y="4255110"/>
            <a:ext cx="2286000" cy="587368"/>
          </a:xfrm>
          <a:prstGeom prst="rect">
            <a:avLst/>
          </a:prstGeom>
          <a:solidFill>
            <a:schemeClr val="lt1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Включение сельского хозяйства, N</a:t>
            </a:r>
            <a:r>
              <a:rPr lang="ru-RU" sz="9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-RU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</a:t>
            </a:r>
            <a:br>
              <a:rPr lang="ru-RU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метана, ссылка знаковую программу</a:t>
            </a:r>
            <a:r>
              <a:rPr lang="ru-RU" sz="9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 продовольственной безопасности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6705600" y="5090130"/>
            <a:ext cx="2286000" cy="815369"/>
          </a:xfrm>
          <a:prstGeom prst="rect">
            <a:avLst/>
          </a:prstGeom>
          <a:solidFill>
            <a:schemeClr val="lt1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Связь обязательств по Конвенции  </a:t>
            </a:r>
            <a:br>
              <a:rPr lang="ru-RU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мероприятий по созданию благоприятных условий с планированием на национальном уровне и изложение способов достижения целей смягчения последствий</a:t>
            </a:r>
          </a:p>
        </p:txBody>
      </p:sp>
      <p:cxnSp>
        <p:nvCxnSpPr>
          <p:cNvPr id="148" name="Shape 148"/>
          <p:cNvCxnSpPr/>
          <p:nvPr/>
        </p:nvCxnSpPr>
        <p:spPr>
          <a:xfrm rot="10800000" flipH="1">
            <a:off x="2286000" y="1981200"/>
            <a:ext cx="990599" cy="482599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9" name="Shape 149"/>
          <p:cNvCxnSpPr/>
          <p:nvPr/>
        </p:nvCxnSpPr>
        <p:spPr>
          <a:xfrm>
            <a:off x="2286000" y="2463800"/>
            <a:ext cx="990599" cy="431799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0" name="Shape 150"/>
          <p:cNvCxnSpPr/>
          <p:nvPr/>
        </p:nvCxnSpPr>
        <p:spPr>
          <a:xfrm rot="10800000" flipH="1">
            <a:off x="2286000" y="2111374"/>
            <a:ext cx="990599" cy="1073150"/>
          </a:xfrm>
          <a:prstGeom prst="straightConnector1">
            <a:avLst/>
          </a:prstGeom>
          <a:noFill/>
          <a:ln w="9525" cap="flat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1" name="Shape 151"/>
          <p:cNvCxnSpPr/>
          <p:nvPr/>
        </p:nvCxnSpPr>
        <p:spPr>
          <a:xfrm rot="10800000" flipH="1">
            <a:off x="2286000" y="2984500"/>
            <a:ext cx="990599" cy="195263"/>
          </a:xfrm>
          <a:prstGeom prst="straightConnector1">
            <a:avLst/>
          </a:prstGeom>
          <a:noFill/>
          <a:ln w="9525" cap="flat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2" name="Shape 152"/>
          <p:cNvCxnSpPr/>
          <p:nvPr/>
        </p:nvCxnSpPr>
        <p:spPr>
          <a:xfrm rot="10800000" flipH="1">
            <a:off x="2286000" y="3081337"/>
            <a:ext cx="990599" cy="633412"/>
          </a:xfrm>
          <a:prstGeom prst="straightConnector1">
            <a:avLst/>
          </a:prstGeom>
          <a:noFill/>
          <a:ln w="9525" cap="flat">
            <a:solidFill>
              <a:schemeClr val="accent3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3" name="Shape 153"/>
          <p:cNvCxnSpPr/>
          <p:nvPr/>
        </p:nvCxnSpPr>
        <p:spPr>
          <a:xfrm rot="10800000" flipH="1">
            <a:off x="2286000" y="2285999"/>
            <a:ext cx="990599" cy="1397000"/>
          </a:xfrm>
          <a:prstGeom prst="straightConnector1">
            <a:avLst/>
          </a:prstGeom>
          <a:noFill/>
          <a:ln w="9525" cap="flat">
            <a:solidFill>
              <a:schemeClr val="accent3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4" name="Shape 154"/>
          <p:cNvCxnSpPr/>
          <p:nvPr/>
        </p:nvCxnSpPr>
        <p:spPr>
          <a:xfrm rot="10800000" flipH="1">
            <a:off x="2217738" y="2463799"/>
            <a:ext cx="1058862" cy="1770063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5" name="Shape 155"/>
          <p:cNvCxnSpPr/>
          <p:nvPr/>
        </p:nvCxnSpPr>
        <p:spPr>
          <a:xfrm rot="10800000" flipH="1">
            <a:off x="2217738" y="3184524"/>
            <a:ext cx="1058862" cy="1049338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6" name="Shape 156"/>
          <p:cNvCxnSpPr/>
          <p:nvPr/>
        </p:nvCxnSpPr>
        <p:spPr>
          <a:xfrm rot="10800000" flipH="1">
            <a:off x="2217738" y="3844925"/>
            <a:ext cx="1135062" cy="374649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7" name="Shape 157"/>
          <p:cNvCxnSpPr/>
          <p:nvPr/>
        </p:nvCxnSpPr>
        <p:spPr>
          <a:xfrm rot="10800000" flipH="1">
            <a:off x="2286000" y="3276599"/>
            <a:ext cx="990599" cy="1477962"/>
          </a:xfrm>
          <a:prstGeom prst="straightConnector1">
            <a:avLst/>
          </a:prstGeom>
          <a:noFill/>
          <a:ln w="9525" cap="flat">
            <a:solidFill>
              <a:schemeClr val="accent4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8" name="Shape 158"/>
          <p:cNvCxnSpPr/>
          <p:nvPr/>
        </p:nvCxnSpPr>
        <p:spPr>
          <a:xfrm rot="10800000" flipH="1">
            <a:off x="2286000" y="4706937"/>
            <a:ext cx="990599" cy="47625"/>
          </a:xfrm>
          <a:prstGeom prst="straightConnector1">
            <a:avLst/>
          </a:prstGeom>
          <a:noFill/>
          <a:ln w="9525" cap="flat">
            <a:solidFill>
              <a:schemeClr val="accent4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9" name="Shape 159"/>
          <p:cNvCxnSpPr/>
          <p:nvPr/>
        </p:nvCxnSpPr>
        <p:spPr>
          <a:xfrm>
            <a:off x="2286000" y="5538787"/>
            <a:ext cx="990599" cy="252412"/>
          </a:xfrm>
          <a:prstGeom prst="straightConnector1">
            <a:avLst/>
          </a:prstGeom>
          <a:noFill/>
          <a:ln w="9525" cap="flat">
            <a:solidFill>
              <a:schemeClr val="accent5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0" name="Shape 160"/>
          <p:cNvCxnSpPr/>
          <p:nvPr/>
        </p:nvCxnSpPr>
        <p:spPr>
          <a:xfrm>
            <a:off x="2286000" y="2466975"/>
            <a:ext cx="990599" cy="1312862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1" name="Shape 161"/>
          <p:cNvSpPr txBox="1"/>
          <p:nvPr/>
        </p:nvSpPr>
        <p:spPr>
          <a:xfrm>
            <a:off x="3938519" y="1365415"/>
            <a:ext cx="2057400" cy="276224"/>
          </a:xfrm>
          <a:prstGeom prst="rect">
            <a:avLst/>
          </a:prstGeom>
          <a:solidFill>
            <a:schemeClr val="lt1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25000"/>
              <a:buNone/>
            </a:pPr>
            <a:r>
              <a:rPr lang="ru-RU" sz="1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Предлагаемая стратегия ГЭФ-6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73914" y="2286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000" b="0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Программа ГЭФ-6 </a:t>
            </a:r>
            <a:br>
              <a:rPr lang="ru-RU" sz="3000" b="0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3000" b="0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"Химические вещества и отходы</a:t>
            </a:r>
            <a:r>
              <a:rPr lang="ru-RU" sz="3200" b="0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</a:p>
        </p:txBody>
      </p:sp>
      <p:sp>
        <p:nvSpPr>
          <p:cNvPr id="167" name="Shape 167"/>
          <p:cNvSpPr/>
          <p:nvPr/>
        </p:nvSpPr>
        <p:spPr>
          <a:xfrm>
            <a:off x="521622" y="1422461"/>
            <a:ext cx="2142970" cy="1031925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dk1"/>
              </a:gs>
              <a:gs pos="18000">
                <a:schemeClr val="dk1"/>
              </a:gs>
              <a:gs pos="100000">
                <a:schemeClr val="accent6"/>
              </a:gs>
            </a:gsLst>
            <a:lin ang="216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Стратегическая цель 1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(Создание благоприятных условий и механизмов реализации)</a:t>
            </a:r>
          </a:p>
        </p:txBody>
      </p:sp>
      <p:sp>
        <p:nvSpPr>
          <p:cNvPr id="168" name="Shape 168"/>
          <p:cNvSpPr/>
          <p:nvPr/>
        </p:nvSpPr>
        <p:spPr>
          <a:xfrm>
            <a:off x="3597455" y="1422461"/>
            <a:ext cx="2142970" cy="1031925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dk1"/>
              </a:gs>
              <a:gs pos="18000">
                <a:schemeClr val="dk1"/>
              </a:gs>
              <a:gs pos="100000">
                <a:schemeClr val="accent6"/>
              </a:gs>
            </a:gsLst>
            <a:lin ang="216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Стратегическая цель 2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(Сокращение распространения вредных химических веществ </a:t>
            </a:r>
            <a:br>
              <a:rPr lang="ru-RU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 отходов)</a:t>
            </a:r>
          </a:p>
        </p:txBody>
      </p:sp>
      <p:sp>
        <p:nvSpPr>
          <p:cNvPr id="169" name="Shape 169"/>
          <p:cNvSpPr/>
          <p:nvPr/>
        </p:nvSpPr>
        <p:spPr>
          <a:xfrm>
            <a:off x="6686518" y="1422461"/>
            <a:ext cx="2142970" cy="1031925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dk1"/>
              </a:gs>
              <a:gs pos="18000">
                <a:schemeClr val="dk1"/>
              </a:gs>
              <a:gs pos="100000">
                <a:schemeClr val="accent6"/>
              </a:gs>
            </a:gsLst>
            <a:lin ang="216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Стратегическая цель 3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(НРС и МОСТРАГ</a:t>
            </a:r>
            <a:r>
              <a:rPr lang="ru-RU" sz="1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70" name="Shape 170"/>
          <p:cNvSpPr/>
          <p:nvPr/>
        </p:nvSpPr>
        <p:spPr>
          <a:xfrm>
            <a:off x="528235" y="4573680"/>
            <a:ext cx="2142970" cy="104480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9646">
                  <a:alpha val="51764"/>
                </a:srgbClr>
              </a:gs>
              <a:gs pos="47000">
                <a:srgbClr val="F79646">
                  <a:alpha val="51764"/>
                </a:srgbClr>
              </a:gs>
              <a:gs pos="100000">
                <a:srgbClr val="BCBCBC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 3. Отчетность в рамках Конвенции и интеграция химических веществ </a:t>
            </a:r>
            <a:b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 отходов в национальные планы</a:t>
            </a:r>
          </a:p>
        </p:txBody>
      </p:sp>
      <p:sp>
        <p:nvSpPr>
          <p:cNvPr id="171" name="Shape 171"/>
          <p:cNvSpPr/>
          <p:nvPr/>
        </p:nvSpPr>
        <p:spPr>
          <a:xfrm>
            <a:off x="534852" y="5647064"/>
            <a:ext cx="2142970" cy="88573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9646">
                  <a:alpha val="51764"/>
                </a:srgbClr>
              </a:gs>
              <a:gs pos="47000">
                <a:srgbClr val="F79646">
                  <a:alpha val="51764"/>
                </a:srgbClr>
              </a:gs>
              <a:gs pos="100000">
                <a:srgbClr val="BCBCBC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 4.</a:t>
            </a:r>
            <a:r>
              <a:rPr lang="ru-RU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Обеспечение глобального мониторинга, разработки реестра, материальных запасов </a:t>
            </a:r>
            <a:br>
              <a:rPr lang="ru-RU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 сбора данных </a:t>
            </a:r>
          </a:p>
        </p:txBody>
      </p:sp>
      <p:sp>
        <p:nvSpPr>
          <p:cNvPr id="172" name="Shape 172"/>
          <p:cNvSpPr/>
          <p:nvPr/>
        </p:nvSpPr>
        <p:spPr>
          <a:xfrm>
            <a:off x="3597455" y="4784069"/>
            <a:ext cx="2142970" cy="108333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9646">
                  <a:alpha val="51764"/>
                </a:srgbClr>
              </a:gs>
              <a:gs pos="47000">
                <a:srgbClr val="F79646">
                  <a:alpha val="51764"/>
                </a:srgbClr>
              </a:gs>
              <a:gs pos="100000">
                <a:srgbClr val="BCBCBC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 3. Поддержка стран </a:t>
            </a:r>
            <a:b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 переходной экономикой </a:t>
            </a:r>
            <a:b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поэтапном сокращении ГХФУ и целевых инвестиций в страны  в рамках статьи 5 Монреальского протокола </a:t>
            </a:r>
          </a:p>
        </p:txBody>
      </p:sp>
      <p:sp>
        <p:nvSpPr>
          <p:cNvPr id="173" name="Shape 173"/>
          <p:cNvSpPr/>
          <p:nvPr/>
        </p:nvSpPr>
        <p:spPr>
          <a:xfrm>
            <a:off x="3597455" y="3705003"/>
            <a:ext cx="2142970" cy="88573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9646">
                  <a:alpha val="51764"/>
                </a:srgbClr>
              </a:gs>
              <a:gs pos="47000">
                <a:srgbClr val="F79646">
                  <a:alpha val="51764"/>
                </a:srgbClr>
              </a:gs>
              <a:gs pos="100000">
                <a:srgbClr val="BCBCBC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 2. Демонстрация </a:t>
            </a:r>
            <a:b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 внедрение альтернативных вариантов</a:t>
            </a:r>
          </a:p>
        </p:txBody>
      </p:sp>
      <p:sp>
        <p:nvSpPr>
          <p:cNvPr id="174" name="Shape 174"/>
          <p:cNvSpPr/>
          <p:nvPr/>
        </p:nvSpPr>
        <p:spPr>
          <a:xfrm>
            <a:off x="3597455" y="2692850"/>
            <a:ext cx="2142970" cy="918886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9646">
                  <a:alpha val="51764"/>
                </a:srgbClr>
              </a:gs>
              <a:gs pos="47000">
                <a:srgbClr val="F79646">
                  <a:alpha val="51764"/>
                </a:srgbClr>
              </a:gs>
              <a:gs pos="100000">
                <a:srgbClr val="BCBCBC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 1. Демонстрация </a:t>
            </a:r>
            <a:b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 внедрение технологий </a:t>
            </a:r>
            <a:b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 удалению и сокращению</a:t>
            </a:r>
          </a:p>
        </p:txBody>
      </p:sp>
      <p:sp>
        <p:nvSpPr>
          <p:cNvPr id="175" name="Shape 175"/>
          <p:cNvSpPr/>
          <p:nvPr/>
        </p:nvSpPr>
        <p:spPr>
          <a:xfrm>
            <a:off x="500225" y="3506626"/>
            <a:ext cx="2142970" cy="95890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9646">
                  <a:alpha val="51764"/>
                </a:srgbClr>
              </a:gs>
              <a:gs pos="47000">
                <a:srgbClr val="F79646">
                  <a:alpha val="51764"/>
                </a:srgbClr>
              </a:gs>
              <a:gs pos="100000">
                <a:srgbClr val="BCBCBC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 2. Разработка </a:t>
            </a:r>
            <a:b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 внедрение методов устойчивого финанси-рования и экономических моделей</a:t>
            </a:r>
          </a:p>
        </p:txBody>
      </p:sp>
      <p:sp>
        <p:nvSpPr>
          <p:cNvPr id="176" name="Shape 176"/>
          <p:cNvSpPr/>
          <p:nvPr/>
        </p:nvSpPr>
        <p:spPr>
          <a:xfrm>
            <a:off x="6686518" y="2692850"/>
            <a:ext cx="2142970" cy="78691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9646">
                  <a:alpha val="51764"/>
                </a:srgbClr>
              </a:gs>
              <a:gs pos="47000">
                <a:srgbClr val="F79646">
                  <a:alpha val="51764"/>
                </a:srgbClr>
              </a:gs>
              <a:gs pos="100000">
                <a:srgbClr val="BCBCBC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 1. Поддержка региональных подходов </a:t>
            </a:r>
            <a:b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НРС и МОСТРАГ</a:t>
            </a:r>
          </a:p>
        </p:txBody>
      </p:sp>
      <p:sp>
        <p:nvSpPr>
          <p:cNvPr id="177" name="Shape 177"/>
          <p:cNvSpPr/>
          <p:nvPr/>
        </p:nvSpPr>
        <p:spPr>
          <a:xfrm>
            <a:off x="473914" y="2566902"/>
            <a:ext cx="2142970" cy="85571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9646">
                  <a:alpha val="51764"/>
                </a:srgbClr>
              </a:gs>
              <a:gs pos="47000">
                <a:srgbClr val="F79646">
                  <a:alpha val="51764"/>
                </a:srgbClr>
              </a:gs>
              <a:gs pos="100000">
                <a:srgbClr val="BCBCBC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 1. Разработка</a:t>
            </a:r>
            <a:b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внедрение механизмов реализации, включая технологии, политику </a:t>
            </a:r>
            <a:b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 законодательство</a:t>
            </a:r>
          </a:p>
        </p:txBody>
      </p:sp>
      <p:cxnSp>
        <p:nvCxnSpPr>
          <p:cNvPr id="178" name="Shape 178"/>
          <p:cNvCxnSpPr>
            <a:stCxn id="171" idx="1"/>
            <a:endCxn id="167" idx="1"/>
          </p:cNvCxnSpPr>
          <p:nvPr/>
        </p:nvCxnSpPr>
        <p:spPr>
          <a:xfrm rot="10800000">
            <a:off x="521622" y="1938423"/>
            <a:ext cx="13229" cy="415151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9" name="Shape 179"/>
          <p:cNvCxnSpPr>
            <a:stCxn id="172" idx="1"/>
            <a:endCxn id="168" idx="1"/>
          </p:cNvCxnSpPr>
          <p:nvPr/>
        </p:nvCxnSpPr>
        <p:spPr>
          <a:xfrm rot="10800000" flipH="1">
            <a:off x="3597455" y="1938423"/>
            <a:ext cx="0" cy="3387311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0" name="Shape 180"/>
          <p:cNvCxnSpPr>
            <a:endCxn id="174" idx="1"/>
          </p:cNvCxnSpPr>
          <p:nvPr/>
        </p:nvCxnSpPr>
        <p:spPr>
          <a:xfrm>
            <a:off x="3371272" y="3152292"/>
            <a:ext cx="226182" cy="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1" name="Shape 181"/>
          <p:cNvCxnSpPr>
            <a:endCxn id="173" idx="1"/>
          </p:cNvCxnSpPr>
          <p:nvPr/>
        </p:nvCxnSpPr>
        <p:spPr>
          <a:xfrm>
            <a:off x="3371272" y="4147871"/>
            <a:ext cx="226182" cy="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2" name="Shape 182"/>
          <p:cNvCxnSpPr>
            <a:endCxn id="177" idx="1"/>
          </p:cNvCxnSpPr>
          <p:nvPr/>
        </p:nvCxnSpPr>
        <p:spPr>
          <a:xfrm rot="10800000" flipH="1">
            <a:off x="257093" y="2994759"/>
            <a:ext cx="216820" cy="51596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3" name="Shape 183"/>
          <p:cNvCxnSpPr>
            <a:stCxn id="175" idx="1"/>
          </p:cNvCxnSpPr>
          <p:nvPr/>
        </p:nvCxnSpPr>
        <p:spPr>
          <a:xfrm rot="10800000">
            <a:off x="270173" y="3986078"/>
            <a:ext cx="230051" cy="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4" name="Shape 184"/>
          <p:cNvCxnSpPr>
            <a:stCxn id="170" idx="1"/>
          </p:cNvCxnSpPr>
          <p:nvPr/>
        </p:nvCxnSpPr>
        <p:spPr>
          <a:xfrm flipH="1">
            <a:off x="282387" y="5096085"/>
            <a:ext cx="245847" cy="62961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5" name="Shape 185"/>
          <p:cNvCxnSpPr>
            <a:stCxn id="169" idx="1"/>
            <a:endCxn id="176" idx="1"/>
          </p:cNvCxnSpPr>
          <p:nvPr/>
        </p:nvCxnSpPr>
        <p:spPr>
          <a:xfrm>
            <a:off x="6686518" y="1938423"/>
            <a:ext cx="0" cy="1147884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6" name="Shape 186"/>
          <p:cNvCxnSpPr/>
          <p:nvPr/>
        </p:nvCxnSpPr>
        <p:spPr>
          <a:xfrm rot="-5400000">
            <a:off x="4675555" y="-1704497"/>
            <a:ext cx="12699" cy="6164895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7" name="Shape 187"/>
          <p:cNvCxnSpPr>
            <a:stCxn id="168" idx="0"/>
          </p:cNvCxnSpPr>
          <p:nvPr/>
        </p:nvCxnSpPr>
        <p:spPr>
          <a:xfrm rot="10800000">
            <a:off x="4668939" y="1207911"/>
            <a:ext cx="0" cy="2145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8" name="Shape 188"/>
          <p:cNvSpPr txBox="1"/>
          <p:nvPr/>
        </p:nvSpPr>
        <p:spPr>
          <a:xfrm>
            <a:off x="6324600" y="3894957"/>
            <a:ext cx="2362200" cy="23698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Цель</a:t>
            </a:r>
            <a:r>
              <a:rPr lang="ru-RU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"</a:t>
            </a:r>
            <a:r>
              <a:rPr lang="ru-RU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Добиться существенного сокращения подверженности населения и окружающей среды влиянию опасных химических веществ </a:t>
            </a:r>
            <a:br>
              <a:rPr lang="ru-RU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 отходов в глобальном масштабе"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9154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Цель 1. Создать условия и соответствующую среду для регулирования вопросов распространения вредных химических веществ и отходов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228600" y="1600200"/>
            <a:ext cx="8763000" cy="30931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spcAft>
                <a:spcPts val="600"/>
              </a:spcAft>
              <a:buSzPct val="25000"/>
              <a:buNone/>
            </a:pPr>
            <a:r>
              <a:rPr lang="ru-RU" sz="2000" b="0" i="0" u="sng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Программа 1</a:t>
            </a: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Содействие </a:t>
            </a:r>
            <a:r>
              <a:rPr lang="ru-RU" sz="2000" b="0" i="0" u="sng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подготовке отчетов для Конвенций </a:t>
            </a: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 их интеграции в процессы планирования и программ  действий на национальном уровне</a:t>
            </a:r>
          </a:p>
          <a:p>
            <a:pPr marL="0" marR="0" lvl="0" indent="0" algn="l" rtl="0">
              <a:spcBef>
                <a:spcPts val="1200"/>
              </a:spcBef>
              <a:spcAft>
                <a:spcPts val="600"/>
              </a:spcAft>
              <a:buSzPct val="25000"/>
              <a:buNone/>
            </a:pPr>
            <a:r>
              <a:rPr lang="ru-RU" sz="2000" b="0" i="0" u="sng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Программа 2</a:t>
            </a: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Поддержка глобального мониторинга, разработки реестров, инвентаризации и сбора данных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Расширение рамок проведения глобального мониторинга с охватом новых СОЗ и ртути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Результаты будут приняты к рассмотрению Конвенциями для принятия решений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261937" y="152400"/>
            <a:ext cx="87630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Цель 2. Сократить распространение </a:t>
            </a:r>
            <a:br>
              <a:rPr lang="ru-RU" sz="24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4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вредных химических веществ и отходов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609600" y="967400"/>
            <a:ext cx="8458200" cy="52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25000"/>
              <a:buNone/>
            </a:pPr>
            <a:r>
              <a:rPr lang="ru-RU" sz="2200" b="0" i="0" u="sng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Программа 1</a:t>
            </a:r>
            <a: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Демонстрация и внедрение экологически безопасных технологий, методов, практических действий и подходов </a:t>
            </a:r>
            <a:b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для устранения и сокращения воздействия вредных химических веществ и отходов 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Поддержка пилотных инициатив на национальном уровне </a:t>
            </a:r>
            <a:b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 сокращению СОЗ и хранению ртути экологически безопасными способами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25000"/>
              <a:buNone/>
            </a:pPr>
            <a:r>
              <a:rPr lang="ru-RU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Программа 2</a:t>
            </a:r>
            <a: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Использование </a:t>
            </a:r>
            <a:r>
              <a:rPr lang="ru-RU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альтернативных методов </a:t>
            </a:r>
            <a:br>
              <a:rPr lang="ru-RU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практических действий</a:t>
            </a:r>
            <a: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с целью сокращения распространения вредных химических веществ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Использование </a:t>
            </a:r>
            <a:r>
              <a:rPr lang="ru-RU" sz="2000" b="0" i="0" u="sng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альтернативных </a:t>
            </a: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методов и подходов в отношении ДДТ </a:t>
            </a:r>
            <a:b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 других химикатов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Разработка </a:t>
            </a:r>
            <a:r>
              <a:rPr lang="ru-RU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продуктов и процессов</a:t>
            </a: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которые сводят к минимуму использование и производство токсических веществ </a:t>
            </a:r>
            <a:b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отходов (экологически чистое производство)</a:t>
            </a:r>
          </a:p>
          <a:p>
            <a:endParaRPr lang="ru-RU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95263" y="228600"/>
            <a:ext cx="87630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Цель 2. Сократить распространение </a:t>
            </a:r>
            <a:br>
              <a:rPr lang="ru-RU" sz="24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4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вредных химических веществ и отходов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119063" y="1371600"/>
            <a:ext cx="8915400" cy="3616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ru-RU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Программа 3</a:t>
            </a:r>
            <a: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Стимулирование </a:t>
            </a:r>
            <a:r>
              <a:rPr lang="ru-RU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инновационного и устойчивого </a:t>
            </a:r>
            <a: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финансирования, бизнес-моделей и экономических подходов/решений в отношении избавления от вредных химических веществ и отходов 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Поддержка использования экономических инструментов</a:t>
            </a:r>
          </a:p>
          <a:p>
            <a:pPr marL="0" marR="0" lvl="0" indent="0" algn="l" rtl="0">
              <a:spcBef>
                <a:spcPts val="1200"/>
              </a:spcBef>
              <a:spcAft>
                <a:spcPts val="1200"/>
              </a:spcAft>
              <a:buSzPct val="25000"/>
              <a:buNone/>
            </a:pPr>
            <a:r>
              <a:rPr lang="ru-RU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Программа 4</a:t>
            </a:r>
            <a: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Полное избавление от ГХФУ в странах с переходной экономикой и поддержка стран в рамках Статьи 5 </a:t>
            </a:r>
            <a:b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Монреальского протокола в достижении положительных результатов </a:t>
            </a:r>
            <a:b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области смягчения последствий изменения климата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Применимо только к производству приборов и пено-материалов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0010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Цель 3. Оказывать поддержку НРС и МОСТРАГ </a:t>
            </a:r>
            <a:br>
              <a:rPr lang="ru-RU" sz="24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4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в мероприятиях по борьбе с вредными химическими веществами и  отходами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381000" y="1371599"/>
            <a:ext cx="8915400" cy="38164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
</a:t>
            </a:r>
            <a:r>
              <a:rPr lang="ru-RU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Программа 1</a:t>
            </a:r>
            <a: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Поддержка </a:t>
            </a:r>
            <a:r>
              <a:rPr lang="ru-RU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региональных подходов в устранении </a:t>
            </a:r>
            <a:br>
              <a:rPr lang="ru-RU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сокращении</a:t>
            </a:r>
            <a: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вредного воздействия химических веществ и отходов </a:t>
            </a:r>
          </a:p>
          <a:p>
            <a:endParaRPr lang="ru-RU" sz="2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Быстрый и гибкий доступ к этим странам</a:t>
            </a:r>
          </a:p>
          <a:p>
            <a:endParaRPr lang="ru-RU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Акцент на </a:t>
            </a:r>
            <a:r>
              <a:rPr lang="ru-RU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региональном и межрегиональном сотрудничестве </a:t>
            </a: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(особенно в вопросах сбора и утилизации отходов СОЗ)</a:t>
            </a:r>
          </a:p>
          <a:p>
            <a:endParaRPr lang="ru-RU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Поддержка </a:t>
            </a:r>
            <a:r>
              <a:rPr lang="ru-RU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методов управления и инновационных моделей финансирования</a:t>
            </a: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наиболее подходящих для этих стран  </a:t>
            </a:r>
          </a:p>
          <a:p>
            <a:endParaRPr lang="ru-RU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6200" y="76200"/>
            <a:ext cx="89154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6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ГЭФ и Конвенции</a:t>
            </a:r>
          </a:p>
        </p:txBody>
      </p:sp>
      <p:sp>
        <p:nvSpPr>
          <p:cNvPr id="39" name="Shape 39"/>
          <p:cNvSpPr txBox="1"/>
          <p:nvPr/>
        </p:nvSpPr>
        <p:spPr>
          <a:xfrm>
            <a:off x="403307" y="762000"/>
            <a:ext cx="8310072" cy="61863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Глобальный экологический фонд: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694"/>
              <a:buFont typeface="Arial"/>
              <a:buChar char="•"/>
            </a:pPr>
            <a:r>
              <a:rPr lang="ru-RU" sz="2400" b="1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это </a:t>
            </a:r>
            <a:r>
              <a:rPr lang="ru-RU" sz="2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ф</a:t>
            </a:r>
            <a:r>
              <a:rPr lang="ru-RU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инансовый механизм Стокгольмской конвенции </a:t>
            </a:r>
            <a:br>
              <a:rPr lang="ru-RU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 стойких органических загрязнителях </a:t>
            </a:r>
          </a:p>
          <a:p>
            <a:endParaRPr lang="ru-RU"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694"/>
              <a:buFont typeface="Arial"/>
              <a:buChar char="•"/>
            </a:pPr>
            <a:r>
              <a:rPr lang="ru-RU" sz="2400" b="1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это </a:t>
            </a:r>
            <a:r>
              <a:rPr lang="ru-RU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финансовый механизм Межправительственного комитета по переговорам в рамках Конвенции о ртути</a:t>
            </a:r>
          </a:p>
          <a:p>
            <a:endParaRPr lang="ru-RU"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ru-RU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поддерживает</a:t>
            </a:r>
            <a:r>
              <a:rPr lang="ru-RU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осуществление Монреальского протокола </a:t>
            </a:r>
            <a:br>
              <a:rPr lang="ru-RU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странах с переходной экономикой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это </a:t>
            </a:r>
            <a:r>
              <a:rPr lang="ru-RU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оперативный орган </a:t>
            </a:r>
            <a:r>
              <a:rPr lang="ru-RU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финансового механизма  Рамочной конвенции Организации Объединенных Наций об изменении климата (РКИК-ООН)</a:t>
            </a:r>
          </a:p>
          <a:p>
            <a:endParaRPr lang="ru-RU"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ru-RU"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ru-RU"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04632" y="0"/>
            <a:ext cx="8915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Уникальная ценность ГЭФ в области финансирования программ по изменению климата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225425" y="838200"/>
            <a:ext cx="8534399" cy="430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grpSp>
        <p:nvGrpSpPr>
          <p:cNvPr id="50" name="Shape 50"/>
          <p:cNvGrpSpPr/>
          <p:nvPr/>
        </p:nvGrpSpPr>
        <p:grpSpPr>
          <a:xfrm>
            <a:off x="888543" y="497303"/>
            <a:ext cx="8023680" cy="5955657"/>
            <a:chOff x="278943" y="-303365"/>
            <a:chExt cx="8023680" cy="5955657"/>
          </a:xfrm>
        </p:grpSpPr>
        <p:sp>
          <p:nvSpPr>
            <p:cNvPr id="51" name="Shape 51"/>
            <p:cNvSpPr/>
            <p:nvPr/>
          </p:nvSpPr>
          <p:spPr>
            <a:xfrm rot="434513">
              <a:off x="3842957" y="-147455"/>
              <a:ext cx="2640750" cy="26411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412" y="60000"/>
                  </a:moveTo>
                  <a:lnTo>
                    <a:pt x="8412" y="60000"/>
                  </a:lnTo>
                  <a:cubicBezTo>
                    <a:pt x="8412" y="32961"/>
                    <a:pt x="29286" y="10510"/>
                    <a:pt x="56253" y="8546"/>
                  </a:cubicBezTo>
                  <a:cubicBezTo>
                    <a:pt x="83219" y="6583"/>
                    <a:pt x="107126" y="25772"/>
                    <a:pt x="111043" y="52525"/>
                  </a:cubicBezTo>
                  <a:cubicBezTo>
                    <a:pt x="114960" y="79278"/>
                    <a:pt x="97558" y="104517"/>
                    <a:pt x="71161" y="110367"/>
                  </a:cubicBezTo>
                  <a:lnTo>
                    <a:pt x="70592" y="118428"/>
                  </a:lnTo>
                  <a:lnTo>
                    <a:pt x="56829" y="104890"/>
                  </a:lnTo>
                  <a:lnTo>
                    <a:pt x="72705" y="88507"/>
                  </a:lnTo>
                  <a:lnTo>
                    <a:pt x="72145" y="96444"/>
                  </a:lnTo>
                  <a:cubicBezTo>
                    <a:pt x="90761" y="90239"/>
                    <a:pt x="101708" y="70999"/>
                    <a:pt x="97531" y="51824"/>
                  </a:cubicBezTo>
                  <a:cubicBezTo>
                    <a:pt x="93355" y="32649"/>
                    <a:pt x="75399" y="19704"/>
                    <a:pt x="55888" y="21805"/>
                  </a:cubicBezTo>
                  <a:cubicBezTo>
                    <a:pt x="36378" y="23905"/>
                    <a:pt x="21588" y="40375"/>
                    <a:pt x="21587" y="59999"/>
                  </a:cubicBezTo>
                  <a:close/>
                </a:path>
              </a:pathLst>
            </a:custGeom>
            <a:solidFill>
              <a:schemeClr val="accent3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761993" y="467747"/>
              <a:ext cx="3491403" cy="733531"/>
            </a:xfrm>
            <a:prstGeom prst="rect">
              <a:avLst/>
            </a:prstGeom>
            <a:noFill/>
            <a:ln>
              <a:noFill/>
            </a:ln>
          </p:spPr>
          <p:txBody>
            <a:bodyPr lIns="11425" tIns="11425" rIns="11425" bIns="1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30"/>
                </a:spcAft>
                <a:buSzPct val="25000"/>
                <a:buNone/>
              </a:pPr>
              <a:r>
                <a:rPr lang="ru-RU"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 Способствовать</a:t>
              </a:r>
              <a:br>
                <a:rPr lang="ru-RU"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инновациям и передаче технологий</a:t>
              </a:r>
            </a:p>
          </p:txBody>
        </p:sp>
        <p:sp>
          <p:nvSpPr>
            <p:cNvPr id="53" name="Shape 53"/>
            <p:cNvSpPr/>
            <p:nvPr/>
          </p:nvSpPr>
          <p:spPr>
            <a:xfrm rot="-515643">
              <a:off x="2436846" y="1169777"/>
              <a:ext cx="2596386" cy="26411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838" y="23785"/>
                  </a:moveTo>
                  <a:lnTo>
                    <a:pt x="87519" y="32946"/>
                  </a:lnTo>
                  <a:lnTo>
                    <a:pt x="87519" y="32946"/>
                  </a:lnTo>
                  <a:cubicBezTo>
                    <a:pt x="76428" y="21448"/>
                    <a:pt x="59467" y="18035"/>
                    <a:pt x="44857" y="24362"/>
                  </a:cubicBezTo>
                  <a:cubicBezTo>
                    <a:pt x="30246" y="30689"/>
                    <a:pt x="21006" y="45448"/>
                    <a:pt x="21616" y="61486"/>
                  </a:cubicBezTo>
                  <a:cubicBezTo>
                    <a:pt x="22225" y="77523"/>
                    <a:pt x="32557" y="91524"/>
                    <a:pt x="47605" y="96703"/>
                  </a:cubicBezTo>
                  <a:lnTo>
                    <a:pt x="47047" y="88935"/>
                  </a:lnTo>
                  <a:lnTo>
                    <a:pt x="63241" y="105136"/>
                  </a:lnTo>
                  <a:lnTo>
                    <a:pt x="49160" y="118353"/>
                  </a:lnTo>
                  <a:lnTo>
                    <a:pt x="48592" y="110450"/>
                  </a:lnTo>
                  <a:lnTo>
                    <a:pt x="48592" y="110450"/>
                  </a:lnTo>
                  <a:cubicBezTo>
                    <a:pt x="27141" y="105572"/>
                    <a:pt x="11134" y="87594"/>
                    <a:pt x="8722" y="65671"/>
                  </a:cubicBezTo>
                  <a:cubicBezTo>
                    <a:pt x="6311" y="43747"/>
                    <a:pt x="18027" y="22702"/>
                    <a:pt x="37902" y="13255"/>
                  </a:cubicBezTo>
                  <a:cubicBezTo>
                    <a:pt x="57777" y="3807"/>
                    <a:pt x="81440" y="8035"/>
                    <a:pt x="96838" y="23785"/>
                  </a:cubicBezTo>
                  <a:close/>
                </a:path>
              </a:pathLst>
            </a:custGeom>
            <a:solidFill>
              <a:srgbClr val="5DAEA5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3269290" y="2171131"/>
              <a:ext cx="5033334" cy="937115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ru-RU" sz="20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2. </a:t>
              </a:r>
              <a:r>
                <a:rPr lang="ru-RU"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Катализировать</a:t>
              </a:r>
              <a:r>
                <a:rPr lang="ru-RU"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системные результаты воздействия через совместные мульти-тематические 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ru-RU"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инициативы</a:t>
              </a:r>
            </a:p>
          </p:txBody>
        </p:sp>
        <p:sp>
          <p:nvSpPr>
            <p:cNvPr id="55" name="Shape 55"/>
            <p:cNvSpPr/>
            <p:nvPr/>
          </p:nvSpPr>
          <p:spPr>
            <a:xfrm rot="-774445">
              <a:off x="4568227" y="3157844"/>
              <a:ext cx="2268814" cy="2269723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rgbClr val="7F63A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278943" y="3657603"/>
              <a:ext cx="4862498" cy="1270343"/>
            </a:xfrm>
            <a:prstGeom prst="rect">
              <a:avLst/>
            </a:prstGeom>
            <a:noFill/>
            <a:ln>
              <a:noFill/>
            </a:ln>
          </p:spPr>
          <p:txBody>
            <a:bodyPr lIns="11425" tIns="11425" rIns="11425" bIns="1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30"/>
                </a:spcAft>
                <a:buSzPct val="25000"/>
                <a:buNone/>
              </a:pPr>
              <a:r>
                <a:rPr lang="ru-RU"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 Опираться на обязательства Конвенции в отношении отчетности и оценок </a:t>
              </a:r>
              <a:br>
                <a:rPr lang="ru-RU"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в направлении интеграции</a:t>
              </a:r>
            </a:p>
          </p:txBody>
        </p:sp>
      </p:grpSp>
      <p:sp>
        <p:nvSpPr>
          <p:cNvPr id="57" name="Shape 57"/>
          <p:cNvSpPr/>
          <p:nvPr/>
        </p:nvSpPr>
        <p:spPr>
          <a:xfrm>
            <a:off x="219737" y="2124500"/>
            <a:ext cx="2895600" cy="2133599"/>
          </a:xfrm>
          <a:prstGeom prst="roundRect">
            <a:avLst>
              <a:gd name="adj" fmla="val 16667"/>
            </a:avLst>
          </a:prstGeom>
          <a:solidFill>
            <a:srgbClr val="B7CCE4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Оказывать поддержку  </a:t>
            </a:r>
            <a:br>
              <a:rPr lang="ru-RU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странам – получателям при </a:t>
            </a:r>
            <a:r>
              <a:rPr lang="ru-RU" sz="1400" b="0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подготовкеи к новому климатическому режиму</a:t>
            </a:r>
            <a:r>
              <a:rPr lang="ru-RU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ru-RU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рамках РКИК-ООН, который будет налагать обязательства </a:t>
            </a:r>
            <a:br>
              <a:rPr lang="ru-RU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 сокращению выбросов углерода на  глобальном уровне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31667"/>
            <a:ext cx="8458200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6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Предлагаемая стратегия ГЭФ-6 по смягчению последствий изменения климата</a:t>
            </a:r>
          </a:p>
        </p:txBody>
      </p:sp>
      <p:grpSp>
        <p:nvGrpSpPr>
          <p:cNvPr id="67" name="Shape 67"/>
          <p:cNvGrpSpPr/>
          <p:nvPr/>
        </p:nvGrpSpPr>
        <p:grpSpPr>
          <a:xfrm>
            <a:off x="76200" y="750125"/>
            <a:ext cx="7238991" cy="6031674"/>
            <a:chOff x="0" y="0"/>
            <a:chExt cx="7238991" cy="6031674"/>
          </a:xfrm>
        </p:grpSpPr>
        <p:sp>
          <p:nvSpPr>
            <p:cNvPr id="68" name="Shape 68"/>
            <p:cNvSpPr/>
            <p:nvPr/>
          </p:nvSpPr>
          <p:spPr>
            <a:xfrm>
              <a:off x="2510671" y="0"/>
              <a:ext cx="4725887" cy="1884898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EAF1DD">
                <a:alpha val="89803"/>
              </a:srgbClr>
            </a:solidFill>
            <a:ln w="25400" cap="flat">
              <a:solidFill>
                <a:srgbClr val="EAF1DD">
                  <a:alpha val="8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8875" tIns="8875" rIns="8875" bIns="8875" anchor="ctr" anchorCtr="0">
              <a:noAutofit/>
            </a:bodyPr>
            <a:lstStyle/>
            <a:p>
              <a:pPr marL="216000" marR="0" lvl="1" indent="-114399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1190"/>
                <a:buFont typeface="Arial"/>
                <a:buChar char="•"/>
              </a:pPr>
              <a:r>
                <a:rPr lang="ru-RU" sz="1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Программа 1. Содействие своевременному развитию, демонстрации и  финансированию низко-углеродных технологий и стратегий</a:t>
              </a:r>
              <a:r>
                <a:rPr lang="ru-RU" sz="1400" b="1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 </a:t>
              </a:r>
            </a:p>
            <a:p>
              <a:pPr marL="216000" marR="0" lvl="1" indent="-114399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1190"/>
                <a:buFont typeface="Arial"/>
                <a:buChar char="•"/>
              </a:pPr>
              <a:r>
                <a:rPr lang="ru-RU" sz="1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Программа 2. Развитие и демонстрация инновационных стратегический  </a:t>
              </a:r>
              <a:br>
                <a:rPr lang="ru-RU" sz="1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1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и рыночных инициатив</a:t>
              </a:r>
            </a:p>
          </p:txBody>
        </p:sp>
        <p:sp>
          <p:nvSpPr>
            <p:cNvPr id="69" name="Shape 69"/>
            <p:cNvSpPr/>
            <p:nvPr/>
          </p:nvSpPr>
          <p:spPr>
            <a:xfrm>
              <a:off x="9" y="11873"/>
              <a:ext cx="2508228" cy="1801133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57150" tIns="28575" rIns="57150" bIns="2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25"/>
                </a:spcAft>
                <a:buSzPct val="25000"/>
                <a:buNone/>
              </a:pPr>
              <a:r>
                <a:rPr lang="ru-RU" sz="15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1. Способствовать </a:t>
              </a:r>
              <a:br>
                <a:rPr lang="ru-RU" sz="15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15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инновациям и передаче</a:t>
              </a:r>
              <a:br>
                <a:rPr lang="ru-RU" sz="15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15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технологий</a:t>
              </a:r>
            </a:p>
          </p:txBody>
        </p:sp>
        <p:sp>
          <p:nvSpPr>
            <p:cNvPr id="70" name="Shape 70"/>
            <p:cNvSpPr/>
            <p:nvPr/>
          </p:nvSpPr>
          <p:spPr>
            <a:xfrm>
              <a:off x="2287415" y="2145466"/>
              <a:ext cx="4841543" cy="1884898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CEEEA">
                <a:alpha val="89803"/>
              </a:srgbClr>
            </a:solidFill>
            <a:ln w="25400" cap="flat">
              <a:solidFill>
                <a:srgbClr val="DCEEEA">
                  <a:alpha val="8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8875" tIns="8875" rIns="8875" bIns="8875" anchor="ctr" anchorCtr="0">
              <a:noAutofit/>
            </a:bodyPr>
            <a:lstStyle/>
            <a:p>
              <a:pPr marL="216000" marR="0" lvl="1" indent="-114399" algn="l" rtl="0">
                <a:lnSpc>
                  <a:spcPct val="90000"/>
                </a:lnSpc>
                <a:spcBef>
                  <a:spcPts val="0"/>
                </a:spcBef>
                <a:spcAft>
                  <a:spcPts val="210"/>
                </a:spcAft>
                <a:buClr>
                  <a:schemeClr val="dk1"/>
                </a:buClr>
                <a:buSzPct val="101190"/>
                <a:buFont typeface="Arial"/>
                <a:buChar char="•"/>
              </a:pPr>
              <a:r>
                <a:rPr lang="ru-RU" sz="1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Программа 1. Содействие внедрению низко-углеродных  систем</a:t>
              </a:r>
            </a:p>
            <a:p>
              <a:pPr marL="216000" marR="0" lvl="1" indent="-114399" algn="l" rtl="0">
                <a:lnSpc>
                  <a:spcPct val="90000"/>
                </a:lnSpc>
                <a:spcBef>
                  <a:spcPts val="0"/>
                </a:spcBef>
                <a:spcAft>
                  <a:spcPts val="210"/>
                </a:spcAft>
                <a:buClr>
                  <a:schemeClr val="dk1"/>
                </a:buClr>
                <a:buSzPct val="101190"/>
                <a:buFont typeface="Arial"/>
                <a:buChar char="•"/>
              </a:pPr>
              <a:r>
                <a:rPr lang="ru-RU" sz="1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Программа 2. Содействие сохранению </a:t>
              </a:r>
              <a:br>
                <a:rPr lang="ru-RU" sz="1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1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и увеличению запасов углерода в лесах , других видах землепользования и поддержка методов ведения сельского хозяйства, не причиняющих ущерба климату</a:t>
              </a:r>
            </a:p>
          </p:txBody>
        </p:sp>
        <p:sp>
          <p:nvSpPr>
            <p:cNvPr id="71" name="Shape 71"/>
            <p:cNvSpPr/>
            <p:nvPr/>
          </p:nvSpPr>
          <p:spPr>
            <a:xfrm>
              <a:off x="0" y="2178102"/>
              <a:ext cx="2397439" cy="1675467"/>
            </a:xfrm>
            <a:prstGeom prst="roundRect">
              <a:avLst>
                <a:gd name="adj" fmla="val 16667"/>
              </a:avLst>
            </a:prstGeom>
            <a:solidFill>
              <a:srgbClr val="5DAEA5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57150" tIns="28575" rIns="57150" bIns="2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25"/>
                </a:spcAft>
                <a:buSzPct val="25000"/>
                <a:buNone/>
              </a:pPr>
              <a:r>
                <a:rPr lang="ru-RU" sz="15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2. </a:t>
              </a:r>
              <a:r>
                <a:rPr lang="ru-RU" sz="15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Демонстрация системных результатов воздействия мероприятий </a:t>
              </a:r>
              <a:br>
                <a:rPr lang="ru-RU" sz="15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ru-RU" sz="15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по смягчению последствий  </a:t>
              </a:r>
            </a:p>
          </p:txBody>
        </p:sp>
        <p:sp>
          <p:nvSpPr>
            <p:cNvPr id="72" name="Shape 72"/>
            <p:cNvSpPr/>
            <p:nvPr/>
          </p:nvSpPr>
          <p:spPr>
            <a:xfrm>
              <a:off x="2397448" y="4146776"/>
              <a:ext cx="4841543" cy="1884898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8D3E0"/>
            </a:solidFill>
            <a:ln w="25400" cap="flat">
              <a:solidFill>
                <a:srgbClr val="E0DCEA">
                  <a:alpha val="8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8875" tIns="8875" rIns="8875" bIns="8875" anchor="ctr" anchorCtr="0">
              <a:noAutofit/>
            </a:bodyPr>
            <a:lstStyle/>
            <a:p>
              <a:pPr marL="216000" marR="0" lvl="1" indent="-114399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1190"/>
                <a:buFont typeface="Arial"/>
                <a:buChar char="•"/>
              </a:pPr>
              <a:r>
                <a:rPr lang="ru-RU" sz="1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Программа 1. Интеграция результатов выполнения обязательств в рамках Конвенции и мероприятий по созданию благоприятных условий в процессы планирования на национальном уровне и  в цели </a:t>
              </a:r>
              <a:br>
                <a:rPr lang="ru-RU" sz="1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1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по смягчению последствий </a:t>
              </a:r>
            </a:p>
          </p:txBody>
        </p:sp>
        <p:sp>
          <p:nvSpPr>
            <p:cNvPr id="73" name="Shape 73"/>
            <p:cNvSpPr/>
            <p:nvPr/>
          </p:nvSpPr>
          <p:spPr>
            <a:xfrm>
              <a:off x="7" y="4314325"/>
              <a:ext cx="2397439" cy="1549800"/>
            </a:xfrm>
            <a:prstGeom prst="roundRect">
              <a:avLst>
                <a:gd name="adj" fmla="val 16667"/>
              </a:avLst>
            </a:prstGeom>
            <a:solidFill>
              <a:srgbClr val="7F63A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57150" tIns="28575" rIns="57150" bIns="2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25"/>
                </a:spcAft>
                <a:buSzPct val="25000"/>
                <a:buNone/>
              </a:pPr>
              <a:r>
                <a:rPr lang="ru-RU" sz="15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3. </a:t>
              </a:r>
              <a:r>
                <a:rPr lang="ru-RU" sz="15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Содействие созданию условий для  интеграции вопросов  смягчения последствий изменения климата </a:t>
              </a:r>
            </a:p>
          </p:txBody>
        </p:sp>
      </p:grpSp>
      <p:sp>
        <p:nvSpPr>
          <p:cNvPr id="74" name="Shape 74"/>
          <p:cNvSpPr txBox="1"/>
          <p:nvPr/>
        </p:nvSpPr>
        <p:spPr>
          <a:xfrm>
            <a:off x="7182135" y="1122401"/>
            <a:ext cx="1752600" cy="507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8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Цель: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Оказать поддержку   развиваю-щимся странам </a:t>
            </a:r>
            <a:br>
              <a:rPr lang="ru-RU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 странам  </a:t>
            </a:r>
            <a:br>
              <a:rPr lang="ru-RU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 переходной экономикой  </a:t>
            </a:r>
            <a:br>
              <a:rPr lang="ru-RU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</a:t>
            </a:r>
            <a:r>
              <a:rPr lang="ru-RU" sz="1800" b="1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достижении трансформа-ционного изменения </a:t>
            </a:r>
            <a:br>
              <a:rPr lang="ru-RU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сторону модели развития </a:t>
            </a:r>
            <a:br>
              <a:rPr lang="ru-RU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 низкими выбросами углерода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76200" y="76200"/>
            <a:ext cx="8915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2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Цель 1. Содействие инновациям и передаче </a:t>
            </a:r>
            <a:br>
              <a:rPr lang="ru-RU" sz="32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32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технологий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247936" y="1295400"/>
            <a:ext cx="8763000" cy="4201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ru-RU" sz="2200" b="0" i="0" u="sng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Программа 1</a:t>
            </a:r>
            <a: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Содействие своевременному развитию, демонстрации </a:t>
            </a:r>
            <a:b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 финансированию низко-углеродных технологий и стратегий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Особое внимание технологиям, которые пока отсутствуют </a:t>
            </a:r>
            <a:b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продаже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Особое внимание ранним этапам инновационной цепочки, </a:t>
            </a:r>
            <a:b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где смягчение последствий риска является наиболее важным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Оказание поддержки в создании благоприятных условий </a:t>
            </a:r>
            <a:b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плане политики, механизмов и правил, а также правовой среды, содействующей внедрению этих технологий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Стремление к расширению масштабов применения </a:t>
            </a:r>
            <a:b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после испытаний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75063" y="68240"/>
            <a:ext cx="8915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2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Цель 1. Содействие инновациям и передаче </a:t>
            </a:r>
            <a:br>
              <a:rPr lang="ru-RU" sz="32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32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технологий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457200" y="1169157"/>
            <a:ext cx="8458200" cy="42780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000" b="0" i="0" u="sng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Программа 2</a:t>
            </a: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Развитие и демонстрация инновационных стратегий  и  рыночных инициатив для содействия новому комплексу мероприятий по смягчению последствий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частности, поддержка стран, стремящихся к включению мер </a:t>
            </a:r>
            <a:b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 смягчению последствий выбросов углерода в свои директивные положения,  соответствующие выводам национальных сообщений, </a:t>
            </a:r>
            <a:b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ВUR и других  отчетов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Предоставление странам возможности </a:t>
            </a: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испробовать</a:t>
            </a: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инновационные виды стимулов для сокращения выбросов (прямые выплаты</a:t>
            </a: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налог </a:t>
            </a:r>
            <a:b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выбросы углерода, использование инструментов, не связанных </a:t>
            </a:r>
            <a:b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 грантами, инвестиции частного сектора)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Содействие оценке финансового риска на рынках углерода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Мотивационные программы или определенные страной</a:t>
            </a:r>
            <a:r>
              <a:rPr lang="ru-RU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секторы, например ограничивающие выбросы ПГ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76200" y="0"/>
            <a:ext cx="8915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Цель 2. Демонстрация системных результатов воздействия мероприятий по смягчению последствий 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271815" y="1143000"/>
            <a:ext cx="8763000" cy="44781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1200"/>
              </a:spcAft>
              <a:buSzPct val="25000"/>
              <a:buNone/>
            </a:pPr>
            <a:r>
              <a:rPr lang="ru-RU" sz="2000" b="0" i="0" u="sng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Программа 1</a:t>
            </a: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Содействие внедрению интегрированных низко-углеродных систем городского хозяйства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Поддержка Знаковой программы по устойчивому развитию городов ГЭФ-6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Упор на городских проектах со значительным потенциалом по смягчению последствий изменения климата, с целью помочь городам перейти </a:t>
            </a:r>
            <a:b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 низко-углеродной модели городского развития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Содействие устойчивым методам производства и потребления с целью разделения процессов роста городов и потребления ресурсов (сокращение использования СОЗ, выбросов метана, ртути, свинца и электронных отходов)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Содействие развитию экологически-устойчивых инфраструктур и систем транспорта  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17475" y="0"/>
            <a:ext cx="8915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Цель 2. Демонстрация системных результатов воздействия мероприятий по смягчению последствий 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350292" y="1143000"/>
            <a:ext cx="8488906" cy="4247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spcAft>
                <a:spcPts val="600"/>
              </a:spcAft>
              <a:buSzPct val="25000"/>
              <a:buNone/>
            </a:pPr>
            <a:r>
              <a:rPr lang="ru-RU" sz="2000" b="0" i="0" u="sng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Программа 2</a:t>
            </a: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Содействие сохранению и увеличению запасов углерода</a:t>
            </a:r>
            <a:b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в лесах, других видах землепользования и поддержка методов ведения сельского  хозяйства, не причиняющих ущерба климату 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Поддержка проектов землепользования, лесного и сельского хозяйства, которые </a:t>
            </a: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значительно смягчают последствия изменения климата (включая практику управления силами местного населения)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Продолжение процессов сокращения выбросов </a:t>
            </a:r>
            <a:r>
              <a:rPr lang="ru-RU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</a:t>
            </a:r>
            <a:r>
              <a:rPr lang="ru-RU" sz="20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его связывания в секторах сельского и лесного хозяйства. Включить мероприятия </a:t>
            </a:r>
            <a:b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 борьбе с выбросами СН</a:t>
            </a:r>
            <a:r>
              <a:rPr lang="ru-RU" sz="20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и N</a:t>
            </a:r>
            <a:r>
              <a:rPr lang="ru-RU" sz="20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-RU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Упор на взаимодействии лесного и сельского хозяйства и животноводства, поскольку животноводство и сельсткое хозяйство являются самым значительным фактором потери лесов в мире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214312" y="152400"/>
            <a:ext cx="8929686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0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Цель 3. Содействие созданию  условий </a:t>
            </a:r>
            <a:br>
              <a:rPr lang="ru-RU" sz="30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3000" b="1" i="0" u="none" strike="noStrike" cap="none" baseline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для интеграции вопросов смягчения последствий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210403" y="1533099"/>
            <a:ext cx="8763000" cy="37856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spcAft>
                <a:spcPts val="600"/>
              </a:spcAft>
              <a:buSzPct val="25000"/>
              <a:buNone/>
            </a:pPr>
            <a:r>
              <a:rPr lang="ru-RU" sz="1800" b="0" i="0" u="sng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Программа 1</a:t>
            </a:r>
            <a:r>
              <a:rPr lang="ru-RU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ru-RU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Интеграция результатов выполнения обязательств в рамках Конвенции </a:t>
            </a:r>
            <a:br>
              <a:rPr lang="ru-RU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мероприятий по созданию благоприятных условий в процессы планирования </a:t>
            </a:r>
            <a:br>
              <a:rPr lang="ru-RU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национальном уровне и цели по смягчению последствий 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lang="ru-RU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Помощь странам в подготовке национальных сообщений, TNA и BUR, </a:t>
            </a:r>
            <a:br>
              <a:rPr lang="ru-RU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также в осуществлении национальных мероприятий по смягчению последствий выбросов (NAMA)</a:t>
            </a:r>
          </a:p>
          <a:p>
            <a:pPr marL="742950" marR="0" lvl="1" indent="-6350" algn="l" rtl="0">
              <a:spcBef>
                <a:spcPts val="600"/>
              </a:spcBef>
              <a:spcAft>
                <a:spcPts val="600"/>
              </a:spcAft>
              <a:buSzPct val="25000"/>
              <a:buNone/>
            </a:pPr>
            <a:r>
              <a:rPr lang="ru-RU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NAMA – это комплекс стратегических мер и действий, предпринимаемых странами </a:t>
            </a:r>
            <a:br>
              <a:rPr lang="ru-RU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сокращения выбросов парниковых газов. Разные страны предпринимают различные меры на национальном уровне на основе принципа справедливости </a:t>
            </a:r>
            <a:br>
              <a:rPr lang="ru-RU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в соответствии с общими, но дифференцированными обязательствами и соответствующими возможностями. Это также предполагает оказание финансовой поддержки развитыми странами развивающимся странам для осуществления планов по сокращению выбросов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708</Words>
  <Application>Microsoft Office PowerPoint</Application>
  <PresentationFormat>On-screen Show (4:3)</PresentationFormat>
  <Paragraphs>130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/>
      <vt:lpstr>PowerPoint Presentation</vt:lpstr>
      <vt:lpstr>ГЭФ и Конвенции</vt:lpstr>
      <vt:lpstr>Уникальная ценность ГЭФ в области финансирования программ по изменению климата</vt:lpstr>
      <vt:lpstr>Предлагаемая стратегия ГЭФ-6 по смягчению последствий изменения климата</vt:lpstr>
      <vt:lpstr>Цель 1. Содействие инновациям и передаче  технологий</vt:lpstr>
      <vt:lpstr>Цель 1. Содействие инновациям и передаче  технологий</vt:lpstr>
      <vt:lpstr>Цель 2. Демонстрация системных результатов воздействия мероприятий по смягчению последствий </vt:lpstr>
      <vt:lpstr>Цель 2. Демонстрация системных результатов воздействия мероприятий по смягчению последствий </vt:lpstr>
      <vt:lpstr>Цель 3. Содействие созданию  условий  для интеграции вопросов смягчения последствий</vt:lpstr>
      <vt:lpstr> Различия между стратегиями ГЭФ-5 и ГЭФ-6</vt:lpstr>
      <vt:lpstr>Программа ГЭФ-6  "Химические вещества и отходы"</vt:lpstr>
      <vt:lpstr>Цель 1. Создать условия и соответствующую среду для регулирования вопросов распространения вредных химических веществ и отходов</vt:lpstr>
      <vt:lpstr>Цель 2. Сократить распространение  вредных химических веществ и отходов</vt:lpstr>
      <vt:lpstr>Цель 2. Сократить распространение  вредных химических веществ и отходов</vt:lpstr>
      <vt:lpstr>Цель 3. Оказывать поддержку НРС и МОСТРАГ  в мероприятиях по борьбе с вредными химическими веществами и  отходами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T. Schreiber</dc:creator>
  <cp:lastModifiedBy>Robert T. Schreiber</cp:lastModifiedBy>
  <cp:revision>1</cp:revision>
  <dcterms:modified xsi:type="dcterms:W3CDTF">2013-09-02T03:19:22Z</dcterms:modified>
</cp:coreProperties>
</file>