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69" r:id="rId2"/>
    <p:sldId id="312" r:id="rId3"/>
    <p:sldId id="313" r:id="rId4"/>
    <p:sldId id="314" r:id="rId5"/>
    <p:sldId id="306" r:id="rId6"/>
    <p:sldId id="307" r:id="rId7"/>
    <p:sldId id="308" r:id="rId8"/>
    <p:sldId id="309" r:id="rId9"/>
    <p:sldId id="310" r:id="rId10"/>
    <p:sldId id="316" r:id="rId11"/>
    <p:sldId id="317" r:id="rId12"/>
    <p:sldId id="301" r:id="rId13"/>
    <p:sldId id="302" r:id="rId14"/>
    <p:sldId id="303" r:id="rId15"/>
    <p:sldId id="304"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82" autoAdjust="0"/>
  </p:normalViewPr>
  <p:slideViewPr>
    <p:cSldViewPr>
      <p:cViewPr>
        <p:scale>
          <a:sx n="90" d="100"/>
          <a:sy n="90" d="100"/>
        </p:scale>
        <p:origin x="-140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91E06C-92C1-4178-8214-BA1595026DD1}" type="doc">
      <dgm:prSet loTypeId="urn:microsoft.com/office/officeart/2009/layout/CircleArrowProcess" loCatId="cycle" qsTypeId="urn:microsoft.com/office/officeart/2005/8/quickstyle/simple1" qsCatId="simple" csTypeId="urn:microsoft.com/office/officeart/2005/8/colors/colorful3" csCatId="colorful" phldr="1"/>
      <dgm:spPr/>
      <dgm:t>
        <a:bodyPr/>
        <a:lstStyle/>
        <a:p>
          <a:endParaRPr lang="en-US"/>
        </a:p>
      </dgm:t>
    </dgm:pt>
    <dgm:pt modelId="{36773350-2664-4200-8A06-9D19B336DAD4}">
      <dgm:prSet phldrT="[Text]" custT="1"/>
      <dgm:spPr/>
      <dgm:t>
        <a:bodyPr/>
        <a:lstStyle/>
        <a:p>
          <a:r>
            <a:rPr lang="en-US" sz="2400" dirty="0" smtClean="0"/>
            <a:t>1. Facilitating innovation &amp; technology transfer</a:t>
          </a:r>
          <a:endParaRPr lang="en-US" sz="2400" dirty="0"/>
        </a:p>
      </dgm:t>
    </dgm:pt>
    <dgm:pt modelId="{3D12B6CB-2B0F-40F9-BE83-456F8598B52B}" type="parTrans" cxnId="{095CDB0F-25A1-4329-B60A-51E8C09304BC}">
      <dgm:prSet/>
      <dgm:spPr/>
      <dgm:t>
        <a:bodyPr/>
        <a:lstStyle/>
        <a:p>
          <a:endParaRPr lang="en-US"/>
        </a:p>
      </dgm:t>
    </dgm:pt>
    <dgm:pt modelId="{F18D094F-2F7F-4FB0-9C7A-EE46D71FA4B0}" type="sibTrans" cxnId="{095CDB0F-25A1-4329-B60A-51E8C09304BC}">
      <dgm:prSet/>
      <dgm:spPr/>
      <dgm:t>
        <a:bodyPr/>
        <a:lstStyle/>
        <a:p>
          <a:endParaRPr lang="en-US"/>
        </a:p>
      </dgm:t>
    </dgm:pt>
    <dgm:pt modelId="{E78AFEA7-8A11-492A-81F3-68E4C93A9DE7}">
      <dgm:prSet phldrT="[Text]" custT="1"/>
      <dgm:spPr/>
      <dgm:t>
        <a:bodyPr/>
        <a:lstStyle/>
        <a:p>
          <a:r>
            <a:rPr lang="en-US" sz="2400" dirty="0" smtClean="0"/>
            <a:t>2. Catalyzing systemic impacts through synergistic multi-focal initiatives</a:t>
          </a:r>
          <a:endParaRPr lang="en-US" sz="2400" dirty="0"/>
        </a:p>
      </dgm:t>
    </dgm:pt>
    <dgm:pt modelId="{D751C209-5851-429C-A6A3-20C2DEECBA92}" type="parTrans" cxnId="{CED3A653-E19E-4527-A9CC-54E41285C655}">
      <dgm:prSet/>
      <dgm:spPr/>
      <dgm:t>
        <a:bodyPr/>
        <a:lstStyle/>
        <a:p>
          <a:endParaRPr lang="en-US"/>
        </a:p>
      </dgm:t>
    </dgm:pt>
    <dgm:pt modelId="{090B8515-33C6-466B-8E6F-F616B0E69194}" type="sibTrans" cxnId="{CED3A653-E19E-4527-A9CC-54E41285C655}">
      <dgm:prSet/>
      <dgm:spPr/>
      <dgm:t>
        <a:bodyPr/>
        <a:lstStyle/>
        <a:p>
          <a:endParaRPr lang="en-US"/>
        </a:p>
      </dgm:t>
    </dgm:pt>
    <dgm:pt modelId="{8B7B5BFF-5A50-4AD6-8E1D-3C137488CF12}">
      <dgm:prSet phldrT="[Text]" custT="1"/>
      <dgm:spPr/>
      <dgm:t>
        <a:bodyPr/>
        <a:lstStyle/>
        <a:p>
          <a:r>
            <a:rPr lang="en-US" sz="2400" dirty="0" smtClean="0"/>
            <a:t>3. Building on Convention obligations for reporting &amp; assessments towards mainstreaming</a:t>
          </a:r>
          <a:endParaRPr lang="en-US" sz="2400" dirty="0"/>
        </a:p>
      </dgm:t>
    </dgm:pt>
    <dgm:pt modelId="{329361F4-168D-4DBD-8EFC-E208C5718403}" type="parTrans" cxnId="{A7A12492-6070-4A16-91B3-3CE4CA023443}">
      <dgm:prSet/>
      <dgm:spPr/>
      <dgm:t>
        <a:bodyPr/>
        <a:lstStyle/>
        <a:p>
          <a:endParaRPr lang="en-US"/>
        </a:p>
      </dgm:t>
    </dgm:pt>
    <dgm:pt modelId="{BA38103F-3721-4613-A8F8-19B7218AABFF}" type="sibTrans" cxnId="{A7A12492-6070-4A16-91B3-3CE4CA023443}">
      <dgm:prSet/>
      <dgm:spPr/>
      <dgm:t>
        <a:bodyPr/>
        <a:lstStyle/>
        <a:p>
          <a:endParaRPr lang="en-US"/>
        </a:p>
      </dgm:t>
    </dgm:pt>
    <dgm:pt modelId="{060013FB-E4DB-43AC-AADD-88F08A9ED101}" type="pres">
      <dgm:prSet presAssocID="{B791E06C-92C1-4178-8214-BA1595026DD1}" presName="Name0" presStyleCnt="0">
        <dgm:presLayoutVars>
          <dgm:chMax val="7"/>
          <dgm:chPref val="7"/>
          <dgm:dir/>
          <dgm:animLvl val="lvl"/>
        </dgm:presLayoutVars>
      </dgm:prSet>
      <dgm:spPr/>
      <dgm:t>
        <a:bodyPr/>
        <a:lstStyle/>
        <a:p>
          <a:endParaRPr lang="en-US"/>
        </a:p>
      </dgm:t>
    </dgm:pt>
    <dgm:pt modelId="{EC899AD5-7E39-44DC-B0F1-D99267A5A79A}" type="pres">
      <dgm:prSet presAssocID="{36773350-2664-4200-8A06-9D19B336DAD4}" presName="Accent1" presStyleCnt="0"/>
      <dgm:spPr/>
    </dgm:pt>
    <dgm:pt modelId="{8855E326-854E-4176-ABDC-A19C6F3FB271}" type="pres">
      <dgm:prSet presAssocID="{36773350-2664-4200-8A06-9D19B336DAD4}" presName="Accent" presStyleLbl="node1" presStyleIdx="0" presStyleCnt="3" custAng="434514" custLinFactNeighborX="22828" custLinFactNeighborY="-5583"/>
      <dgm:spPr/>
    </dgm:pt>
    <dgm:pt modelId="{FB67A469-AFDD-4174-B38F-8AC05E3F0E4E}" type="pres">
      <dgm:prSet presAssocID="{36773350-2664-4200-8A06-9D19B336DAD4}" presName="Parent1" presStyleLbl="revTx" presStyleIdx="0" presStyleCnt="3" custScaleX="237929" custLinFactX="-41685" custLinFactNeighborX="-100000" custLinFactNeighborY="-87855">
        <dgm:presLayoutVars>
          <dgm:chMax val="1"/>
          <dgm:chPref val="1"/>
          <dgm:bulletEnabled val="1"/>
        </dgm:presLayoutVars>
      </dgm:prSet>
      <dgm:spPr/>
      <dgm:t>
        <a:bodyPr/>
        <a:lstStyle/>
        <a:p>
          <a:endParaRPr lang="en-US"/>
        </a:p>
      </dgm:t>
    </dgm:pt>
    <dgm:pt modelId="{4876B87B-5AAD-4640-917F-F557B458F8D7}" type="pres">
      <dgm:prSet presAssocID="{E78AFEA7-8A11-492A-81F3-68E4C93A9DE7}" presName="Accent2" presStyleCnt="0"/>
      <dgm:spPr/>
    </dgm:pt>
    <dgm:pt modelId="{DA5A6F3B-76EF-463D-8008-CF6FA061693A}" type="pres">
      <dgm:prSet presAssocID="{E78AFEA7-8A11-492A-81F3-68E4C93A9DE7}" presName="Accent" presStyleLbl="node1" presStyleIdx="1" presStyleCnt="3" custAng="21084356" custScaleX="98320" custLinFactNeighborX="-3484" custLinFactNeighborY="-13167"/>
      <dgm:spPr/>
    </dgm:pt>
    <dgm:pt modelId="{A2E7A357-9BF7-4E0E-A8D0-E7946CCDDF01}" type="pres">
      <dgm:prSet presAssocID="{E78AFEA7-8A11-492A-81F3-68E4C93A9DE7}" presName="Parent2" presStyleLbl="revTx" presStyleIdx="1" presStyleCnt="3" custScaleX="350990" custScaleY="137986" custLinFactX="37368" custLinFactNeighborX="100000" custLinFactNeighborY="-3836">
        <dgm:presLayoutVars>
          <dgm:chMax val="1"/>
          <dgm:chPref val="1"/>
          <dgm:bulletEnabled val="1"/>
        </dgm:presLayoutVars>
      </dgm:prSet>
      <dgm:spPr/>
      <dgm:t>
        <a:bodyPr/>
        <a:lstStyle/>
        <a:p>
          <a:endParaRPr lang="en-US"/>
        </a:p>
      </dgm:t>
    </dgm:pt>
    <dgm:pt modelId="{CEC2566E-5531-4FEF-BDBF-D9C67BDBF84E}" type="pres">
      <dgm:prSet presAssocID="{8B7B5BFF-5A50-4AD6-8E1D-3C137488CF12}" presName="Accent3" presStyleCnt="0"/>
      <dgm:spPr/>
    </dgm:pt>
    <dgm:pt modelId="{C41C42AE-1970-45C4-9A68-15A1A700122A}" type="pres">
      <dgm:prSet presAssocID="{8B7B5BFF-5A50-4AD6-8E1D-3C137488CF12}" presName="Accent" presStyleLbl="node1" presStyleIdx="2" presStyleCnt="3" custAng="20825555" custLinFactNeighborX="42825" custLinFactNeighborY="-6496"/>
      <dgm:spPr/>
    </dgm:pt>
    <dgm:pt modelId="{9BC62867-9192-438E-8078-1DF44CAC616F}" type="pres">
      <dgm:prSet presAssocID="{8B7B5BFF-5A50-4AD6-8E1D-3C137488CF12}" presName="Parent3" presStyleLbl="revTx" presStyleIdx="2" presStyleCnt="3" custScaleX="331365" custScaleY="173182" custLinFactX="-26127" custLinFactNeighborX="-100000" custLinFactNeighborY="-11227">
        <dgm:presLayoutVars>
          <dgm:chMax val="1"/>
          <dgm:chPref val="1"/>
          <dgm:bulletEnabled val="1"/>
        </dgm:presLayoutVars>
      </dgm:prSet>
      <dgm:spPr/>
      <dgm:t>
        <a:bodyPr/>
        <a:lstStyle/>
        <a:p>
          <a:endParaRPr lang="en-US"/>
        </a:p>
      </dgm:t>
    </dgm:pt>
  </dgm:ptLst>
  <dgm:cxnLst>
    <dgm:cxn modelId="{095CDB0F-25A1-4329-B60A-51E8C09304BC}" srcId="{B791E06C-92C1-4178-8214-BA1595026DD1}" destId="{36773350-2664-4200-8A06-9D19B336DAD4}" srcOrd="0" destOrd="0" parTransId="{3D12B6CB-2B0F-40F9-BE83-456F8598B52B}" sibTransId="{F18D094F-2F7F-4FB0-9C7A-EE46D71FA4B0}"/>
    <dgm:cxn modelId="{7F5F465B-51A5-428D-B9A5-08AB212A3AC3}" type="presOf" srcId="{8B7B5BFF-5A50-4AD6-8E1D-3C137488CF12}" destId="{9BC62867-9192-438E-8078-1DF44CAC616F}" srcOrd="0" destOrd="0" presId="urn:microsoft.com/office/officeart/2009/layout/CircleArrowProcess"/>
    <dgm:cxn modelId="{55AC326D-274F-42C4-8EA6-698DDB0AB158}" type="presOf" srcId="{36773350-2664-4200-8A06-9D19B336DAD4}" destId="{FB67A469-AFDD-4174-B38F-8AC05E3F0E4E}" srcOrd="0" destOrd="0" presId="urn:microsoft.com/office/officeart/2009/layout/CircleArrowProcess"/>
    <dgm:cxn modelId="{CED3A653-E19E-4527-A9CC-54E41285C655}" srcId="{B791E06C-92C1-4178-8214-BA1595026DD1}" destId="{E78AFEA7-8A11-492A-81F3-68E4C93A9DE7}" srcOrd="1" destOrd="0" parTransId="{D751C209-5851-429C-A6A3-20C2DEECBA92}" sibTransId="{090B8515-33C6-466B-8E6F-F616B0E69194}"/>
    <dgm:cxn modelId="{A7A12492-6070-4A16-91B3-3CE4CA023443}" srcId="{B791E06C-92C1-4178-8214-BA1595026DD1}" destId="{8B7B5BFF-5A50-4AD6-8E1D-3C137488CF12}" srcOrd="2" destOrd="0" parTransId="{329361F4-168D-4DBD-8EFC-E208C5718403}" sibTransId="{BA38103F-3721-4613-A8F8-19B7218AABFF}"/>
    <dgm:cxn modelId="{731FE5D9-6954-4DE6-87B7-E18C54935623}" type="presOf" srcId="{B791E06C-92C1-4178-8214-BA1595026DD1}" destId="{060013FB-E4DB-43AC-AADD-88F08A9ED101}" srcOrd="0" destOrd="0" presId="urn:microsoft.com/office/officeart/2009/layout/CircleArrowProcess"/>
    <dgm:cxn modelId="{BD10FF6C-69FD-4829-9A57-A1E9317B77DD}" type="presOf" srcId="{E78AFEA7-8A11-492A-81F3-68E4C93A9DE7}" destId="{A2E7A357-9BF7-4E0E-A8D0-E7946CCDDF01}" srcOrd="0" destOrd="0" presId="urn:microsoft.com/office/officeart/2009/layout/CircleArrowProcess"/>
    <dgm:cxn modelId="{A6978724-5E4B-4D62-ADAD-CCEFE689E66C}" type="presParOf" srcId="{060013FB-E4DB-43AC-AADD-88F08A9ED101}" destId="{EC899AD5-7E39-44DC-B0F1-D99267A5A79A}" srcOrd="0" destOrd="0" presId="urn:microsoft.com/office/officeart/2009/layout/CircleArrowProcess"/>
    <dgm:cxn modelId="{B9B15414-9CDD-4036-BF59-16AD1F1E01DD}" type="presParOf" srcId="{EC899AD5-7E39-44DC-B0F1-D99267A5A79A}" destId="{8855E326-854E-4176-ABDC-A19C6F3FB271}" srcOrd="0" destOrd="0" presId="urn:microsoft.com/office/officeart/2009/layout/CircleArrowProcess"/>
    <dgm:cxn modelId="{19EE089F-1463-4652-801E-A9741DEE6AC1}" type="presParOf" srcId="{060013FB-E4DB-43AC-AADD-88F08A9ED101}" destId="{FB67A469-AFDD-4174-B38F-8AC05E3F0E4E}" srcOrd="1" destOrd="0" presId="urn:microsoft.com/office/officeart/2009/layout/CircleArrowProcess"/>
    <dgm:cxn modelId="{0A17F4E0-10E7-476B-8E21-BA55B949E249}" type="presParOf" srcId="{060013FB-E4DB-43AC-AADD-88F08A9ED101}" destId="{4876B87B-5AAD-4640-917F-F557B458F8D7}" srcOrd="2" destOrd="0" presId="urn:microsoft.com/office/officeart/2009/layout/CircleArrowProcess"/>
    <dgm:cxn modelId="{0612785D-3513-40B2-969D-F56A4C579A3B}" type="presParOf" srcId="{4876B87B-5AAD-4640-917F-F557B458F8D7}" destId="{DA5A6F3B-76EF-463D-8008-CF6FA061693A}" srcOrd="0" destOrd="0" presId="urn:microsoft.com/office/officeart/2009/layout/CircleArrowProcess"/>
    <dgm:cxn modelId="{35138C0C-EBD8-4CC2-B88D-8B0449B26667}" type="presParOf" srcId="{060013FB-E4DB-43AC-AADD-88F08A9ED101}" destId="{A2E7A357-9BF7-4E0E-A8D0-E7946CCDDF01}" srcOrd="3" destOrd="0" presId="urn:microsoft.com/office/officeart/2009/layout/CircleArrowProcess"/>
    <dgm:cxn modelId="{F4AE1133-0280-4A24-9E66-E3A4D4807D3E}" type="presParOf" srcId="{060013FB-E4DB-43AC-AADD-88F08A9ED101}" destId="{CEC2566E-5531-4FEF-BDBF-D9C67BDBF84E}" srcOrd="4" destOrd="0" presId="urn:microsoft.com/office/officeart/2009/layout/CircleArrowProcess"/>
    <dgm:cxn modelId="{BFAE26BF-E4A2-4CED-9F76-0C870427CAF3}" type="presParOf" srcId="{CEC2566E-5531-4FEF-BDBF-D9C67BDBF84E}" destId="{C41C42AE-1970-45C4-9A68-15A1A700122A}" srcOrd="0" destOrd="0" presId="urn:microsoft.com/office/officeart/2009/layout/CircleArrowProcess"/>
    <dgm:cxn modelId="{65BF5B46-3989-4607-B907-F67D2F1F1255}" type="presParOf" srcId="{060013FB-E4DB-43AC-AADD-88F08A9ED101}" destId="{9BC62867-9192-438E-8078-1DF44CAC616F}"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456274-3181-4E8A-8089-829D0CF9E3F9}" type="doc">
      <dgm:prSet loTypeId="urn:microsoft.com/office/officeart/2005/8/layout/vList6" loCatId="process" qsTypeId="urn:microsoft.com/office/officeart/2005/8/quickstyle/simple1" qsCatId="simple" csTypeId="urn:microsoft.com/office/officeart/2005/8/colors/colorful3" csCatId="colorful" phldr="1"/>
      <dgm:spPr/>
      <dgm:t>
        <a:bodyPr/>
        <a:lstStyle/>
        <a:p>
          <a:endParaRPr lang="en-US"/>
        </a:p>
      </dgm:t>
    </dgm:pt>
    <dgm:pt modelId="{833A43FA-6BB7-4579-9ADB-F3C29953237D}">
      <dgm:prSet phldrT="[Text]" custT="1"/>
      <dgm:spPr/>
      <dgm:t>
        <a:bodyPr/>
        <a:lstStyle/>
        <a:p>
          <a:r>
            <a:rPr lang="en-US" sz="1600" dirty="0" smtClean="0"/>
            <a:t>1. </a:t>
          </a:r>
          <a:r>
            <a:rPr lang="en-US" sz="2000" dirty="0" smtClean="0"/>
            <a:t>Promote innovation &amp; technology transfer</a:t>
          </a:r>
          <a:endParaRPr lang="en-US" sz="2000" dirty="0"/>
        </a:p>
      </dgm:t>
    </dgm:pt>
    <dgm:pt modelId="{B425173A-E6AE-45D8-895D-F222C8E5B720}" type="parTrans" cxnId="{F17BC7EA-186A-421F-B33D-963AF45064EF}">
      <dgm:prSet/>
      <dgm:spPr/>
      <dgm:t>
        <a:bodyPr/>
        <a:lstStyle/>
        <a:p>
          <a:endParaRPr lang="en-US"/>
        </a:p>
      </dgm:t>
    </dgm:pt>
    <dgm:pt modelId="{E34C5329-AAA6-478C-8C1F-42A35C9019E7}" type="sibTrans" cxnId="{F17BC7EA-186A-421F-B33D-963AF45064EF}">
      <dgm:prSet/>
      <dgm:spPr/>
      <dgm:t>
        <a:bodyPr/>
        <a:lstStyle/>
        <a:p>
          <a:endParaRPr lang="en-US"/>
        </a:p>
      </dgm:t>
    </dgm:pt>
    <dgm:pt modelId="{0D8E0435-4D0C-4EF9-9AD9-F339B77FB594}">
      <dgm:prSet phldrT="[Text]" custT="1"/>
      <dgm:spPr/>
      <dgm:t>
        <a:bodyPr anchor="ctr"/>
        <a:lstStyle/>
        <a:p>
          <a:pPr>
            <a:lnSpc>
              <a:spcPct val="100000"/>
            </a:lnSpc>
            <a:spcAft>
              <a:spcPts val="0"/>
            </a:spcAft>
          </a:pPr>
          <a:r>
            <a:rPr lang="en-US" sz="1600" dirty="0" smtClean="0"/>
            <a:t>Program 1: Promote timely development, demonstration &amp; financing of low carbon technologies &amp; policies</a:t>
          </a:r>
          <a:endParaRPr lang="en-US" sz="1600" dirty="0"/>
        </a:p>
      </dgm:t>
    </dgm:pt>
    <dgm:pt modelId="{423126F8-0587-4A0C-B9DA-68A17892E2A2}" type="parTrans" cxnId="{343CBA2F-5C0F-4313-93ED-3EC878C63E77}">
      <dgm:prSet/>
      <dgm:spPr/>
      <dgm:t>
        <a:bodyPr/>
        <a:lstStyle/>
        <a:p>
          <a:endParaRPr lang="en-US"/>
        </a:p>
      </dgm:t>
    </dgm:pt>
    <dgm:pt modelId="{D77A6B85-7FEA-481C-B406-A382AED45014}" type="sibTrans" cxnId="{343CBA2F-5C0F-4313-93ED-3EC878C63E77}">
      <dgm:prSet/>
      <dgm:spPr/>
      <dgm:t>
        <a:bodyPr/>
        <a:lstStyle/>
        <a:p>
          <a:endParaRPr lang="en-US"/>
        </a:p>
      </dgm:t>
    </dgm:pt>
    <dgm:pt modelId="{67FC4A09-45E0-45DC-80A6-D22B6CD0EBDC}">
      <dgm:prSet phldrT="[Text]" custT="1"/>
      <dgm:spPr/>
      <dgm:t>
        <a:bodyPr anchor="ctr"/>
        <a:lstStyle/>
        <a:p>
          <a:pPr>
            <a:lnSpc>
              <a:spcPct val="100000"/>
            </a:lnSpc>
            <a:spcAft>
              <a:spcPts val="0"/>
            </a:spcAft>
          </a:pPr>
          <a:r>
            <a:rPr lang="en-US" sz="1600" dirty="0" smtClean="0"/>
            <a:t>Program 2:  Develop &amp; demonstrate innovative policy packages &amp; market initiatives</a:t>
          </a:r>
          <a:endParaRPr lang="en-US" sz="1600" dirty="0"/>
        </a:p>
      </dgm:t>
    </dgm:pt>
    <dgm:pt modelId="{5A2FD182-288C-478B-924C-F99FFB3FE2D9}" type="parTrans" cxnId="{D1E10C6E-251B-4DFC-A43E-9F0C7B675355}">
      <dgm:prSet/>
      <dgm:spPr/>
      <dgm:t>
        <a:bodyPr/>
        <a:lstStyle/>
        <a:p>
          <a:endParaRPr lang="en-US"/>
        </a:p>
      </dgm:t>
    </dgm:pt>
    <dgm:pt modelId="{CF253E06-DE4B-4E82-8B57-80EC717893E7}" type="sibTrans" cxnId="{D1E10C6E-251B-4DFC-A43E-9F0C7B675355}">
      <dgm:prSet/>
      <dgm:spPr/>
      <dgm:t>
        <a:bodyPr/>
        <a:lstStyle/>
        <a:p>
          <a:endParaRPr lang="en-US"/>
        </a:p>
      </dgm:t>
    </dgm:pt>
    <dgm:pt modelId="{9A2F2D10-C2D3-460A-A54C-0575DF759857}">
      <dgm:prSet phldrT="[Text]" custT="1"/>
      <dgm:spPr/>
      <dgm:t>
        <a:bodyPr/>
        <a:lstStyle/>
        <a:p>
          <a:r>
            <a:rPr lang="en-US" sz="1600" dirty="0" smtClean="0"/>
            <a:t>2. </a:t>
          </a:r>
          <a:r>
            <a:rPr lang="en-US" sz="2000" dirty="0" smtClean="0"/>
            <a:t>Demonstrate systemic impacts of mitigation options</a:t>
          </a:r>
        </a:p>
      </dgm:t>
    </dgm:pt>
    <dgm:pt modelId="{5AB3A0EB-8933-4DE8-B78E-70F4AB7D2C3B}" type="parTrans" cxnId="{9CA33A51-9BBD-4614-8EF5-0C51597FA235}">
      <dgm:prSet/>
      <dgm:spPr/>
      <dgm:t>
        <a:bodyPr/>
        <a:lstStyle/>
        <a:p>
          <a:endParaRPr lang="en-US"/>
        </a:p>
      </dgm:t>
    </dgm:pt>
    <dgm:pt modelId="{CFB5FDCE-A092-42CF-9585-3FC91F5112B7}" type="sibTrans" cxnId="{9CA33A51-9BBD-4614-8EF5-0C51597FA235}">
      <dgm:prSet/>
      <dgm:spPr/>
      <dgm:t>
        <a:bodyPr/>
        <a:lstStyle/>
        <a:p>
          <a:endParaRPr lang="en-US"/>
        </a:p>
      </dgm:t>
    </dgm:pt>
    <dgm:pt modelId="{6A76D5E8-3555-467E-9F71-F8B26FD606D6}">
      <dgm:prSet phldrT="[Text]" custT="1"/>
      <dgm:spPr>
        <a:solidFill>
          <a:srgbClr val="D8D3E0"/>
        </a:solidFill>
      </dgm:spPr>
      <dgm:t>
        <a:bodyPr anchor="ctr"/>
        <a:lstStyle/>
        <a:p>
          <a:pPr>
            <a:lnSpc>
              <a:spcPct val="100000"/>
            </a:lnSpc>
            <a:spcAft>
              <a:spcPts val="0"/>
            </a:spcAft>
          </a:pPr>
          <a:r>
            <a:rPr lang="en-US" sz="1600" dirty="0" smtClean="0"/>
            <a:t>Program 1: Integrate findings of Convention obligations &amp; enabling activities into national planning processes &amp; mitigation targets</a:t>
          </a:r>
          <a:endParaRPr lang="en-US" sz="1600" dirty="0"/>
        </a:p>
      </dgm:t>
    </dgm:pt>
    <dgm:pt modelId="{EDAD8C62-2034-4278-AE15-19473CCE69EC}" type="parTrans" cxnId="{C13E2748-CA5B-4F60-9BCF-2262030EACFC}">
      <dgm:prSet/>
      <dgm:spPr/>
      <dgm:t>
        <a:bodyPr/>
        <a:lstStyle/>
        <a:p>
          <a:endParaRPr lang="en-US"/>
        </a:p>
      </dgm:t>
    </dgm:pt>
    <dgm:pt modelId="{D692E4D9-648A-46E5-91BE-5D9420214A14}" type="sibTrans" cxnId="{C13E2748-CA5B-4F60-9BCF-2262030EACFC}">
      <dgm:prSet/>
      <dgm:spPr/>
      <dgm:t>
        <a:bodyPr/>
        <a:lstStyle/>
        <a:p>
          <a:endParaRPr lang="en-US"/>
        </a:p>
      </dgm:t>
    </dgm:pt>
    <dgm:pt modelId="{FA19B94E-BE14-4C5D-97BB-5EDAF5C02F5F}">
      <dgm:prSet phldrT="[Text]" custT="1"/>
      <dgm:spPr/>
      <dgm:t>
        <a:bodyPr/>
        <a:lstStyle/>
        <a:p>
          <a:r>
            <a:rPr lang="en-US" sz="2000" dirty="0" smtClean="0"/>
            <a:t>3. Foster enabling conditions to mainstream mitigation concerns</a:t>
          </a:r>
        </a:p>
      </dgm:t>
    </dgm:pt>
    <dgm:pt modelId="{DC747F3A-1232-4A90-8E3F-DF6BFF4C1A94}" type="parTrans" cxnId="{41F7BF91-9FE2-47F8-83E7-69C1FD82F4FB}">
      <dgm:prSet/>
      <dgm:spPr/>
      <dgm:t>
        <a:bodyPr/>
        <a:lstStyle/>
        <a:p>
          <a:endParaRPr lang="en-US"/>
        </a:p>
      </dgm:t>
    </dgm:pt>
    <dgm:pt modelId="{C9A8C33D-9821-403E-B586-E6AAA90110F3}" type="sibTrans" cxnId="{41F7BF91-9FE2-47F8-83E7-69C1FD82F4FB}">
      <dgm:prSet/>
      <dgm:spPr/>
      <dgm:t>
        <a:bodyPr/>
        <a:lstStyle/>
        <a:p>
          <a:endParaRPr lang="en-US"/>
        </a:p>
      </dgm:t>
    </dgm:pt>
    <dgm:pt modelId="{14606CCD-E9AE-40DF-8F2A-B29B775B7E35}">
      <dgm:prSet phldrT="[Text]" custT="1"/>
      <dgm:spPr/>
      <dgm:t>
        <a:bodyPr anchor="ctr"/>
        <a:lstStyle/>
        <a:p>
          <a:r>
            <a:rPr lang="en-US" sz="1600" dirty="0" smtClean="0"/>
            <a:t>Program 1: Promote integrated low-carbon systems</a:t>
          </a:r>
        </a:p>
      </dgm:t>
    </dgm:pt>
    <dgm:pt modelId="{6CF586EC-87BC-46C5-966B-F4E821D65933}" type="parTrans" cxnId="{C250867E-D312-4089-AED8-BEA654BA6450}">
      <dgm:prSet/>
      <dgm:spPr/>
      <dgm:t>
        <a:bodyPr/>
        <a:lstStyle/>
        <a:p>
          <a:endParaRPr lang="en-US"/>
        </a:p>
      </dgm:t>
    </dgm:pt>
    <dgm:pt modelId="{E97E51FB-E412-49CB-B5B8-0C4C7C1F76A4}" type="sibTrans" cxnId="{C250867E-D312-4089-AED8-BEA654BA6450}">
      <dgm:prSet/>
      <dgm:spPr/>
      <dgm:t>
        <a:bodyPr/>
        <a:lstStyle/>
        <a:p>
          <a:endParaRPr lang="en-US"/>
        </a:p>
      </dgm:t>
    </dgm:pt>
    <dgm:pt modelId="{4A9EAEFA-9394-4571-8C9A-BE77422644C3}">
      <dgm:prSet phldrT="[Text]" custT="1"/>
      <dgm:spPr/>
      <dgm:t>
        <a:bodyPr anchor="ctr"/>
        <a:lstStyle/>
        <a:p>
          <a:r>
            <a:rPr lang="en-US" sz="1600" dirty="0" smtClean="0"/>
            <a:t>Program 2: Promote conservation and enhancement of carbon stocks in forest &amp; other land use, &amp; support climate smart agriculture</a:t>
          </a:r>
        </a:p>
      </dgm:t>
    </dgm:pt>
    <dgm:pt modelId="{14DF4554-2B1D-4DFC-9E4F-1116BB04C075}" type="parTrans" cxnId="{DF5BF980-1ECF-4FCC-8C03-9D34E5B0C5B6}">
      <dgm:prSet/>
      <dgm:spPr/>
      <dgm:t>
        <a:bodyPr/>
        <a:lstStyle/>
        <a:p>
          <a:endParaRPr lang="en-US"/>
        </a:p>
      </dgm:t>
    </dgm:pt>
    <dgm:pt modelId="{73A3AA80-811C-467A-B3AA-71B1F27FAEBA}" type="sibTrans" cxnId="{DF5BF980-1ECF-4FCC-8C03-9D34E5B0C5B6}">
      <dgm:prSet/>
      <dgm:spPr/>
      <dgm:t>
        <a:bodyPr/>
        <a:lstStyle/>
        <a:p>
          <a:endParaRPr lang="en-US"/>
        </a:p>
      </dgm:t>
    </dgm:pt>
    <dgm:pt modelId="{74B1BA29-561E-4143-BA66-988DF59AC54B}" type="pres">
      <dgm:prSet presAssocID="{B2456274-3181-4E8A-8089-829D0CF9E3F9}" presName="Name0" presStyleCnt="0">
        <dgm:presLayoutVars>
          <dgm:dir/>
          <dgm:animLvl val="lvl"/>
          <dgm:resizeHandles/>
        </dgm:presLayoutVars>
      </dgm:prSet>
      <dgm:spPr/>
      <dgm:t>
        <a:bodyPr/>
        <a:lstStyle/>
        <a:p>
          <a:endParaRPr lang="en-US"/>
        </a:p>
      </dgm:t>
    </dgm:pt>
    <dgm:pt modelId="{7E4823F0-D90B-40BA-939B-184E55191A58}" type="pres">
      <dgm:prSet presAssocID="{833A43FA-6BB7-4579-9ADB-F3C29953237D}" presName="linNode" presStyleCnt="0"/>
      <dgm:spPr/>
    </dgm:pt>
    <dgm:pt modelId="{97F932C7-7966-4A3B-8915-C874E6512A57}" type="pres">
      <dgm:prSet presAssocID="{833A43FA-6BB7-4579-9ADB-F3C29953237D}" presName="parentShp" presStyleLbl="node1" presStyleIdx="0" presStyleCnt="3" custScaleX="88172" custScaleY="95556" custLinFactNeighborX="-57" custLinFactNeighborY="-1592">
        <dgm:presLayoutVars>
          <dgm:bulletEnabled val="1"/>
        </dgm:presLayoutVars>
      </dgm:prSet>
      <dgm:spPr/>
      <dgm:t>
        <a:bodyPr/>
        <a:lstStyle/>
        <a:p>
          <a:endParaRPr lang="en-US"/>
        </a:p>
      </dgm:t>
    </dgm:pt>
    <dgm:pt modelId="{259F985F-92A3-4BCD-AF09-63FA1F3DF112}" type="pres">
      <dgm:prSet presAssocID="{833A43FA-6BB7-4579-9ADB-F3C29953237D}" presName="childShp" presStyleLbl="bgAccFollowNode1" presStyleIdx="0" presStyleCnt="3" custAng="0" custScaleX="110753">
        <dgm:presLayoutVars>
          <dgm:bulletEnabled val="1"/>
        </dgm:presLayoutVars>
      </dgm:prSet>
      <dgm:spPr/>
      <dgm:t>
        <a:bodyPr/>
        <a:lstStyle/>
        <a:p>
          <a:endParaRPr lang="en-US"/>
        </a:p>
      </dgm:t>
    </dgm:pt>
    <dgm:pt modelId="{57B0218F-2200-4FD9-A75E-00D1CC80C7EC}" type="pres">
      <dgm:prSet presAssocID="{E34C5329-AAA6-478C-8C1F-42A35C9019E7}" presName="spacing" presStyleCnt="0"/>
      <dgm:spPr/>
    </dgm:pt>
    <dgm:pt modelId="{2908BE58-FE2F-4FB6-9A6C-CF2DFB568DF6}" type="pres">
      <dgm:prSet presAssocID="{9A2F2D10-C2D3-460A-A54C-0575DF759857}" presName="linNode" presStyleCnt="0"/>
      <dgm:spPr/>
    </dgm:pt>
    <dgm:pt modelId="{54923AD7-3460-49C8-94BA-CFB66D6D4582}" type="pres">
      <dgm:prSet presAssocID="{9A2F2D10-C2D3-460A-A54C-0575DF759857}" presName="parentShp" presStyleLbl="node1" presStyleIdx="1" presStyleCnt="3" custScaleX="82796" custScaleY="88889" custLinFactNeighborX="-7527">
        <dgm:presLayoutVars>
          <dgm:bulletEnabled val="1"/>
        </dgm:presLayoutVars>
      </dgm:prSet>
      <dgm:spPr/>
      <dgm:t>
        <a:bodyPr/>
        <a:lstStyle/>
        <a:p>
          <a:endParaRPr lang="en-US"/>
        </a:p>
      </dgm:t>
    </dgm:pt>
    <dgm:pt modelId="{283ACE6F-53F0-46B3-9D23-CF2C5B957284}" type="pres">
      <dgm:prSet presAssocID="{9A2F2D10-C2D3-460A-A54C-0575DF759857}" presName="childShp" presStyleLbl="bgAccFollowNode1" presStyleIdx="1" presStyleCnt="3" custScaleX="111469">
        <dgm:presLayoutVars>
          <dgm:bulletEnabled val="1"/>
        </dgm:presLayoutVars>
      </dgm:prSet>
      <dgm:spPr/>
      <dgm:t>
        <a:bodyPr/>
        <a:lstStyle/>
        <a:p>
          <a:endParaRPr lang="en-US"/>
        </a:p>
      </dgm:t>
    </dgm:pt>
    <dgm:pt modelId="{69086AB3-60A6-4DC6-8AB3-BE14152E5D0D}" type="pres">
      <dgm:prSet presAssocID="{CFB5FDCE-A092-42CF-9585-3FC91F5112B7}" presName="spacing" presStyleCnt="0"/>
      <dgm:spPr/>
    </dgm:pt>
    <dgm:pt modelId="{C77BBE4F-10CE-44B9-8BA5-BDE917336FAC}" type="pres">
      <dgm:prSet presAssocID="{FA19B94E-BE14-4C5D-97BB-5EDAF5C02F5F}" presName="linNode" presStyleCnt="0"/>
      <dgm:spPr/>
    </dgm:pt>
    <dgm:pt modelId="{3BB532C2-2695-4A04-90DC-797CB0607073}" type="pres">
      <dgm:prSet presAssocID="{FA19B94E-BE14-4C5D-97BB-5EDAF5C02F5F}" presName="parentShp" presStyleLbl="node1" presStyleIdx="2" presStyleCnt="3" custScaleX="82796" custScaleY="82222">
        <dgm:presLayoutVars>
          <dgm:bulletEnabled val="1"/>
        </dgm:presLayoutVars>
      </dgm:prSet>
      <dgm:spPr/>
      <dgm:t>
        <a:bodyPr/>
        <a:lstStyle/>
        <a:p>
          <a:endParaRPr lang="en-US"/>
        </a:p>
      </dgm:t>
    </dgm:pt>
    <dgm:pt modelId="{04FE4366-85BD-4859-84DE-0F12101574A4}" type="pres">
      <dgm:prSet presAssocID="{FA19B94E-BE14-4C5D-97BB-5EDAF5C02F5F}" presName="childShp" presStyleLbl="bgAccFollowNode1" presStyleIdx="2" presStyleCnt="3" custScaleX="111469">
        <dgm:presLayoutVars>
          <dgm:bulletEnabled val="1"/>
        </dgm:presLayoutVars>
      </dgm:prSet>
      <dgm:spPr/>
      <dgm:t>
        <a:bodyPr/>
        <a:lstStyle/>
        <a:p>
          <a:endParaRPr lang="en-US"/>
        </a:p>
      </dgm:t>
    </dgm:pt>
  </dgm:ptLst>
  <dgm:cxnLst>
    <dgm:cxn modelId="{C250867E-D312-4089-AED8-BEA654BA6450}" srcId="{9A2F2D10-C2D3-460A-A54C-0575DF759857}" destId="{14606CCD-E9AE-40DF-8F2A-B29B775B7E35}" srcOrd="0" destOrd="0" parTransId="{6CF586EC-87BC-46C5-966B-F4E821D65933}" sibTransId="{E97E51FB-E412-49CB-B5B8-0C4C7C1F76A4}"/>
    <dgm:cxn modelId="{D1E10C6E-251B-4DFC-A43E-9F0C7B675355}" srcId="{833A43FA-6BB7-4579-9ADB-F3C29953237D}" destId="{67FC4A09-45E0-45DC-80A6-D22B6CD0EBDC}" srcOrd="1" destOrd="0" parTransId="{5A2FD182-288C-478B-924C-F99FFB3FE2D9}" sibTransId="{CF253E06-DE4B-4E82-8B57-80EC717893E7}"/>
    <dgm:cxn modelId="{23C1F65A-8A6E-4C5D-974E-55590D8246BD}" type="presOf" srcId="{FA19B94E-BE14-4C5D-97BB-5EDAF5C02F5F}" destId="{3BB532C2-2695-4A04-90DC-797CB0607073}" srcOrd="0" destOrd="0" presId="urn:microsoft.com/office/officeart/2005/8/layout/vList6"/>
    <dgm:cxn modelId="{9CA33A51-9BBD-4614-8EF5-0C51597FA235}" srcId="{B2456274-3181-4E8A-8089-829D0CF9E3F9}" destId="{9A2F2D10-C2D3-460A-A54C-0575DF759857}" srcOrd="1" destOrd="0" parTransId="{5AB3A0EB-8933-4DE8-B78E-70F4AB7D2C3B}" sibTransId="{CFB5FDCE-A092-42CF-9585-3FC91F5112B7}"/>
    <dgm:cxn modelId="{9178C895-F4E2-4DB5-9E3C-BDF9C8F044E4}" type="presOf" srcId="{6A76D5E8-3555-467E-9F71-F8B26FD606D6}" destId="{04FE4366-85BD-4859-84DE-0F12101574A4}" srcOrd="0" destOrd="0" presId="urn:microsoft.com/office/officeart/2005/8/layout/vList6"/>
    <dgm:cxn modelId="{343CBA2F-5C0F-4313-93ED-3EC878C63E77}" srcId="{833A43FA-6BB7-4579-9ADB-F3C29953237D}" destId="{0D8E0435-4D0C-4EF9-9AD9-F339B77FB594}" srcOrd="0" destOrd="0" parTransId="{423126F8-0587-4A0C-B9DA-68A17892E2A2}" sibTransId="{D77A6B85-7FEA-481C-B406-A382AED45014}"/>
    <dgm:cxn modelId="{DF5BF980-1ECF-4FCC-8C03-9D34E5B0C5B6}" srcId="{9A2F2D10-C2D3-460A-A54C-0575DF759857}" destId="{4A9EAEFA-9394-4571-8C9A-BE77422644C3}" srcOrd="1" destOrd="0" parTransId="{14DF4554-2B1D-4DFC-9E4F-1116BB04C075}" sibTransId="{73A3AA80-811C-467A-B3AA-71B1F27FAEBA}"/>
    <dgm:cxn modelId="{41F7BF91-9FE2-47F8-83E7-69C1FD82F4FB}" srcId="{B2456274-3181-4E8A-8089-829D0CF9E3F9}" destId="{FA19B94E-BE14-4C5D-97BB-5EDAF5C02F5F}" srcOrd="2" destOrd="0" parTransId="{DC747F3A-1232-4A90-8E3F-DF6BFF4C1A94}" sibTransId="{C9A8C33D-9821-403E-B586-E6AAA90110F3}"/>
    <dgm:cxn modelId="{17C1EE24-8903-4C15-8A3D-F1174E1D2946}" type="presOf" srcId="{14606CCD-E9AE-40DF-8F2A-B29B775B7E35}" destId="{283ACE6F-53F0-46B3-9D23-CF2C5B957284}" srcOrd="0" destOrd="0" presId="urn:microsoft.com/office/officeart/2005/8/layout/vList6"/>
    <dgm:cxn modelId="{FEB78C89-4772-46E8-8016-9E49DB7FD1A1}" type="presOf" srcId="{B2456274-3181-4E8A-8089-829D0CF9E3F9}" destId="{74B1BA29-561E-4143-BA66-988DF59AC54B}" srcOrd="0" destOrd="0" presId="urn:microsoft.com/office/officeart/2005/8/layout/vList6"/>
    <dgm:cxn modelId="{D0977A27-FAD5-4EA1-83D1-671BEA6ABA7E}" type="presOf" srcId="{0D8E0435-4D0C-4EF9-9AD9-F339B77FB594}" destId="{259F985F-92A3-4BCD-AF09-63FA1F3DF112}" srcOrd="0" destOrd="0" presId="urn:microsoft.com/office/officeart/2005/8/layout/vList6"/>
    <dgm:cxn modelId="{C13E2748-CA5B-4F60-9BCF-2262030EACFC}" srcId="{FA19B94E-BE14-4C5D-97BB-5EDAF5C02F5F}" destId="{6A76D5E8-3555-467E-9F71-F8B26FD606D6}" srcOrd="0" destOrd="0" parTransId="{EDAD8C62-2034-4278-AE15-19473CCE69EC}" sibTransId="{D692E4D9-648A-46E5-91BE-5D9420214A14}"/>
    <dgm:cxn modelId="{F17BC7EA-186A-421F-B33D-963AF45064EF}" srcId="{B2456274-3181-4E8A-8089-829D0CF9E3F9}" destId="{833A43FA-6BB7-4579-9ADB-F3C29953237D}" srcOrd="0" destOrd="0" parTransId="{B425173A-E6AE-45D8-895D-F222C8E5B720}" sibTransId="{E34C5329-AAA6-478C-8C1F-42A35C9019E7}"/>
    <dgm:cxn modelId="{AF6A60D7-8416-4CD2-ACD4-900EDC41365D}" type="presOf" srcId="{67FC4A09-45E0-45DC-80A6-D22B6CD0EBDC}" destId="{259F985F-92A3-4BCD-AF09-63FA1F3DF112}" srcOrd="0" destOrd="1" presId="urn:microsoft.com/office/officeart/2005/8/layout/vList6"/>
    <dgm:cxn modelId="{8E518EE6-33AE-4F00-8F0C-80BC0E6C5EDD}" type="presOf" srcId="{833A43FA-6BB7-4579-9ADB-F3C29953237D}" destId="{97F932C7-7966-4A3B-8915-C874E6512A57}" srcOrd="0" destOrd="0" presId="urn:microsoft.com/office/officeart/2005/8/layout/vList6"/>
    <dgm:cxn modelId="{67D96A78-198A-4E57-A88E-7370D786103C}" type="presOf" srcId="{9A2F2D10-C2D3-460A-A54C-0575DF759857}" destId="{54923AD7-3460-49C8-94BA-CFB66D6D4582}" srcOrd="0" destOrd="0" presId="urn:microsoft.com/office/officeart/2005/8/layout/vList6"/>
    <dgm:cxn modelId="{E6CC55CA-4467-4D83-992B-F6B99BF6E397}" type="presOf" srcId="{4A9EAEFA-9394-4571-8C9A-BE77422644C3}" destId="{283ACE6F-53F0-46B3-9D23-CF2C5B957284}" srcOrd="0" destOrd="1" presId="urn:microsoft.com/office/officeart/2005/8/layout/vList6"/>
    <dgm:cxn modelId="{B0A460B5-40ED-4F74-B7FD-9FBA96A0E1A6}" type="presParOf" srcId="{74B1BA29-561E-4143-BA66-988DF59AC54B}" destId="{7E4823F0-D90B-40BA-939B-184E55191A58}" srcOrd="0" destOrd="0" presId="urn:microsoft.com/office/officeart/2005/8/layout/vList6"/>
    <dgm:cxn modelId="{A3ADEECB-4B6D-4839-8859-534D36DDE3E0}" type="presParOf" srcId="{7E4823F0-D90B-40BA-939B-184E55191A58}" destId="{97F932C7-7966-4A3B-8915-C874E6512A57}" srcOrd="0" destOrd="0" presId="urn:microsoft.com/office/officeart/2005/8/layout/vList6"/>
    <dgm:cxn modelId="{3078B0B3-3E19-4D34-AF56-1B49397CD985}" type="presParOf" srcId="{7E4823F0-D90B-40BA-939B-184E55191A58}" destId="{259F985F-92A3-4BCD-AF09-63FA1F3DF112}" srcOrd="1" destOrd="0" presId="urn:microsoft.com/office/officeart/2005/8/layout/vList6"/>
    <dgm:cxn modelId="{C1D53A55-20BE-4B3F-995A-31B072A55D21}" type="presParOf" srcId="{74B1BA29-561E-4143-BA66-988DF59AC54B}" destId="{57B0218F-2200-4FD9-A75E-00D1CC80C7EC}" srcOrd="1" destOrd="0" presId="urn:microsoft.com/office/officeart/2005/8/layout/vList6"/>
    <dgm:cxn modelId="{7ED1D082-F3E1-49D7-B7FE-15DAF37EC453}" type="presParOf" srcId="{74B1BA29-561E-4143-BA66-988DF59AC54B}" destId="{2908BE58-FE2F-4FB6-9A6C-CF2DFB568DF6}" srcOrd="2" destOrd="0" presId="urn:microsoft.com/office/officeart/2005/8/layout/vList6"/>
    <dgm:cxn modelId="{1EA1A7E8-1EF8-4F28-BDFD-C64316910BEC}" type="presParOf" srcId="{2908BE58-FE2F-4FB6-9A6C-CF2DFB568DF6}" destId="{54923AD7-3460-49C8-94BA-CFB66D6D4582}" srcOrd="0" destOrd="0" presId="urn:microsoft.com/office/officeart/2005/8/layout/vList6"/>
    <dgm:cxn modelId="{E82CEF85-1E4B-4DF8-A5A6-ADBA2E1E8D52}" type="presParOf" srcId="{2908BE58-FE2F-4FB6-9A6C-CF2DFB568DF6}" destId="{283ACE6F-53F0-46B3-9D23-CF2C5B957284}" srcOrd="1" destOrd="0" presId="urn:microsoft.com/office/officeart/2005/8/layout/vList6"/>
    <dgm:cxn modelId="{EA0D7183-F933-4420-80C0-AB9FB79D0E55}" type="presParOf" srcId="{74B1BA29-561E-4143-BA66-988DF59AC54B}" destId="{69086AB3-60A6-4DC6-8AB3-BE14152E5D0D}" srcOrd="3" destOrd="0" presId="urn:microsoft.com/office/officeart/2005/8/layout/vList6"/>
    <dgm:cxn modelId="{81B5BF92-571C-4E8A-A7DD-86A085C74BDC}" type="presParOf" srcId="{74B1BA29-561E-4143-BA66-988DF59AC54B}" destId="{C77BBE4F-10CE-44B9-8BA5-BDE917336FAC}" srcOrd="4" destOrd="0" presId="urn:microsoft.com/office/officeart/2005/8/layout/vList6"/>
    <dgm:cxn modelId="{720A7020-B0BA-4DA6-B61C-DCA2388A732C}" type="presParOf" srcId="{C77BBE4F-10CE-44B9-8BA5-BDE917336FAC}" destId="{3BB532C2-2695-4A04-90DC-797CB0607073}" srcOrd="0" destOrd="0" presId="urn:microsoft.com/office/officeart/2005/8/layout/vList6"/>
    <dgm:cxn modelId="{908CC6DA-E054-4772-93C2-38187FED9CDB}" type="presParOf" srcId="{C77BBE4F-10CE-44B9-8BA5-BDE917336FAC}" destId="{04FE4366-85BD-4859-84DE-0F12101574A4}"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55E326-854E-4176-ABDC-A19C6F3FB271}">
      <dsp:nvSpPr>
        <dsp:cNvPr id="0" name=""/>
        <dsp:cNvSpPr/>
      </dsp:nvSpPr>
      <dsp:spPr>
        <a:xfrm rot="434514">
          <a:off x="3872244" y="-147455"/>
          <a:ext cx="2640751" cy="2641152"/>
        </a:xfrm>
        <a:prstGeom prst="circularArrow">
          <a:avLst>
            <a:gd name="adj1" fmla="val 10980"/>
            <a:gd name="adj2" fmla="val 1142322"/>
            <a:gd name="adj3" fmla="val 4500000"/>
            <a:gd name="adj4" fmla="val 10800000"/>
            <a:gd name="adj5" fmla="val 125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67A469-AFDD-4174-B38F-8AC05E3F0E4E}">
      <dsp:nvSpPr>
        <dsp:cNvPr id="0" name=""/>
        <dsp:cNvSpPr/>
      </dsp:nvSpPr>
      <dsp:spPr>
        <a:xfrm>
          <a:off x="762005" y="309092"/>
          <a:ext cx="3491404" cy="733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1. Facilitating innovation &amp; technology transfer</a:t>
          </a:r>
          <a:endParaRPr lang="en-US" sz="2400" kern="1200" dirty="0"/>
        </a:p>
      </dsp:txBody>
      <dsp:txXfrm>
        <a:off x="762005" y="309092"/>
        <a:ext cx="3491404" cy="733531"/>
      </dsp:txXfrm>
    </dsp:sp>
    <dsp:sp modelId="{DA5A6F3B-76EF-463D-8008-CF6FA061693A}">
      <dsp:nvSpPr>
        <dsp:cNvPr id="0" name=""/>
        <dsp:cNvSpPr/>
      </dsp:nvSpPr>
      <dsp:spPr>
        <a:xfrm rot="21084356">
          <a:off x="2466132" y="1169777"/>
          <a:ext cx="2596386" cy="2641152"/>
        </a:xfrm>
        <a:prstGeom prst="leftCircularArrow">
          <a:avLst>
            <a:gd name="adj1" fmla="val 10980"/>
            <a:gd name="adj2" fmla="val 1142322"/>
            <a:gd name="adj3" fmla="val 6300000"/>
            <a:gd name="adj4" fmla="val 18900000"/>
            <a:gd name="adj5" fmla="val 125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E7A357-9BF7-4E0E-A8D0-E7946CCDDF01}">
      <dsp:nvSpPr>
        <dsp:cNvPr id="0" name=""/>
        <dsp:cNvSpPr/>
      </dsp:nvSpPr>
      <dsp:spPr>
        <a:xfrm>
          <a:off x="3152146" y="2312394"/>
          <a:ext cx="5150478" cy="1012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2. Catalyzing systemic impacts through synergistic multi-focal initiatives</a:t>
          </a:r>
          <a:endParaRPr lang="en-US" sz="2400" kern="1200" dirty="0"/>
        </a:p>
      </dsp:txBody>
      <dsp:txXfrm>
        <a:off x="3152146" y="2312394"/>
        <a:ext cx="5150478" cy="1012171"/>
      </dsp:txXfrm>
    </dsp:sp>
    <dsp:sp modelId="{C41C42AE-1970-45C4-9A68-15A1A700122A}">
      <dsp:nvSpPr>
        <dsp:cNvPr id="0" name=""/>
        <dsp:cNvSpPr/>
      </dsp:nvSpPr>
      <dsp:spPr>
        <a:xfrm rot="20825555">
          <a:off x="4428985" y="3069235"/>
          <a:ext cx="2268814" cy="2269723"/>
        </a:xfrm>
        <a:prstGeom prst="blockArc">
          <a:avLst>
            <a:gd name="adj1" fmla="val 13500000"/>
            <a:gd name="adj2" fmla="val 10800000"/>
            <a:gd name="adj3" fmla="val 1274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C62867-9192-438E-8078-1DF44CAC616F}">
      <dsp:nvSpPr>
        <dsp:cNvPr id="0" name=""/>
        <dsp:cNvSpPr/>
      </dsp:nvSpPr>
      <dsp:spPr>
        <a:xfrm>
          <a:off x="308230" y="3657603"/>
          <a:ext cx="4862498" cy="1270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3. Building on Convention obligations for reporting &amp; assessments towards mainstreaming</a:t>
          </a:r>
          <a:endParaRPr lang="en-US" sz="2400" kern="1200" dirty="0"/>
        </a:p>
      </dsp:txBody>
      <dsp:txXfrm>
        <a:off x="308230" y="3657603"/>
        <a:ext cx="4862498" cy="12703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9F985F-92A3-4BCD-AF09-63FA1F3DF112}">
      <dsp:nvSpPr>
        <dsp:cNvPr id="0" name=""/>
        <dsp:cNvSpPr/>
      </dsp:nvSpPr>
      <dsp:spPr>
        <a:xfrm>
          <a:off x="2589955" y="0"/>
          <a:ext cx="4875125" cy="1884898"/>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l" defTabSz="711200">
            <a:lnSpc>
              <a:spcPct val="100000"/>
            </a:lnSpc>
            <a:spcBef>
              <a:spcPct val="0"/>
            </a:spcBef>
            <a:spcAft>
              <a:spcPts val="0"/>
            </a:spcAft>
            <a:buChar char="••"/>
          </a:pPr>
          <a:r>
            <a:rPr lang="en-US" sz="1600" kern="1200" dirty="0" smtClean="0"/>
            <a:t>Program 1: Promote timely development, demonstration &amp; financing of low carbon technologies &amp; policies</a:t>
          </a:r>
          <a:endParaRPr lang="en-US" sz="1600" kern="1200" dirty="0"/>
        </a:p>
        <a:p>
          <a:pPr marL="171450" lvl="1" indent="-171450" algn="l" defTabSz="711200">
            <a:lnSpc>
              <a:spcPct val="100000"/>
            </a:lnSpc>
            <a:spcBef>
              <a:spcPct val="0"/>
            </a:spcBef>
            <a:spcAft>
              <a:spcPts val="0"/>
            </a:spcAft>
            <a:buChar char="••"/>
          </a:pPr>
          <a:r>
            <a:rPr lang="en-US" sz="1600" kern="1200" dirty="0" smtClean="0"/>
            <a:t>Program 2:  Develop &amp; demonstrate innovative policy packages &amp; market initiatives</a:t>
          </a:r>
          <a:endParaRPr lang="en-US" sz="1600" kern="1200" dirty="0"/>
        </a:p>
      </dsp:txBody>
      <dsp:txXfrm>
        <a:off x="2589955" y="235612"/>
        <a:ext cx="4168288" cy="1413674"/>
      </dsp:txXfrm>
    </dsp:sp>
    <dsp:sp modelId="{97F932C7-7966-4A3B-8915-C874E6512A57}">
      <dsp:nvSpPr>
        <dsp:cNvPr id="0" name=""/>
        <dsp:cNvSpPr/>
      </dsp:nvSpPr>
      <dsp:spPr>
        <a:xfrm>
          <a:off x="9" y="11874"/>
          <a:ext cx="2587436" cy="1801133"/>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kern="1200" dirty="0" smtClean="0"/>
            <a:t>1. </a:t>
          </a:r>
          <a:r>
            <a:rPr lang="en-US" sz="2000" kern="1200" dirty="0" smtClean="0"/>
            <a:t>Promote innovation &amp; technology transfer</a:t>
          </a:r>
          <a:endParaRPr lang="en-US" sz="2000" kern="1200" dirty="0"/>
        </a:p>
      </dsp:txBody>
      <dsp:txXfrm>
        <a:off x="87933" y="99798"/>
        <a:ext cx="2411588" cy="1625285"/>
      </dsp:txXfrm>
    </dsp:sp>
    <dsp:sp modelId="{283ACE6F-53F0-46B3-9D23-CF2C5B957284}">
      <dsp:nvSpPr>
        <dsp:cNvPr id="0" name=""/>
        <dsp:cNvSpPr/>
      </dsp:nvSpPr>
      <dsp:spPr>
        <a:xfrm>
          <a:off x="2473157" y="2073388"/>
          <a:ext cx="4994435" cy="1884898"/>
        </a:xfrm>
        <a:prstGeom prst="rightArrow">
          <a:avLst>
            <a:gd name="adj1" fmla="val 75000"/>
            <a:gd name="adj2" fmla="val 50000"/>
          </a:avLst>
        </a:prstGeom>
        <a:solidFill>
          <a:schemeClr val="accent3">
            <a:tint val="40000"/>
            <a:alpha val="90000"/>
            <a:hueOff val="5358425"/>
            <a:satOff val="-6896"/>
            <a:lumOff val="-537"/>
            <a:alphaOff val="0"/>
          </a:schemeClr>
        </a:solidFill>
        <a:ln w="25400" cap="flat" cmpd="sng" algn="ctr">
          <a:solidFill>
            <a:schemeClr val="accent3">
              <a:tint val="40000"/>
              <a:alpha val="90000"/>
              <a:hueOff val="5358425"/>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Program 1: Promote integrated low-carbon systems</a:t>
          </a:r>
        </a:p>
        <a:p>
          <a:pPr marL="171450" lvl="1" indent="-171450" algn="l" defTabSz="711200">
            <a:lnSpc>
              <a:spcPct val="90000"/>
            </a:lnSpc>
            <a:spcBef>
              <a:spcPct val="0"/>
            </a:spcBef>
            <a:spcAft>
              <a:spcPct val="15000"/>
            </a:spcAft>
            <a:buChar char="••"/>
          </a:pPr>
          <a:r>
            <a:rPr lang="en-US" sz="1600" kern="1200" dirty="0" smtClean="0"/>
            <a:t>Program 2: Promote conservation and enhancement of carbon stocks in forest &amp; other land use, &amp; support climate smart agriculture</a:t>
          </a:r>
        </a:p>
      </dsp:txBody>
      <dsp:txXfrm>
        <a:off x="2473157" y="2309000"/>
        <a:ext cx="4287598" cy="1413674"/>
      </dsp:txXfrm>
    </dsp:sp>
    <dsp:sp modelId="{54923AD7-3460-49C8-94BA-CFB66D6D4582}">
      <dsp:nvSpPr>
        <dsp:cNvPr id="0" name=""/>
        <dsp:cNvSpPr/>
      </dsp:nvSpPr>
      <dsp:spPr>
        <a:xfrm>
          <a:off x="0" y="2178103"/>
          <a:ext cx="2473149" cy="1675467"/>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kern="1200" dirty="0" smtClean="0"/>
            <a:t>2. </a:t>
          </a:r>
          <a:r>
            <a:rPr lang="en-US" sz="2000" kern="1200" dirty="0" smtClean="0"/>
            <a:t>Demonstrate systemic impacts of mitigation options</a:t>
          </a:r>
        </a:p>
      </dsp:txBody>
      <dsp:txXfrm>
        <a:off x="81790" y="2259893"/>
        <a:ext cx="2309569" cy="1511887"/>
      </dsp:txXfrm>
    </dsp:sp>
    <dsp:sp modelId="{04FE4366-85BD-4859-84DE-0F12101574A4}">
      <dsp:nvSpPr>
        <dsp:cNvPr id="0" name=""/>
        <dsp:cNvSpPr/>
      </dsp:nvSpPr>
      <dsp:spPr>
        <a:xfrm>
          <a:off x="2473157" y="4146776"/>
          <a:ext cx="4994435" cy="1884898"/>
        </a:xfrm>
        <a:prstGeom prst="rightArrow">
          <a:avLst>
            <a:gd name="adj1" fmla="val 75000"/>
            <a:gd name="adj2" fmla="val 50000"/>
          </a:avLst>
        </a:prstGeom>
        <a:solidFill>
          <a:srgbClr val="D8D3E0"/>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l" defTabSz="711200">
            <a:lnSpc>
              <a:spcPct val="100000"/>
            </a:lnSpc>
            <a:spcBef>
              <a:spcPct val="0"/>
            </a:spcBef>
            <a:spcAft>
              <a:spcPts val="0"/>
            </a:spcAft>
            <a:buChar char="••"/>
          </a:pPr>
          <a:r>
            <a:rPr lang="en-US" sz="1600" kern="1200" dirty="0" smtClean="0"/>
            <a:t>Program 1: Integrate findings of Convention obligations &amp; enabling activities into national planning processes &amp; mitigation targets</a:t>
          </a:r>
          <a:endParaRPr lang="en-US" sz="1600" kern="1200" dirty="0"/>
        </a:p>
      </dsp:txBody>
      <dsp:txXfrm>
        <a:off x="2473157" y="4382388"/>
        <a:ext cx="4287598" cy="1413674"/>
      </dsp:txXfrm>
    </dsp:sp>
    <dsp:sp modelId="{3BB532C2-2695-4A04-90DC-797CB0607073}">
      <dsp:nvSpPr>
        <dsp:cNvPr id="0" name=""/>
        <dsp:cNvSpPr/>
      </dsp:nvSpPr>
      <dsp:spPr>
        <a:xfrm>
          <a:off x="7" y="4314325"/>
          <a:ext cx="2473149" cy="1549801"/>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3. Foster enabling conditions to mainstream mitigation concerns</a:t>
          </a:r>
        </a:p>
      </dsp:txBody>
      <dsp:txXfrm>
        <a:off x="75662" y="4389980"/>
        <a:ext cx="2321839" cy="1398491"/>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06B4602-6110-4AD4-A620-C166F17DEBE9}" type="datetimeFigureOut">
              <a:rPr lang="en-US"/>
              <a:pPr>
                <a:defRPr/>
              </a:pPr>
              <a:t>6/26/2013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604D33E-5716-46E7-AD13-367B937CE0D6}" type="slidenum">
              <a:rPr lang="en-US"/>
              <a:pPr>
                <a:defRPr/>
              </a:pPr>
              <a:t>‹#›</a:t>
            </a:fld>
            <a:endParaRPr lang="en-US"/>
          </a:p>
        </p:txBody>
      </p:sp>
    </p:spTree>
    <p:extLst>
      <p:ext uri="{BB962C8B-B14F-4D97-AF65-F5344CB8AC3E}">
        <p14:creationId xmlns:p14="http://schemas.microsoft.com/office/powerpoint/2010/main" val="9813786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0C1D0A-28DE-4A81-A576-FCC907BA3B14}" type="slidenum">
              <a:rPr lang="en-US">
                <a:cs typeface="Arial" charset="0"/>
              </a:rPr>
              <a:pPr fontAlgn="base">
                <a:spcBef>
                  <a:spcPct val="0"/>
                </a:spcBef>
                <a:spcAft>
                  <a:spcPct val="0"/>
                </a:spcAft>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4505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506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45061"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5062"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14442B-FFA6-45DB-A4DB-B728F440D262}" type="slidenum">
              <a:rPr lang="en-US">
                <a:solidFill>
                  <a:srgbClr val="000000"/>
                </a:solidFill>
                <a:latin typeface="Arial" charset="0"/>
                <a:cs typeface="Arial" charset="0"/>
              </a:rPr>
              <a:pPr fontAlgn="base">
                <a:spcBef>
                  <a:spcPct val="0"/>
                </a:spcBef>
                <a:spcAft>
                  <a:spcPct val="0"/>
                </a:spcAft>
              </a:pPr>
              <a:t>13</a:t>
            </a:fld>
            <a:endParaRPr lang="en-US">
              <a:solidFill>
                <a:srgbClr val="000000"/>
              </a:solidFill>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4710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710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47109"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7110"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8AE65B9-3DE3-47C6-864B-05F4D9518A55}" type="slidenum">
              <a:rPr lang="en-US">
                <a:solidFill>
                  <a:srgbClr val="000000"/>
                </a:solidFill>
                <a:latin typeface="Arial" charset="0"/>
                <a:cs typeface="Arial" charset="0"/>
              </a:rPr>
              <a:pPr fontAlgn="base">
                <a:spcBef>
                  <a:spcPct val="0"/>
                </a:spcBef>
                <a:spcAft>
                  <a:spcPct val="0"/>
                </a:spcAft>
              </a:pPr>
              <a:t>14</a:t>
            </a:fld>
            <a:endParaRPr lang="en-US">
              <a:solidFill>
                <a:srgbClr val="000000"/>
              </a:solidFill>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4915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915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49157"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9158"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5063AF5-FD81-40AC-8560-96B883CF2F57}" type="slidenum">
              <a:rPr lang="en-US">
                <a:solidFill>
                  <a:srgbClr val="000000"/>
                </a:solidFill>
                <a:latin typeface="Arial" charset="0"/>
                <a:cs typeface="Arial" charset="0"/>
              </a:rPr>
              <a:pPr fontAlgn="base">
                <a:spcBef>
                  <a:spcPct val="0"/>
                </a:spcBef>
                <a:spcAft>
                  <a:spcPct val="0"/>
                </a:spcAft>
              </a:pPr>
              <a:t>15</a:t>
            </a:fld>
            <a:endParaRPr lang="en-US">
              <a:solidFill>
                <a:srgbClr val="000000"/>
              </a:solidFill>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2560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1731" indent="-281435" eaLnBrk="0" hangingPunct="0">
              <a:defRPr>
                <a:solidFill>
                  <a:schemeClr val="tx1"/>
                </a:solidFill>
                <a:latin typeface="Arial" pitchFamily="34" charset="0"/>
                <a:cs typeface="Arial" pitchFamily="34" charset="0"/>
              </a:defRPr>
            </a:lvl2pPr>
            <a:lvl3pPr marL="1125741" indent="-225148" eaLnBrk="0" hangingPunct="0">
              <a:defRPr>
                <a:solidFill>
                  <a:schemeClr val="tx1"/>
                </a:solidFill>
                <a:latin typeface="Arial" pitchFamily="34" charset="0"/>
                <a:cs typeface="Arial" pitchFamily="34" charset="0"/>
              </a:defRPr>
            </a:lvl3pPr>
            <a:lvl4pPr marL="1576037" indent="-225148" eaLnBrk="0" hangingPunct="0">
              <a:defRPr>
                <a:solidFill>
                  <a:schemeClr val="tx1"/>
                </a:solidFill>
                <a:latin typeface="Arial" pitchFamily="34" charset="0"/>
                <a:cs typeface="Arial" pitchFamily="34" charset="0"/>
              </a:defRPr>
            </a:lvl4pPr>
            <a:lvl5pPr marL="2026333" indent="-225148" eaLnBrk="0" hangingPunct="0">
              <a:defRPr>
                <a:solidFill>
                  <a:schemeClr val="tx1"/>
                </a:solidFill>
                <a:latin typeface="Arial" pitchFamily="34" charset="0"/>
                <a:cs typeface="Arial" pitchFamily="34" charset="0"/>
              </a:defRPr>
            </a:lvl5pPr>
            <a:lvl6pPr marL="2476630" indent="-225148" eaLnBrk="0" fontAlgn="base" hangingPunct="0">
              <a:spcBef>
                <a:spcPct val="0"/>
              </a:spcBef>
              <a:spcAft>
                <a:spcPct val="0"/>
              </a:spcAft>
              <a:defRPr>
                <a:solidFill>
                  <a:schemeClr val="tx1"/>
                </a:solidFill>
                <a:latin typeface="Arial" pitchFamily="34" charset="0"/>
                <a:cs typeface="Arial" pitchFamily="34" charset="0"/>
              </a:defRPr>
            </a:lvl6pPr>
            <a:lvl7pPr marL="2926926" indent="-225148" eaLnBrk="0" fontAlgn="base" hangingPunct="0">
              <a:spcBef>
                <a:spcPct val="0"/>
              </a:spcBef>
              <a:spcAft>
                <a:spcPct val="0"/>
              </a:spcAft>
              <a:defRPr>
                <a:solidFill>
                  <a:schemeClr val="tx1"/>
                </a:solidFill>
                <a:latin typeface="Arial" pitchFamily="34" charset="0"/>
                <a:cs typeface="Arial" pitchFamily="34" charset="0"/>
              </a:defRPr>
            </a:lvl7pPr>
            <a:lvl8pPr marL="3377222" indent="-225148" eaLnBrk="0" fontAlgn="base" hangingPunct="0">
              <a:spcBef>
                <a:spcPct val="0"/>
              </a:spcBef>
              <a:spcAft>
                <a:spcPct val="0"/>
              </a:spcAft>
              <a:defRPr>
                <a:solidFill>
                  <a:schemeClr val="tx1"/>
                </a:solidFill>
                <a:latin typeface="Arial" pitchFamily="34" charset="0"/>
                <a:cs typeface="Arial" pitchFamily="34" charset="0"/>
              </a:defRPr>
            </a:lvl8pPr>
            <a:lvl9pPr marL="3827518" indent="-225148"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smtClean="0">
              <a:solidFill>
                <a:prstClr val="black"/>
              </a:solidFill>
            </a:endParaRPr>
          </a:p>
        </p:txBody>
      </p:sp>
      <p:sp>
        <p:nvSpPr>
          <p:cNvPr id="25605"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1731" indent="-281435" eaLnBrk="0" hangingPunct="0">
              <a:defRPr>
                <a:solidFill>
                  <a:schemeClr val="tx1"/>
                </a:solidFill>
                <a:latin typeface="Arial" pitchFamily="34" charset="0"/>
                <a:cs typeface="Arial" pitchFamily="34" charset="0"/>
              </a:defRPr>
            </a:lvl2pPr>
            <a:lvl3pPr marL="1125741" indent="-225148" eaLnBrk="0" hangingPunct="0">
              <a:defRPr>
                <a:solidFill>
                  <a:schemeClr val="tx1"/>
                </a:solidFill>
                <a:latin typeface="Arial" pitchFamily="34" charset="0"/>
                <a:cs typeface="Arial" pitchFamily="34" charset="0"/>
              </a:defRPr>
            </a:lvl3pPr>
            <a:lvl4pPr marL="1576037" indent="-225148" eaLnBrk="0" hangingPunct="0">
              <a:defRPr>
                <a:solidFill>
                  <a:schemeClr val="tx1"/>
                </a:solidFill>
                <a:latin typeface="Arial" pitchFamily="34" charset="0"/>
                <a:cs typeface="Arial" pitchFamily="34" charset="0"/>
              </a:defRPr>
            </a:lvl4pPr>
            <a:lvl5pPr marL="2026333" indent="-225148" eaLnBrk="0" hangingPunct="0">
              <a:defRPr>
                <a:solidFill>
                  <a:schemeClr val="tx1"/>
                </a:solidFill>
                <a:latin typeface="Arial" pitchFamily="34" charset="0"/>
                <a:cs typeface="Arial" pitchFamily="34" charset="0"/>
              </a:defRPr>
            </a:lvl5pPr>
            <a:lvl6pPr marL="2476630" indent="-225148" eaLnBrk="0" fontAlgn="base" hangingPunct="0">
              <a:spcBef>
                <a:spcPct val="0"/>
              </a:spcBef>
              <a:spcAft>
                <a:spcPct val="0"/>
              </a:spcAft>
              <a:defRPr>
                <a:solidFill>
                  <a:schemeClr val="tx1"/>
                </a:solidFill>
                <a:latin typeface="Arial" pitchFamily="34" charset="0"/>
                <a:cs typeface="Arial" pitchFamily="34" charset="0"/>
              </a:defRPr>
            </a:lvl6pPr>
            <a:lvl7pPr marL="2926926" indent="-225148" eaLnBrk="0" fontAlgn="base" hangingPunct="0">
              <a:spcBef>
                <a:spcPct val="0"/>
              </a:spcBef>
              <a:spcAft>
                <a:spcPct val="0"/>
              </a:spcAft>
              <a:defRPr>
                <a:solidFill>
                  <a:schemeClr val="tx1"/>
                </a:solidFill>
                <a:latin typeface="Arial" pitchFamily="34" charset="0"/>
                <a:cs typeface="Arial" pitchFamily="34" charset="0"/>
              </a:defRPr>
            </a:lvl7pPr>
            <a:lvl8pPr marL="3377222" indent="-225148" eaLnBrk="0" fontAlgn="base" hangingPunct="0">
              <a:spcBef>
                <a:spcPct val="0"/>
              </a:spcBef>
              <a:spcAft>
                <a:spcPct val="0"/>
              </a:spcAft>
              <a:defRPr>
                <a:solidFill>
                  <a:schemeClr val="tx1"/>
                </a:solidFill>
                <a:latin typeface="Arial" pitchFamily="34" charset="0"/>
                <a:cs typeface="Arial" pitchFamily="34" charset="0"/>
              </a:defRPr>
            </a:lvl8pPr>
            <a:lvl9pPr marL="3827518" indent="-225148"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smtClean="0">
              <a:solidFill>
                <a:prstClr val="black"/>
              </a:solidFill>
            </a:endParaRPr>
          </a:p>
        </p:txBody>
      </p:sp>
      <p:sp>
        <p:nvSpPr>
          <p:cNvPr id="25606"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1731" indent="-281435" eaLnBrk="0" hangingPunct="0">
              <a:defRPr>
                <a:solidFill>
                  <a:schemeClr val="tx1"/>
                </a:solidFill>
                <a:latin typeface="Arial" pitchFamily="34" charset="0"/>
                <a:cs typeface="Arial" pitchFamily="34" charset="0"/>
              </a:defRPr>
            </a:lvl2pPr>
            <a:lvl3pPr marL="1125741" indent="-225148" eaLnBrk="0" hangingPunct="0">
              <a:defRPr>
                <a:solidFill>
                  <a:schemeClr val="tx1"/>
                </a:solidFill>
                <a:latin typeface="Arial" pitchFamily="34" charset="0"/>
                <a:cs typeface="Arial" pitchFamily="34" charset="0"/>
              </a:defRPr>
            </a:lvl3pPr>
            <a:lvl4pPr marL="1576037" indent="-225148" eaLnBrk="0" hangingPunct="0">
              <a:defRPr>
                <a:solidFill>
                  <a:schemeClr val="tx1"/>
                </a:solidFill>
                <a:latin typeface="Arial" pitchFamily="34" charset="0"/>
                <a:cs typeface="Arial" pitchFamily="34" charset="0"/>
              </a:defRPr>
            </a:lvl4pPr>
            <a:lvl5pPr marL="2026333" indent="-225148" eaLnBrk="0" hangingPunct="0">
              <a:defRPr>
                <a:solidFill>
                  <a:schemeClr val="tx1"/>
                </a:solidFill>
                <a:latin typeface="Arial" pitchFamily="34" charset="0"/>
                <a:cs typeface="Arial" pitchFamily="34" charset="0"/>
              </a:defRPr>
            </a:lvl5pPr>
            <a:lvl6pPr marL="2476630" indent="-225148" eaLnBrk="0" fontAlgn="base" hangingPunct="0">
              <a:spcBef>
                <a:spcPct val="0"/>
              </a:spcBef>
              <a:spcAft>
                <a:spcPct val="0"/>
              </a:spcAft>
              <a:defRPr>
                <a:solidFill>
                  <a:schemeClr val="tx1"/>
                </a:solidFill>
                <a:latin typeface="Arial" pitchFamily="34" charset="0"/>
                <a:cs typeface="Arial" pitchFamily="34" charset="0"/>
              </a:defRPr>
            </a:lvl6pPr>
            <a:lvl7pPr marL="2926926" indent="-225148" eaLnBrk="0" fontAlgn="base" hangingPunct="0">
              <a:spcBef>
                <a:spcPct val="0"/>
              </a:spcBef>
              <a:spcAft>
                <a:spcPct val="0"/>
              </a:spcAft>
              <a:defRPr>
                <a:solidFill>
                  <a:schemeClr val="tx1"/>
                </a:solidFill>
                <a:latin typeface="Arial" pitchFamily="34" charset="0"/>
                <a:cs typeface="Arial" pitchFamily="34" charset="0"/>
              </a:defRPr>
            </a:lvl7pPr>
            <a:lvl8pPr marL="3377222" indent="-225148" eaLnBrk="0" fontAlgn="base" hangingPunct="0">
              <a:spcBef>
                <a:spcPct val="0"/>
              </a:spcBef>
              <a:spcAft>
                <a:spcPct val="0"/>
              </a:spcAft>
              <a:defRPr>
                <a:solidFill>
                  <a:schemeClr val="tx1"/>
                </a:solidFill>
                <a:latin typeface="Arial" pitchFamily="34" charset="0"/>
                <a:cs typeface="Arial" pitchFamily="34" charset="0"/>
              </a:defRPr>
            </a:lvl8pPr>
            <a:lvl9pPr marL="3827518" indent="-225148"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smtClean="0">
              <a:solidFill>
                <a:prstClr val="black"/>
              </a:solidFill>
            </a:endParaRPr>
          </a:p>
        </p:txBody>
      </p:sp>
      <p:sp>
        <p:nvSpPr>
          <p:cNvPr id="2560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1731" indent="-281435" eaLnBrk="0" hangingPunct="0">
              <a:defRPr>
                <a:solidFill>
                  <a:schemeClr val="tx1"/>
                </a:solidFill>
                <a:latin typeface="Arial" pitchFamily="34" charset="0"/>
                <a:cs typeface="Arial" pitchFamily="34" charset="0"/>
              </a:defRPr>
            </a:lvl2pPr>
            <a:lvl3pPr marL="1125741" indent="-225148" eaLnBrk="0" hangingPunct="0">
              <a:defRPr>
                <a:solidFill>
                  <a:schemeClr val="tx1"/>
                </a:solidFill>
                <a:latin typeface="Arial" pitchFamily="34" charset="0"/>
                <a:cs typeface="Arial" pitchFamily="34" charset="0"/>
              </a:defRPr>
            </a:lvl3pPr>
            <a:lvl4pPr marL="1576037" indent="-225148" eaLnBrk="0" hangingPunct="0">
              <a:defRPr>
                <a:solidFill>
                  <a:schemeClr val="tx1"/>
                </a:solidFill>
                <a:latin typeface="Arial" pitchFamily="34" charset="0"/>
                <a:cs typeface="Arial" pitchFamily="34" charset="0"/>
              </a:defRPr>
            </a:lvl4pPr>
            <a:lvl5pPr marL="2026333" indent="-225148" eaLnBrk="0" hangingPunct="0">
              <a:defRPr>
                <a:solidFill>
                  <a:schemeClr val="tx1"/>
                </a:solidFill>
                <a:latin typeface="Arial" pitchFamily="34" charset="0"/>
                <a:cs typeface="Arial" pitchFamily="34" charset="0"/>
              </a:defRPr>
            </a:lvl5pPr>
            <a:lvl6pPr marL="2476630" indent="-225148" eaLnBrk="0" fontAlgn="base" hangingPunct="0">
              <a:spcBef>
                <a:spcPct val="0"/>
              </a:spcBef>
              <a:spcAft>
                <a:spcPct val="0"/>
              </a:spcAft>
              <a:defRPr>
                <a:solidFill>
                  <a:schemeClr val="tx1"/>
                </a:solidFill>
                <a:latin typeface="Arial" pitchFamily="34" charset="0"/>
                <a:cs typeface="Arial" pitchFamily="34" charset="0"/>
              </a:defRPr>
            </a:lvl6pPr>
            <a:lvl7pPr marL="2926926" indent="-225148" eaLnBrk="0" fontAlgn="base" hangingPunct="0">
              <a:spcBef>
                <a:spcPct val="0"/>
              </a:spcBef>
              <a:spcAft>
                <a:spcPct val="0"/>
              </a:spcAft>
              <a:defRPr>
                <a:solidFill>
                  <a:schemeClr val="tx1"/>
                </a:solidFill>
                <a:latin typeface="Arial" pitchFamily="34" charset="0"/>
                <a:cs typeface="Arial" pitchFamily="34" charset="0"/>
              </a:defRPr>
            </a:lvl7pPr>
            <a:lvl8pPr marL="3377222" indent="-225148" eaLnBrk="0" fontAlgn="base" hangingPunct="0">
              <a:spcBef>
                <a:spcPct val="0"/>
              </a:spcBef>
              <a:spcAft>
                <a:spcPct val="0"/>
              </a:spcAft>
              <a:defRPr>
                <a:solidFill>
                  <a:schemeClr val="tx1"/>
                </a:solidFill>
                <a:latin typeface="Arial" pitchFamily="34" charset="0"/>
                <a:cs typeface="Arial" pitchFamily="34" charset="0"/>
              </a:defRPr>
            </a:lvl8pPr>
            <a:lvl9pPr marL="3827518" indent="-225148"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27F9C46F-93A8-4FBD-94C2-FBACC6DF834D}" type="slidenum">
              <a:rPr lang="en-US" smtClean="0">
                <a:solidFill>
                  <a:prstClr val="black"/>
                </a:solidFill>
              </a:rPr>
              <a:pPr eaLnBrk="1" hangingPunct="1"/>
              <a:t>2</a:t>
            </a:fld>
            <a:endParaRPr lang="en-US"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ru-RU" smtClean="0"/>
          </a:p>
        </p:txBody>
      </p:sp>
      <p:sp>
        <p:nvSpPr>
          <p:cNvPr id="1843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Arial" charset="0"/>
                <a:cs typeface="Arial" charset="0"/>
              </a:defRPr>
            </a:lvl1pPr>
            <a:lvl2pPr marL="702756" indent="-270291" defTabSz="914485" eaLnBrk="0" hangingPunct="0">
              <a:defRPr>
                <a:solidFill>
                  <a:schemeClr val="tx1"/>
                </a:solidFill>
                <a:latin typeface="Arial" charset="0"/>
                <a:cs typeface="Arial" charset="0"/>
              </a:defRPr>
            </a:lvl2pPr>
            <a:lvl3pPr marL="1081164" indent="-216233" defTabSz="914485" eaLnBrk="0" hangingPunct="0">
              <a:defRPr>
                <a:solidFill>
                  <a:schemeClr val="tx1"/>
                </a:solidFill>
                <a:latin typeface="Arial" charset="0"/>
                <a:cs typeface="Arial" charset="0"/>
              </a:defRPr>
            </a:lvl3pPr>
            <a:lvl4pPr marL="1513629" indent="-216233" defTabSz="914485" eaLnBrk="0" hangingPunct="0">
              <a:defRPr>
                <a:solidFill>
                  <a:schemeClr val="tx1"/>
                </a:solidFill>
                <a:latin typeface="Arial" charset="0"/>
                <a:cs typeface="Arial" charset="0"/>
              </a:defRPr>
            </a:lvl4pPr>
            <a:lvl5pPr marL="1946095" indent="-216233" defTabSz="914485" eaLnBrk="0" hangingPunct="0">
              <a:defRPr>
                <a:solidFill>
                  <a:schemeClr val="tx1"/>
                </a:solidFill>
                <a:latin typeface="Arial" charset="0"/>
                <a:cs typeface="Arial" charset="0"/>
              </a:defRPr>
            </a:lvl5pPr>
            <a:lvl6pPr marL="2378560" indent="-216233" defTabSz="914485" eaLnBrk="0" fontAlgn="base" hangingPunct="0">
              <a:spcBef>
                <a:spcPct val="0"/>
              </a:spcBef>
              <a:spcAft>
                <a:spcPct val="0"/>
              </a:spcAft>
              <a:defRPr>
                <a:solidFill>
                  <a:schemeClr val="tx1"/>
                </a:solidFill>
                <a:latin typeface="Arial" charset="0"/>
                <a:cs typeface="Arial" charset="0"/>
              </a:defRPr>
            </a:lvl6pPr>
            <a:lvl7pPr marL="2811026" indent="-216233" defTabSz="914485" eaLnBrk="0" fontAlgn="base" hangingPunct="0">
              <a:spcBef>
                <a:spcPct val="0"/>
              </a:spcBef>
              <a:spcAft>
                <a:spcPct val="0"/>
              </a:spcAft>
              <a:defRPr>
                <a:solidFill>
                  <a:schemeClr val="tx1"/>
                </a:solidFill>
                <a:latin typeface="Arial" charset="0"/>
                <a:cs typeface="Arial" charset="0"/>
              </a:defRPr>
            </a:lvl7pPr>
            <a:lvl8pPr marL="3243491" indent="-216233" defTabSz="914485" eaLnBrk="0" fontAlgn="base" hangingPunct="0">
              <a:spcBef>
                <a:spcPct val="0"/>
              </a:spcBef>
              <a:spcAft>
                <a:spcPct val="0"/>
              </a:spcAft>
              <a:defRPr>
                <a:solidFill>
                  <a:schemeClr val="tx1"/>
                </a:solidFill>
                <a:latin typeface="Arial" charset="0"/>
                <a:cs typeface="Arial" charset="0"/>
              </a:defRPr>
            </a:lvl8pPr>
            <a:lvl9pPr marL="3675957" indent="-216233" defTabSz="914485" eaLnBrk="0" fontAlgn="base" hangingPunct="0">
              <a:spcBef>
                <a:spcPct val="0"/>
              </a:spcBef>
              <a:spcAft>
                <a:spcPct val="0"/>
              </a:spcAft>
              <a:defRPr>
                <a:solidFill>
                  <a:schemeClr val="tx1"/>
                </a:solidFill>
                <a:latin typeface="Arial" charset="0"/>
                <a:cs typeface="Arial" charset="0"/>
              </a:defRPr>
            </a:lvl9pPr>
          </a:lstStyle>
          <a:p>
            <a:pPr eaLnBrk="1" hangingPunct="1"/>
            <a:endParaRPr lang="ru-RU" smtClean="0">
              <a:solidFill>
                <a:srgbClr val="000000"/>
              </a:solidFill>
            </a:endParaRPr>
          </a:p>
        </p:txBody>
      </p:sp>
      <p:sp>
        <p:nvSpPr>
          <p:cNvPr id="1843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Arial" charset="0"/>
                <a:cs typeface="Arial" charset="0"/>
              </a:defRPr>
            </a:lvl1pPr>
            <a:lvl2pPr marL="702756" indent="-270291" defTabSz="914485" eaLnBrk="0" hangingPunct="0">
              <a:defRPr>
                <a:solidFill>
                  <a:schemeClr val="tx1"/>
                </a:solidFill>
                <a:latin typeface="Arial" charset="0"/>
                <a:cs typeface="Arial" charset="0"/>
              </a:defRPr>
            </a:lvl2pPr>
            <a:lvl3pPr marL="1081164" indent="-216233" defTabSz="914485" eaLnBrk="0" hangingPunct="0">
              <a:defRPr>
                <a:solidFill>
                  <a:schemeClr val="tx1"/>
                </a:solidFill>
                <a:latin typeface="Arial" charset="0"/>
                <a:cs typeface="Arial" charset="0"/>
              </a:defRPr>
            </a:lvl3pPr>
            <a:lvl4pPr marL="1513629" indent="-216233" defTabSz="914485" eaLnBrk="0" hangingPunct="0">
              <a:defRPr>
                <a:solidFill>
                  <a:schemeClr val="tx1"/>
                </a:solidFill>
                <a:latin typeface="Arial" charset="0"/>
                <a:cs typeface="Arial" charset="0"/>
              </a:defRPr>
            </a:lvl4pPr>
            <a:lvl5pPr marL="1946095" indent="-216233" defTabSz="914485" eaLnBrk="0" hangingPunct="0">
              <a:defRPr>
                <a:solidFill>
                  <a:schemeClr val="tx1"/>
                </a:solidFill>
                <a:latin typeface="Arial" charset="0"/>
                <a:cs typeface="Arial" charset="0"/>
              </a:defRPr>
            </a:lvl5pPr>
            <a:lvl6pPr marL="2378560" indent="-216233" defTabSz="914485" eaLnBrk="0" fontAlgn="base" hangingPunct="0">
              <a:spcBef>
                <a:spcPct val="0"/>
              </a:spcBef>
              <a:spcAft>
                <a:spcPct val="0"/>
              </a:spcAft>
              <a:defRPr>
                <a:solidFill>
                  <a:schemeClr val="tx1"/>
                </a:solidFill>
                <a:latin typeface="Arial" charset="0"/>
                <a:cs typeface="Arial" charset="0"/>
              </a:defRPr>
            </a:lvl6pPr>
            <a:lvl7pPr marL="2811026" indent="-216233" defTabSz="914485" eaLnBrk="0" fontAlgn="base" hangingPunct="0">
              <a:spcBef>
                <a:spcPct val="0"/>
              </a:spcBef>
              <a:spcAft>
                <a:spcPct val="0"/>
              </a:spcAft>
              <a:defRPr>
                <a:solidFill>
                  <a:schemeClr val="tx1"/>
                </a:solidFill>
                <a:latin typeface="Arial" charset="0"/>
                <a:cs typeface="Arial" charset="0"/>
              </a:defRPr>
            </a:lvl7pPr>
            <a:lvl8pPr marL="3243491" indent="-216233" defTabSz="914485" eaLnBrk="0" fontAlgn="base" hangingPunct="0">
              <a:spcBef>
                <a:spcPct val="0"/>
              </a:spcBef>
              <a:spcAft>
                <a:spcPct val="0"/>
              </a:spcAft>
              <a:defRPr>
                <a:solidFill>
                  <a:schemeClr val="tx1"/>
                </a:solidFill>
                <a:latin typeface="Arial" charset="0"/>
                <a:cs typeface="Arial" charset="0"/>
              </a:defRPr>
            </a:lvl8pPr>
            <a:lvl9pPr marL="3675957" indent="-216233" defTabSz="914485" eaLnBrk="0" fontAlgn="base" hangingPunct="0">
              <a:spcBef>
                <a:spcPct val="0"/>
              </a:spcBef>
              <a:spcAft>
                <a:spcPct val="0"/>
              </a:spcAft>
              <a:defRPr>
                <a:solidFill>
                  <a:schemeClr val="tx1"/>
                </a:solidFill>
                <a:latin typeface="Arial" charset="0"/>
                <a:cs typeface="Arial" charset="0"/>
              </a:defRPr>
            </a:lvl9pPr>
          </a:lstStyle>
          <a:p>
            <a:pPr eaLnBrk="1" hangingPunct="1"/>
            <a:endParaRPr lang="ru-RU" smtClean="0">
              <a:solidFill>
                <a:srgbClr val="000000"/>
              </a:solidFill>
            </a:endParaRPr>
          </a:p>
        </p:txBody>
      </p:sp>
      <p:sp>
        <p:nvSpPr>
          <p:cNvPr id="1843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Arial" charset="0"/>
                <a:cs typeface="Arial" charset="0"/>
              </a:defRPr>
            </a:lvl1pPr>
            <a:lvl2pPr marL="702756" indent="-270291" defTabSz="914485" eaLnBrk="0" hangingPunct="0">
              <a:defRPr>
                <a:solidFill>
                  <a:schemeClr val="tx1"/>
                </a:solidFill>
                <a:latin typeface="Arial" charset="0"/>
                <a:cs typeface="Arial" charset="0"/>
              </a:defRPr>
            </a:lvl2pPr>
            <a:lvl3pPr marL="1081164" indent="-216233" defTabSz="914485" eaLnBrk="0" hangingPunct="0">
              <a:defRPr>
                <a:solidFill>
                  <a:schemeClr val="tx1"/>
                </a:solidFill>
                <a:latin typeface="Arial" charset="0"/>
                <a:cs typeface="Arial" charset="0"/>
              </a:defRPr>
            </a:lvl3pPr>
            <a:lvl4pPr marL="1513629" indent="-216233" defTabSz="914485" eaLnBrk="0" hangingPunct="0">
              <a:defRPr>
                <a:solidFill>
                  <a:schemeClr val="tx1"/>
                </a:solidFill>
                <a:latin typeface="Arial" charset="0"/>
                <a:cs typeface="Arial" charset="0"/>
              </a:defRPr>
            </a:lvl4pPr>
            <a:lvl5pPr marL="1946095" indent="-216233" defTabSz="914485" eaLnBrk="0" hangingPunct="0">
              <a:defRPr>
                <a:solidFill>
                  <a:schemeClr val="tx1"/>
                </a:solidFill>
                <a:latin typeface="Arial" charset="0"/>
                <a:cs typeface="Arial" charset="0"/>
              </a:defRPr>
            </a:lvl5pPr>
            <a:lvl6pPr marL="2378560" indent="-216233" defTabSz="914485" eaLnBrk="0" fontAlgn="base" hangingPunct="0">
              <a:spcBef>
                <a:spcPct val="0"/>
              </a:spcBef>
              <a:spcAft>
                <a:spcPct val="0"/>
              </a:spcAft>
              <a:defRPr>
                <a:solidFill>
                  <a:schemeClr val="tx1"/>
                </a:solidFill>
                <a:latin typeface="Arial" charset="0"/>
                <a:cs typeface="Arial" charset="0"/>
              </a:defRPr>
            </a:lvl6pPr>
            <a:lvl7pPr marL="2811026" indent="-216233" defTabSz="914485" eaLnBrk="0" fontAlgn="base" hangingPunct="0">
              <a:spcBef>
                <a:spcPct val="0"/>
              </a:spcBef>
              <a:spcAft>
                <a:spcPct val="0"/>
              </a:spcAft>
              <a:defRPr>
                <a:solidFill>
                  <a:schemeClr val="tx1"/>
                </a:solidFill>
                <a:latin typeface="Arial" charset="0"/>
                <a:cs typeface="Arial" charset="0"/>
              </a:defRPr>
            </a:lvl7pPr>
            <a:lvl8pPr marL="3243491" indent="-216233" defTabSz="914485" eaLnBrk="0" fontAlgn="base" hangingPunct="0">
              <a:spcBef>
                <a:spcPct val="0"/>
              </a:spcBef>
              <a:spcAft>
                <a:spcPct val="0"/>
              </a:spcAft>
              <a:defRPr>
                <a:solidFill>
                  <a:schemeClr val="tx1"/>
                </a:solidFill>
                <a:latin typeface="Arial" charset="0"/>
                <a:cs typeface="Arial" charset="0"/>
              </a:defRPr>
            </a:lvl8pPr>
            <a:lvl9pPr marL="3675957" indent="-216233" defTabSz="914485" eaLnBrk="0" fontAlgn="base" hangingPunct="0">
              <a:spcBef>
                <a:spcPct val="0"/>
              </a:spcBef>
              <a:spcAft>
                <a:spcPct val="0"/>
              </a:spcAft>
              <a:defRPr>
                <a:solidFill>
                  <a:schemeClr val="tx1"/>
                </a:solidFill>
                <a:latin typeface="Arial" charset="0"/>
                <a:cs typeface="Arial" charset="0"/>
              </a:defRPr>
            </a:lvl9pPr>
          </a:lstStyle>
          <a:p>
            <a:pPr eaLnBrk="1" hangingPunct="1"/>
            <a:endParaRPr lang="ru-RU" smtClean="0">
              <a:solidFill>
                <a:srgbClr val="000000"/>
              </a:solidFill>
            </a:endParaRPr>
          </a:p>
        </p:txBody>
      </p:sp>
      <p:sp>
        <p:nvSpPr>
          <p:cNvPr id="1843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Arial" charset="0"/>
                <a:cs typeface="Arial" charset="0"/>
              </a:defRPr>
            </a:lvl1pPr>
            <a:lvl2pPr marL="702756" indent="-270291" defTabSz="914485" eaLnBrk="0" hangingPunct="0">
              <a:defRPr>
                <a:solidFill>
                  <a:schemeClr val="tx1"/>
                </a:solidFill>
                <a:latin typeface="Arial" charset="0"/>
                <a:cs typeface="Arial" charset="0"/>
              </a:defRPr>
            </a:lvl2pPr>
            <a:lvl3pPr marL="1081164" indent="-216233" defTabSz="914485" eaLnBrk="0" hangingPunct="0">
              <a:defRPr>
                <a:solidFill>
                  <a:schemeClr val="tx1"/>
                </a:solidFill>
                <a:latin typeface="Arial" charset="0"/>
                <a:cs typeface="Arial" charset="0"/>
              </a:defRPr>
            </a:lvl3pPr>
            <a:lvl4pPr marL="1513629" indent="-216233" defTabSz="914485" eaLnBrk="0" hangingPunct="0">
              <a:defRPr>
                <a:solidFill>
                  <a:schemeClr val="tx1"/>
                </a:solidFill>
                <a:latin typeface="Arial" charset="0"/>
                <a:cs typeface="Arial" charset="0"/>
              </a:defRPr>
            </a:lvl4pPr>
            <a:lvl5pPr marL="1946095" indent="-216233" defTabSz="914485" eaLnBrk="0" hangingPunct="0">
              <a:defRPr>
                <a:solidFill>
                  <a:schemeClr val="tx1"/>
                </a:solidFill>
                <a:latin typeface="Arial" charset="0"/>
                <a:cs typeface="Arial" charset="0"/>
              </a:defRPr>
            </a:lvl5pPr>
            <a:lvl6pPr marL="2378560" indent="-216233" defTabSz="914485" eaLnBrk="0" fontAlgn="base" hangingPunct="0">
              <a:spcBef>
                <a:spcPct val="0"/>
              </a:spcBef>
              <a:spcAft>
                <a:spcPct val="0"/>
              </a:spcAft>
              <a:defRPr>
                <a:solidFill>
                  <a:schemeClr val="tx1"/>
                </a:solidFill>
                <a:latin typeface="Arial" charset="0"/>
                <a:cs typeface="Arial" charset="0"/>
              </a:defRPr>
            </a:lvl6pPr>
            <a:lvl7pPr marL="2811026" indent="-216233" defTabSz="914485" eaLnBrk="0" fontAlgn="base" hangingPunct="0">
              <a:spcBef>
                <a:spcPct val="0"/>
              </a:spcBef>
              <a:spcAft>
                <a:spcPct val="0"/>
              </a:spcAft>
              <a:defRPr>
                <a:solidFill>
                  <a:schemeClr val="tx1"/>
                </a:solidFill>
                <a:latin typeface="Arial" charset="0"/>
                <a:cs typeface="Arial" charset="0"/>
              </a:defRPr>
            </a:lvl7pPr>
            <a:lvl8pPr marL="3243491" indent="-216233" defTabSz="914485" eaLnBrk="0" fontAlgn="base" hangingPunct="0">
              <a:spcBef>
                <a:spcPct val="0"/>
              </a:spcBef>
              <a:spcAft>
                <a:spcPct val="0"/>
              </a:spcAft>
              <a:defRPr>
                <a:solidFill>
                  <a:schemeClr val="tx1"/>
                </a:solidFill>
                <a:latin typeface="Arial" charset="0"/>
                <a:cs typeface="Arial" charset="0"/>
              </a:defRPr>
            </a:lvl8pPr>
            <a:lvl9pPr marL="3675957" indent="-216233" defTabSz="914485" eaLnBrk="0" fontAlgn="base" hangingPunct="0">
              <a:spcBef>
                <a:spcPct val="0"/>
              </a:spcBef>
              <a:spcAft>
                <a:spcPct val="0"/>
              </a:spcAft>
              <a:defRPr>
                <a:solidFill>
                  <a:schemeClr val="tx1"/>
                </a:solidFill>
                <a:latin typeface="Arial" charset="0"/>
                <a:cs typeface="Arial" charset="0"/>
              </a:defRPr>
            </a:lvl9pPr>
          </a:lstStyle>
          <a:p>
            <a:pPr eaLnBrk="1" hangingPunct="1"/>
            <a:fld id="{329280B8-3D1B-4E1A-8834-990BA9746967}" type="slidenum">
              <a:rPr lang="en-US" smtClean="0">
                <a:solidFill>
                  <a:srgbClr val="000000"/>
                </a:solidFill>
              </a:rPr>
              <a:pPr eaLnBrk="1" hangingPunct="1"/>
              <a:t>3</a:t>
            </a:fld>
            <a:endParaRPr lang="en-US"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072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072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30725"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0726"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BB5FAC-BED5-4515-927D-F05FE4205872}" type="slidenum">
              <a:rPr lang="en-US">
                <a:solidFill>
                  <a:srgbClr val="000000"/>
                </a:solidFill>
                <a:latin typeface="Arial" charset="0"/>
                <a:cs typeface="Arial" charset="0"/>
              </a:rPr>
              <a:pPr fontAlgn="base">
                <a:spcBef>
                  <a:spcPct val="0"/>
                </a:spcBef>
                <a:spcAft>
                  <a:spcPct val="0"/>
                </a:spcAft>
              </a:pPr>
              <a:t>5</a:t>
            </a:fld>
            <a:endParaRPr lang="en-US">
              <a:solidFill>
                <a:srgbClr val="000000"/>
              </a:solidFill>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277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277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32773"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2774"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918A8C-9886-4D8C-930B-19B3ADF95F46}" type="slidenum">
              <a:rPr lang="en-US">
                <a:solidFill>
                  <a:srgbClr val="000000"/>
                </a:solidFill>
                <a:latin typeface="Arial" charset="0"/>
                <a:cs typeface="Arial" charset="0"/>
              </a:rPr>
              <a:pPr fontAlgn="base">
                <a:spcBef>
                  <a:spcPct val="0"/>
                </a:spcBef>
                <a:spcAft>
                  <a:spcPct val="0"/>
                </a:spcAft>
              </a:pPr>
              <a:t>6</a:t>
            </a:fld>
            <a:endParaRPr lang="en-US">
              <a:solidFill>
                <a:srgbClr val="000000"/>
              </a:solidFill>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481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482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34821"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4822"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1B42E00-401E-45DB-A2BA-8CC8F4F2C113}" type="slidenum">
              <a:rPr lang="en-US">
                <a:solidFill>
                  <a:srgbClr val="000000"/>
                </a:solidFill>
                <a:latin typeface="Arial" charset="0"/>
                <a:cs typeface="Arial" charset="0"/>
              </a:rPr>
              <a:pPr fontAlgn="base">
                <a:spcBef>
                  <a:spcPct val="0"/>
                </a:spcBef>
                <a:spcAft>
                  <a:spcPct val="0"/>
                </a:spcAft>
              </a:pPr>
              <a:t>7</a:t>
            </a:fld>
            <a:endParaRPr lang="en-US">
              <a:solidFill>
                <a:srgbClr val="000000"/>
              </a:solidFill>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686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686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36869"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6870"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A9D7B9-F826-4FC0-BB27-48BE164A1D14}" type="slidenum">
              <a:rPr lang="en-US">
                <a:solidFill>
                  <a:srgbClr val="000000"/>
                </a:solidFill>
                <a:latin typeface="Arial" charset="0"/>
                <a:cs typeface="Arial" charset="0"/>
              </a:rPr>
              <a:pPr fontAlgn="base">
                <a:spcBef>
                  <a:spcPct val="0"/>
                </a:spcBef>
                <a:spcAft>
                  <a:spcPct val="0"/>
                </a:spcAft>
              </a:pPr>
              <a:t>8</a:t>
            </a:fld>
            <a:endParaRPr lang="en-US">
              <a:solidFill>
                <a:srgbClr val="000000"/>
              </a:solidFill>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891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891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38917"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8918"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83823FE-E5F0-410A-A588-22C0D26F4402}" type="slidenum">
              <a:rPr lang="en-US">
                <a:solidFill>
                  <a:srgbClr val="000000"/>
                </a:solidFill>
                <a:latin typeface="Arial" charset="0"/>
                <a:cs typeface="Arial" charset="0"/>
              </a:rPr>
              <a:pPr fontAlgn="base">
                <a:spcBef>
                  <a:spcPct val="0"/>
                </a:spcBef>
                <a:spcAft>
                  <a:spcPct val="0"/>
                </a:spcAft>
              </a:pPr>
              <a:t>9</a:t>
            </a:fld>
            <a:endParaRPr lang="en-US">
              <a:solidFill>
                <a:srgbClr val="000000"/>
              </a:solidFill>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4301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301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43013"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3014"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18E1DE3-9AAD-4971-8370-4F20CCFF79BB}" type="slidenum">
              <a:rPr lang="en-US">
                <a:solidFill>
                  <a:srgbClr val="000000"/>
                </a:solidFill>
                <a:latin typeface="Arial" charset="0"/>
                <a:cs typeface="Arial" charset="0"/>
              </a:rPr>
              <a:pPr fontAlgn="base">
                <a:spcBef>
                  <a:spcPct val="0"/>
                </a:spcBef>
                <a:spcAft>
                  <a:spcPct val="0"/>
                </a:spcAft>
              </a:pPr>
              <a:t>12</a:t>
            </a:fld>
            <a:endParaRPr lang="en-US">
              <a:solidFill>
                <a:srgbClr val="000000"/>
              </a:solidFill>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9"/>
          <p:cNvGrpSpPr>
            <a:grpSpLocks/>
          </p:cNvGrpSpPr>
          <p:nvPr userDrawn="1"/>
        </p:nvGrpSpPr>
        <p:grpSpPr bwMode="auto">
          <a:xfrm>
            <a:off x="0" y="76200"/>
            <a:ext cx="9144000" cy="1247775"/>
            <a:chOff x="0" y="152400"/>
            <a:chExt cx="9144000" cy="1248156"/>
          </a:xfrm>
        </p:grpSpPr>
        <p:pic>
          <p:nvPicPr>
            <p:cNvPr id="5" name="Picture 5" descr="GEF-20-PPT-BG-blank.png"/>
            <p:cNvPicPr>
              <a:picLocks noChangeAspect="1"/>
            </p:cNvPicPr>
            <p:nvPr userDrawn="1"/>
          </p:nvPicPr>
          <p:blipFill>
            <a:blip r:embed="rId2" cstate="print"/>
            <a:stretch>
              <a:fillRect/>
            </a:stretch>
          </p:blipFill>
          <p:spPr>
            <a:xfrm>
              <a:off x="0" y="152400"/>
              <a:ext cx="9144000" cy="1246632"/>
            </a:xfrm>
            <a:prstGeom prst="rect">
              <a:avLst/>
            </a:prstGeom>
            <a:effectLst>
              <a:reflection blurRad="6350" stA="50000" endA="300" endPos="38500" dist="50800" dir="5400000" sy="-100000" algn="bl" rotWithShape="0"/>
            </a:effectLst>
          </p:spPr>
        </p:pic>
        <p:pic>
          <p:nvPicPr>
            <p:cNvPr id="6" name="Picture 6" descr="GEF-PPT-BG.png"/>
            <p:cNvPicPr>
              <a:picLocks noChangeAspect="1"/>
            </p:cNvPicPr>
            <p:nvPr userDrawn="1"/>
          </p:nvPicPr>
          <p:blipFill>
            <a:blip r:embed="rId3"/>
            <a:srcRect/>
            <a:stretch>
              <a:fillRect/>
            </a:stretch>
          </p:blipFill>
          <p:spPr bwMode="auto">
            <a:xfrm>
              <a:off x="0" y="152400"/>
              <a:ext cx="9144000" cy="1248156"/>
            </a:xfrm>
            <a:prstGeom prst="rect">
              <a:avLst/>
            </a:prstGeom>
            <a:noFill/>
            <a:ln w="9525">
              <a:noFill/>
              <a:miter lim="800000"/>
              <a:headEnd/>
              <a:tailEnd/>
            </a:ln>
          </p:spPr>
        </p:pic>
      </p:grpSp>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lstStyle>
            <a:lvl1pPr>
              <a:defRPr sz="3600"/>
            </a:lvl1p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4" descr="GEF-PPT-BG.png"/>
          <p:cNvPicPr>
            <a:picLocks noChangeAspect="1"/>
          </p:cNvPicPr>
          <p:nvPr userDrawn="1"/>
        </p:nvPicPr>
        <p:blipFill>
          <a:blip r:embed="rId7"/>
          <a:srcRect/>
          <a:stretch>
            <a:fillRect/>
          </a:stretch>
        </p:blipFill>
        <p:spPr bwMode="auto">
          <a:xfrm>
            <a:off x="0" y="5610225"/>
            <a:ext cx="9144000" cy="1247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Lst>
  <p:txStyles>
    <p:titleStyle>
      <a:lvl1pPr algn="ctr" rtl="0" eaLnBrk="0" fontAlgn="base" hangingPunct="0">
        <a:spcBef>
          <a:spcPct val="0"/>
        </a:spcBef>
        <a:spcAft>
          <a:spcPct val="0"/>
        </a:spcAft>
        <a:defRPr sz="4000" kern="1200">
          <a:solidFill>
            <a:srgbClr val="1F497D"/>
          </a:solidFill>
          <a:latin typeface="+mj-lt"/>
          <a:ea typeface="+mj-ea"/>
          <a:cs typeface="+mj-cs"/>
        </a:defRPr>
      </a:lvl1pPr>
      <a:lvl2pPr algn="ctr" rtl="0" eaLnBrk="0" fontAlgn="base" hangingPunct="0">
        <a:spcBef>
          <a:spcPct val="0"/>
        </a:spcBef>
        <a:spcAft>
          <a:spcPct val="0"/>
        </a:spcAft>
        <a:defRPr sz="4000">
          <a:solidFill>
            <a:srgbClr val="1F497D"/>
          </a:solidFill>
          <a:latin typeface="Calibri" pitchFamily="34" charset="0"/>
        </a:defRPr>
      </a:lvl2pPr>
      <a:lvl3pPr algn="ctr" rtl="0" eaLnBrk="0" fontAlgn="base" hangingPunct="0">
        <a:spcBef>
          <a:spcPct val="0"/>
        </a:spcBef>
        <a:spcAft>
          <a:spcPct val="0"/>
        </a:spcAft>
        <a:defRPr sz="4000">
          <a:solidFill>
            <a:srgbClr val="1F497D"/>
          </a:solidFill>
          <a:latin typeface="Calibri" pitchFamily="34" charset="0"/>
        </a:defRPr>
      </a:lvl3pPr>
      <a:lvl4pPr algn="ctr" rtl="0" eaLnBrk="0" fontAlgn="base" hangingPunct="0">
        <a:spcBef>
          <a:spcPct val="0"/>
        </a:spcBef>
        <a:spcAft>
          <a:spcPct val="0"/>
        </a:spcAft>
        <a:defRPr sz="4000">
          <a:solidFill>
            <a:srgbClr val="1F497D"/>
          </a:solidFill>
          <a:latin typeface="Calibri" pitchFamily="34" charset="0"/>
        </a:defRPr>
      </a:lvl4pPr>
      <a:lvl5pPr algn="ctr" rtl="0" eaLnBrk="0" fontAlgn="base" hangingPunct="0">
        <a:spcBef>
          <a:spcPct val="0"/>
        </a:spcBef>
        <a:spcAft>
          <a:spcPct val="0"/>
        </a:spcAft>
        <a:defRPr sz="4000">
          <a:solidFill>
            <a:srgbClr val="1F497D"/>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7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7283" y="572869"/>
            <a:ext cx="7474482" cy="707886"/>
          </a:xfrm>
          <a:prstGeom prst="rect">
            <a:avLst/>
          </a:prstGeom>
          <a:noFill/>
        </p:spPr>
        <p:txBody>
          <a:bodyPr wrap="none">
            <a:spAutoFit/>
          </a:bodyPr>
          <a:lstStyle/>
          <a:p>
            <a:pPr algn="ctr" fontAlgn="auto">
              <a:spcBef>
                <a:spcPts val="0"/>
              </a:spcBef>
              <a:spcAft>
                <a:spcPts val="0"/>
              </a:spcAft>
              <a:defRPr/>
            </a:pPr>
            <a:r>
              <a:rPr lang="en-US" sz="4000" b="1" dirty="0" smtClean="0">
                <a:ln w="19050">
                  <a:solidFill>
                    <a:schemeClr val="tx2">
                      <a:tint val="1000"/>
                    </a:schemeClr>
                  </a:solidFill>
                  <a:prstDash val="solid"/>
                </a:ln>
                <a:solidFill>
                  <a:srgbClr val="0070C0"/>
                </a:solidFill>
                <a:latin typeface="+mn-lt"/>
                <a:cs typeface="+mn-cs"/>
              </a:rPr>
              <a:t>Programming directions for GEF-6 </a:t>
            </a:r>
            <a:endParaRPr lang="en-US" sz="4000" b="1" dirty="0">
              <a:ln w="18415" cmpd="sng">
                <a:solidFill>
                  <a:srgbClr val="FFFFFF"/>
                </a:solidFill>
                <a:prstDash val="solid"/>
              </a:ln>
              <a:solidFill>
                <a:srgbClr val="0070C0"/>
              </a:solidFill>
              <a:latin typeface="+mn-lt"/>
              <a:cs typeface="+mn-cs"/>
            </a:endParaRPr>
          </a:p>
        </p:txBody>
      </p:sp>
      <p:sp>
        <p:nvSpPr>
          <p:cNvPr id="4" name="Rectangle 3"/>
          <p:cNvSpPr/>
          <p:nvPr/>
        </p:nvSpPr>
        <p:spPr>
          <a:xfrm>
            <a:off x="1896152" y="1976497"/>
            <a:ext cx="5367368" cy="1754326"/>
          </a:xfrm>
          <a:prstGeom prst="rect">
            <a:avLst/>
          </a:prstGeom>
          <a:noFill/>
        </p:spPr>
        <p:txBody>
          <a:bodyPr wrap="none">
            <a:spAutoFit/>
          </a:bodyPr>
          <a:lstStyle/>
          <a:p>
            <a:pPr algn="ctr" fontAlgn="auto">
              <a:spcBef>
                <a:spcPts val="0"/>
              </a:spcBef>
              <a:spcAft>
                <a:spcPts val="0"/>
              </a:spcAft>
              <a:defRPr/>
            </a:pPr>
            <a:r>
              <a:rPr lang="en-US" sz="3600" b="1" dirty="0" smtClean="0">
                <a:ln w="19050">
                  <a:solidFill>
                    <a:schemeClr val="tx2">
                      <a:tint val="1000"/>
                    </a:schemeClr>
                  </a:solidFill>
                  <a:prstDash val="solid"/>
                </a:ln>
                <a:solidFill>
                  <a:srgbClr val="0070C0"/>
                </a:solidFill>
                <a:latin typeface="+mn-lt"/>
                <a:cs typeface="+mn-cs"/>
              </a:rPr>
              <a:t>Climate Change Mitigation </a:t>
            </a:r>
          </a:p>
          <a:p>
            <a:pPr algn="ctr" fontAlgn="auto">
              <a:spcBef>
                <a:spcPts val="0"/>
              </a:spcBef>
              <a:spcAft>
                <a:spcPts val="0"/>
              </a:spcAft>
              <a:defRPr/>
            </a:pPr>
            <a:r>
              <a:rPr lang="en-US" sz="3600" b="1" dirty="0" smtClean="0">
                <a:ln w="19050">
                  <a:solidFill>
                    <a:schemeClr val="tx2">
                      <a:tint val="1000"/>
                    </a:schemeClr>
                  </a:solidFill>
                  <a:prstDash val="solid"/>
                </a:ln>
                <a:solidFill>
                  <a:srgbClr val="0070C0"/>
                </a:solidFill>
                <a:latin typeface="+mn-lt"/>
                <a:cs typeface="+mn-cs"/>
              </a:rPr>
              <a:t>&amp;</a:t>
            </a:r>
          </a:p>
          <a:p>
            <a:pPr algn="ctr" fontAlgn="auto">
              <a:spcBef>
                <a:spcPts val="0"/>
              </a:spcBef>
              <a:spcAft>
                <a:spcPts val="0"/>
              </a:spcAft>
              <a:defRPr/>
            </a:pPr>
            <a:r>
              <a:rPr lang="en-US" sz="3600" b="1" dirty="0" smtClean="0">
                <a:ln w="19050">
                  <a:solidFill>
                    <a:schemeClr val="tx2">
                      <a:tint val="1000"/>
                    </a:schemeClr>
                  </a:solidFill>
                  <a:prstDash val="solid"/>
                </a:ln>
                <a:solidFill>
                  <a:srgbClr val="0070C0"/>
                </a:solidFill>
                <a:latin typeface="+mn-lt"/>
                <a:cs typeface="+mn-cs"/>
              </a:rPr>
              <a:t> Chemicals and Waste</a:t>
            </a:r>
            <a:endParaRPr lang="en-US" sz="3600" b="1" dirty="0">
              <a:ln w="19050">
                <a:solidFill>
                  <a:schemeClr val="tx2">
                    <a:tint val="1000"/>
                  </a:schemeClr>
                </a:solidFill>
                <a:prstDash val="solid"/>
              </a:ln>
              <a:solidFill>
                <a:srgbClr val="0070C0"/>
              </a:solidFill>
              <a:latin typeface="+mn-lt"/>
              <a:cs typeface="+mn-cs"/>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6200" y="22225"/>
            <a:ext cx="8915400" cy="892175"/>
          </a:xfrm>
        </p:spPr>
        <p:txBody>
          <a:bodyPr/>
          <a:lstStyle/>
          <a:p>
            <a:r>
              <a:rPr lang="es-CO" sz="3200" smtClean="0">
                <a:solidFill>
                  <a:srgbClr val="006600"/>
                </a:solidFill>
                <a:latin typeface="Arial" charset="0"/>
                <a:cs typeface="Arial" charset="0"/>
              </a:rPr>
              <a:t> How Will GEF-5 and GEF-6 Strategies Differ?</a:t>
            </a:r>
            <a:endParaRPr lang="en-US" sz="3200" smtClean="0">
              <a:latin typeface="Arial" charset="0"/>
              <a:cs typeface="Arial" charset="0"/>
            </a:endParaRPr>
          </a:p>
        </p:txBody>
      </p:sp>
      <p:sp>
        <p:nvSpPr>
          <p:cNvPr id="4" name="Text Box 31"/>
          <p:cNvSpPr txBox="1"/>
          <p:nvPr/>
        </p:nvSpPr>
        <p:spPr>
          <a:xfrm>
            <a:off x="368300" y="1371600"/>
            <a:ext cx="1724025" cy="27622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1200" b="1" dirty="0">
                <a:latin typeface="Arial" pitchFamily="34" charset="0"/>
                <a:ea typeface="Calibri"/>
                <a:cs typeface="Arial" pitchFamily="34" charset="0"/>
              </a:rPr>
              <a:t>GEF-5</a:t>
            </a:r>
          </a:p>
        </p:txBody>
      </p:sp>
      <p:sp>
        <p:nvSpPr>
          <p:cNvPr id="5" name="Text Box 1"/>
          <p:cNvSpPr txBox="1"/>
          <p:nvPr/>
        </p:nvSpPr>
        <p:spPr>
          <a:xfrm>
            <a:off x="368300" y="2201863"/>
            <a:ext cx="1724025" cy="504825"/>
          </a:xfrm>
          <a:prstGeom prst="rect">
            <a:avLst/>
          </a:prstGeom>
          <a:solidFill>
            <a:srgbClr val="0070C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5000"/>
              </a:lnSpc>
              <a:spcAft>
                <a:spcPts val="1000"/>
              </a:spcAft>
              <a:defRPr/>
            </a:pPr>
            <a:r>
              <a:rPr lang="en-US" sz="1100" b="1" dirty="0" smtClean="0">
                <a:solidFill>
                  <a:schemeClr val="bg1"/>
                </a:solidFill>
              </a:rPr>
              <a:t>SO 1: Technology transfer</a:t>
            </a:r>
          </a:p>
          <a:p>
            <a:pPr eaLnBrk="1" hangingPunct="1">
              <a:lnSpc>
                <a:spcPct val="115000"/>
              </a:lnSpc>
              <a:spcAft>
                <a:spcPts val="1000"/>
              </a:spcAft>
              <a:defRPr/>
            </a:pPr>
            <a:endParaRPr lang="en-US" sz="1100" b="1" dirty="0" smtClean="0">
              <a:solidFill>
                <a:schemeClr val="bg1"/>
              </a:solidFill>
              <a:cs typeface="Calibri" pitchFamily="34" charset="0"/>
            </a:endParaRPr>
          </a:p>
        </p:txBody>
      </p:sp>
      <p:sp>
        <p:nvSpPr>
          <p:cNvPr id="6" name="Text Box 2"/>
          <p:cNvSpPr txBox="1"/>
          <p:nvPr/>
        </p:nvSpPr>
        <p:spPr>
          <a:xfrm>
            <a:off x="390525" y="2914650"/>
            <a:ext cx="1724025" cy="466725"/>
          </a:xfrm>
          <a:prstGeom prst="rect">
            <a:avLst/>
          </a:prstGeom>
          <a:solidFill>
            <a:srgbClr val="C0000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5000"/>
              </a:lnSpc>
              <a:spcAft>
                <a:spcPts val="1000"/>
              </a:spcAft>
              <a:defRPr/>
            </a:pPr>
            <a:r>
              <a:rPr lang="en-US" sz="1200" b="1" smtClean="0">
                <a:solidFill>
                  <a:schemeClr val="bg1"/>
                </a:solidFill>
              </a:rPr>
              <a:t>SO 2:  Energy efficiency</a:t>
            </a:r>
          </a:p>
          <a:p>
            <a:pPr eaLnBrk="1" hangingPunct="1">
              <a:lnSpc>
                <a:spcPct val="115000"/>
              </a:lnSpc>
              <a:spcAft>
                <a:spcPts val="1000"/>
              </a:spcAft>
              <a:defRPr/>
            </a:pPr>
            <a:endParaRPr lang="en-US" sz="1200" b="1" smtClean="0">
              <a:solidFill>
                <a:schemeClr val="bg1"/>
              </a:solidFill>
              <a:cs typeface="Calibri" pitchFamily="34" charset="0"/>
            </a:endParaRPr>
          </a:p>
        </p:txBody>
      </p:sp>
      <p:sp>
        <p:nvSpPr>
          <p:cNvPr id="7" name="Text Box 3"/>
          <p:cNvSpPr txBox="1"/>
          <p:nvPr/>
        </p:nvSpPr>
        <p:spPr>
          <a:xfrm>
            <a:off x="406400" y="3560763"/>
            <a:ext cx="1724025" cy="276225"/>
          </a:xfrm>
          <a:prstGeom prst="rect">
            <a:avLst/>
          </a:prstGeom>
          <a:solidFill>
            <a:srgbClr val="92D05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5000"/>
              </a:lnSpc>
              <a:spcAft>
                <a:spcPts val="1000"/>
              </a:spcAft>
              <a:defRPr/>
            </a:pPr>
            <a:r>
              <a:rPr lang="en-US" sz="1200" b="1" smtClean="0">
                <a:solidFill>
                  <a:schemeClr val="bg1"/>
                </a:solidFill>
              </a:rPr>
              <a:t>SO 3:  Renewables energy</a:t>
            </a:r>
          </a:p>
          <a:p>
            <a:pPr eaLnBrk="1" hangingPunct="1">
              <a:lnSpc>
                <a:spcPct val="115000"/>
              </a:lnSpc>
              <a:spcAft>
                <a:spcPts val="1000"/>
              </a:spcAft>
              <a:defRPr/>
            </a:pPr>
            <a:endParaRPr lang="en-US" sz="1200" b="1" smtClean="0">
              <a:solidFill>
                <a:srgbClr val="000000"/>
              </a:solidFill>
              <a:cs typeface="Calibri" pitchFamily="34" charset="0"/>
            </a:endParaRPr>
          </a:p>
        </p:txBody>
      </p:sp>
      <p:sp>
        <p:nvSpPr>
          <p:cNvPr id="8" name="Text Box 4"/>
          <p:cNvSpPr txBox="1"/>
          <p:nvPr/>
        </p:nvSpPr>
        <p:spPr>
          <a:xfrm>
            <a:off x="425450" y="3986213"/>
            <a:ext cx="1724025" cy="495300"/>
          </a:xfrm>
          <a:prstGeom prst="rect">
            <a:avLst/>
          </a:prstGeom>
          <a:solidFill>
            <a:srgbClr val="FFC00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5000"/>
              </a:lnSpc>
              <a:spcAft>
                <a:spcPts val="1000"/>
              </a:spcAft>
              <a:defRPr/>
            </a:pPr>
            <a:r>
              <a:rPr lang="en-US" sz="1200" b="1" smtClean="0">
                <a:solidFill>
                  <a:schemeClr val="bg1"/>
                </a:solidFill>
              </a:rPr>
              <a:t>SO 4:  Transport and urban</a:t>
            </a:r>
          </a:p>
          <a:p>
            <a:pPr eaLnBrk="1" hangingPunct="1">
              <a:lnSpc>
                <a:spcPct val="115000"/>
              </a:lnSpc>
              <a:spcAft>
                <a:spcPts val="1000"/>
              </a:spcAft>
              <a:defRPr/>
            </a:pPr>
            <a:endParaRPr lang="en-US" sz="1200" b="1" smtClean="0">
              <a:solidFill>
                <a:srgbClr val="000000"/>
              </a:solidFill>
              <a:cs typeface="Calibri" pitchFamily="34" charset="0"/>
            </a:endParaRPr>
          </a:p>
        </p:txBody>
      </p:sp>
      <p:sp>
        <p:nvSpPr>
          <p:cNvPr id="9" name="Text Box 5"/>
          <p:cNvSpPr txBox="1"/>
          <p:nvPr/>
        </p:nvSpPr>
        <p:spPr>
          <a:xfrm>
            <a:off x="415925" y="4640263"/>
            <a:ext cx="1724025" cy="276225"/>
          </a:xfrm>
          <a:prstGeom prst="rect">
            <a:avLst/>
          </a:prstGeom>
          <a:solidFill>
            <a:srgbClr val="7030A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5000"/>
              </a:lnSpc>
              <a:spcAft>
                <a:spcPts val="1000"/>
              </a:spcAft>
              <a:defRPr/>
            </a:pPr>
            <a:r>
              <a:rPr lang="en-US" sz="1200" b="1" smtClean="0">
                <a:solidFill>
                  <a:schemeClr val="bg1"/>
                </a:solidFill>
              </a:rPr>
              <a:t>SO 5:  LULUCF</a:t>
            </a:r>
          </a:p>
          <a:p>
            <a:pPr eaLnBrk="1" hangingPunct="1">
              <a:lnSpc>
                <a:spcPct val="115000"/>
              </a:lnSpc>
              <a:spcAft>
                <a:spcPts val="1000"/>
              </a:spcAft>
              <a:defRPr/>
            </a:pPr>
            <a:endParaRPr lang="en-US" sz="1200" b="1" smtClean="0">
              <a:solidFill>
                <a:schemeClr val="bg1"/>
              </a:solidFill>
              <a:cs typeface="Calibri" pitchFamily="34" charset="0"/>
            </a:endParaRPr>
          </a:p>
        </p:txBody>
      </p:sp>
      <p:sp>
        <p:nvSpPr>
          <p:cNvPr id="10" name="Text Box 6"/>
          <p:cNvSpPr txBox="1"/>
          <p:nvPr/>
        </p:nvSpPr>
        <p:spPr>
          <a:xfrm>
            <a:off x="415925" y="5105400"/>
            <a:ext cx="1724025" cy="447675"/>
          </a:xfrm>
          <a:prstGeom prst="rect">
            <a:avLst/>
          </a:prstGeom>
          <a:solidFill>
            <a:srgbClr val="0070C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5000"/>
              </a:lnSpc>
              <a:spcAft>
                <a:spcPts val="1000"/>
              </a:spcAft>
              <a:defRPr/>
            </a:pPr>
            <a:r>
              <a:rPr lang="en-US" sz="1200" b="1" smtClean="0">
                <a:solidFill>
                  <a:schemeClr val="bg1"/>
                </a:solidFill>
              </a:rPr>
              <a:t>SO 6:  Enabling activities</a:t>
            </a:r>
          </a:p>
          <a:p>
            <a:pPr eaLnBrk="1" hangingPunct="1">
              <a:lnSpc>
                <a:spcPct val="115000"/>
              </a:lnSpc>
              <a:spcAft>
                <a:spcPts val="1000"/>
              </a:spcAft>
              <a:defRPr/>
            </a:pPr>
            <a:endParaRPr lang="en-US" sz="1200" b="1" smtClean="0">
              <a:solidFill>
                <a:schemeClr val="bg1"/>
              </a:solidFill>
              <a:cs typeface="Calibri" pitchFamily="34" charset="0"/>
            </a:endParaRPr>
          </a:p>
        </p:txBody>
      </p:sp>
      <p:sp>
        <p:nvSpPr>
          <p:cNvPr id="11" name="Text Box 32"/>
          <p:cNvSpPr txBox="1"/>
          <p:nvPr/>
        </p:nvSpPr>
        <p:spPr>
          <a:xfrm>
            <a:off x="4100513" y="1339850"/>
            <a:ext cx="1724025" cy="27622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1200" b="1" dirty="0">
                <a:latin typeface="Arial" pitchFamily="34" charset="0"/>
                <a:ea typeface="Calibri"/>
                <a:cs typeface="Arial" pitchFamily="34" charset="0"/>
              </a:rPr>
              <a:t>Proposed GEF-6</a:t>
            </a:r>
          </a:p>
        </p:txBody>
      </p:sp>
      <p:sp>
        <p:nvSpPr>
          <p:cNvPr id="12" name="Text Box 7"/>
          <p:cNvSpPr txBox="1"/>
          <p:nvPr/>
        </p:nvSpPr>
        <p:spPr>
          <a:xfrm>
            <a:off x="3352800" y="1758950"/>
            <a:ext cx="3219450" cy="646113"/>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1000"/>
              </a:spcAft>
              <a:defRPr/>
            </a:pPr>
            <a:r>
              <a:rPr lang="en-US" sz="1200" b="1" dirty="0" smtClean="0">
                <a:solidFill>
                  <a:srgbClr val="000000"/>
                </a:solidFill>
              </a:rPr>
              <a:t>Objective 1, Program 1:  Promote timely development, demonstration, &amp; financing of low carbon technologies and policies</a:t>
            </a:r>
            <a:r>
              <a:rPr lang="en-US" sz="1200" b="1" dirty="0" smtClean="0">
                <a:solidFill>
                  <a:srgbClr val="000000"/>
                </a:solidFill>
                <a:cs typeface="Calibri" pitchFamily="34" charset="0"/>
              </a:rPr>
              <a:t> </a:t>
            </a:r>
          </a:p>
        </p:txBody>
      </p:sp>
      <p:sp>
        <p:nvSpPr>
          <p:cNvPr id="13" name="Text Box 8"/>
          <p:cNvSpPr txBox="1"/>
          <p:nvPr/>
        </p:nvSpPr>
        <p:spPr>
          <a:xfrm>
            <a:off x="3362325" y="2609850"/>
            <a:ext cx="3219450" cy="830263"/>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spAutoFit/>
          </a:bodyPr>
          <a:lstStyle/>
          <a:p>
            <a:pPr fontAlgn="auto">
              <a:spcBef>
                <a:spcPts val="0"/>
              </a:spcBef>
              <a:spcAft>
                <a:spcPts val="0"/>
              </a:spcAft>
              <a:defRPr/>
            </a:pPr>
            <a:r>
              <a:rPr lang="en-US" sz="1200" b="1" dirty="0">
                <a:latin typeface="Arial" pitchFamily="34" charset="0"/>
                <a:cs typeface="Arial" pitchFamily="34" charset="0"/>
              </a:rPr>
              <a:t>Objective 1, Program 2: Develop &amp; demonstrate innovative policy packages and market initiatives to foster a new range of mitigation actions</a:t>
            </a:r>
          </a:p>
        </p:txBody>
      </p:sp>
      <p:sp>
        <p:nvSpPr>
          <p:cNvPr id="14" name="Text Box 9"/>
          <p:cNvSpPr txBox="1"/>
          <p:nvPr/>
        </p:nvSpPr>
        <p:spPr>
          <a:xfrm>
            <a:off x="3381375" y="3584575"/>
            <a:ext cx="3209925" cy="461963"/>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spAutoFit/>
          </a:bodyPr>
          <a:lstStyle/>
          <a:p>
            <a:pPr fontAlgn="auto">
              <a:spcBef>
                <a:spcPts val="0"/>
              </a:spcBef>
              <a:spcAft>
                <a:spcPts val="0"/>
              </a:spcAft>
              <a:defRPr/>
            </a:pPr>
            <a:r>
              <a:rPr lang="en-US" sz="1200" b="1" dirty="0">
                <a:latin typeface="Arial" pitchFamily="34" charset="0"/>
                <a:cs typeface="Arial" pitchFamily="34" charset="0"/>
              </a:rPr>
              <a:t>Objective 2, Program 1: Promote integrated low-carbon urban systems</a:t>
            </a:r>
          </a:p>
        </p:txBody>
      </p:sp>
      <p:sp>
        <p:nvSpPr>
          <p:cNvPr id="15" name="Text Box 10"/>
          <p:cNvSpPr txBox="1"/>
          <p:nvPr/>
        </p:nvSpPr>
        <p:spPr>
          <a:xfrm>
            <a:off x="3381375" y="4191000"/>
            <a:ext cx="3200400" cy="830263"/>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spAutoFit/>
          </a:bodyPr>
          <a:lstStyle/>
          <a:p>
            <a:pPr fontAlgn="auto">
              <a:spcBef>
                <a:spcPts val="0"/>
              </a:spcBef>
              <a:spcAft>
                <a:spcPts val="0"/>
              </a:spcAft>
              <a:defRPr/>
            </a:pPr>
            <a:r>
              <a:rPr lang="en-US" sz="1200" b="1" dirty="0">
                <a:latin typeface="Arial" pitchFamily="34" charset="0"/>
                <a:cs typeface="Arial" pitchFamily="34" charset="0"/>
              </a:rPr>
              <a:t>Objective 2, Program 2: Promote conservation &amp; enhancement of carbon stocks in forest, &amp; other land-use, &amp; support climate smart agriculture</a:t>
            </a:r>
          </a:p>
        </p:txBody>
      </p:sp>
      <p:sp>
        <p:nvSpPr>
          <p:cNvPr id="16" name="Text Box 11"/>
          <p:cNvSpPr txBox="1"/>
          <p:nvPr/>
        </p:nvSpPr>
        <p:spPr>
          <a:xfrm>
            <a:off x="3381375" y="5114925"/>
            <a:ext cx="3200400" cy="830263"/>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spAutoFit/>
          </a:bodyPr>
          <a:lstStyle/>
          <a:p>
            <a:pPr fontAlgn="auto">
              <a:spcBef>
                <a:spcPts val="0"/>
              </a:spcBef>
              <a:spcAft>
                <a:spcPts val="0"/>
              </a:spcAft>
              <a:defRPr/>
            </a:pPr>
            <a:r>
              <a:rPr lang="en-US" sz="1200" b="1" dirty="0">
                <a:latin typeface="Arial" pitchFamily="34" charset="0"/>
                <a:cs typeface="Arial" pitchFamily="34" charset="0"/>
              </a:rPr>
              <a:t>Objective 3, Program 1: Integrate findings of Convention obligations enabling activities into national planning processes &amp; mitigation targets</a:t>
            </a:r>
          </a:p>
        </p:txBody>
      </p:sp>
      <p:sp>
        <p:nvSpPr>
          <p:cNvPr id="17" name="Text Box 33"/>
          <p:cNvSpPr txBox="1"/>
          <p:nvPr/>
        </p:nvSpPr>
        <p:spPr>
          <a:xfrm>
            <a:off x="7239000" y="1323975"/>
            <a:ext cx="1466850" cy="27622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15000"/>
              </a:lnSpc>
              <a:spcAft>
                <a:spcPts val="1000"/>
              </a:spcAft>
              <a:defRPr/>
            </a:pPr>
            <a:r>
              <a:rPr lang="es-ES" sz="1200" b="1" dirty="0" err="1" smtClean="0">
                <a:solidFill>
                  <a:srgbClr val="000000"/>
                </a:solidFill>
                <a:cs typeface="Calibri" pitchFamily="34" charset="0"/>
              </a:rPr>
              <a:t>Differences</a:t>
            </a:r>
            <a:endParaRPr lang="en-US" sz="1200" b="1" dirty="0" smtClean="0">
              <a:solidFill>
                <a:srgbClr val="000000"/>
              </a:solidFill>
              <a:cs typeface="Calibri" pitchFamily="34" charset="0"/>
            </a:endParaRPr>
          </a:p>
        </p:txBody>
      </p:sp>
      <p:sp>
        <p:nvSpPr>
          <p:cNvPr id="18" name="Text Box 25"/>
          <p:cNvSpPr txBox="1"/>
          <p:nvPr/>
        </p:nvSpPr>
        <p:spPr>
          <a:xfrm>
            <a:off x="6705600" y="1766888"/>
            <a:ext cx="2286000" cy="700087"/>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lIns="18288" tIns="18288" rIns="18288" bIns="18288" anchor="ctr"/>
          <a:lstStyle/>
          <a:p>
            <a:pPr fontAlgn="auto">
              <a:spcBef>
                <a:spcPts val="0"/>
              </a:spcBef>
              <a:spcAft>
                <a:spcPts val="0"/>
              </a:spcAft>
              <a:defRPr/>
            </a:pPr>
            <a:r>
              <a:rPr lang="en-US" sz="1200" dirty="0">
                <a:latin typeface="Arial" pitchFamily="34" charset="0"/>
                <a:cs typeface="Arial" pitchFamily="34" charset="0"/>
              </a:rPr>
              <a:t>Early stage innovation, tech transfer and risk taking, compliment other climate funds</a:t>
            </a:r>
          </a:p>
        </p:txBody>
      </p:sp>
      <p:sp>
        <p:nvSpPr>
          <p:cNvPr id="19" name="Text Box 29"/>
          <p:cNvSpPr txBox="1"/>
          <p:nvPr/>
        </p:nvSpPr>
        <p:spPr>
          <a:xfrm>
            <a:off x="6705600" y="2647950"/>
            <a:ext cx="2286000" cy="70167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lIns="18288" tIns="18288" rIns="18288" bIns="18288" anchor="ctr"/>
          <a:lstStyle/>
          <a:p>
            <a:pPr fontAlgn="auto">
              <a:spcBef>
                <a:spcPts val="0"/>
              </a:spcBef>
              <a:spcAft>
                <a:spcPts val="0"/>
              </a:spcAft>
              <a:defRPr/>
            </a:pPr>
            <a:r>
              <a:rPr lang="en-US" sz="1200" dirty="0">
                <a:latin typeface="Arial" pitchFamily="34" charset="0"/>
                <a:cs typeface="Arial" pitchFamily="34" charset="0"/>
              </a:rPr>
              <a:t>Support voluntary innovative measures, such as performance-based incentives, etc. </a:t>
            </a:r>
          </a:p>
        </p:txBody>
      </p:sp>
      <p:sp>
        <p:nvSpPr>
          <p:cNvPr id="20" name="Text Box 28"/>
          <p:cNvSpPr txBox="1"/>
          <p:nvPr/>
        </p:nvSpPr>
        <p:spPr>
          <a:xfrm>
            <a:off x="6705600" y="3468688"/>
            <a:ext cx="2286000" cy="620712"/>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200" dirty="0" smtClean="0">
                <a:cs typeface="Calibri" pitchFamily="34" charset="0"/>
              </a:rPr>
              <a:t>Links to the special initiative for cities, urban management focus on systematic impacts</a:t>
            </a:r>
            <a:endParaRPr lang="en-US" sz="1200" b="1" dirty="0" smtClean="0">
              <a:cs typeface="Calibri" pitchFamily="34" charset="0"/>
            </a:endParaRPr>
          </a:p>
        </p:txBody>
      </p:sp>
      <p:sp>
        <p:nvSpPr>
          <p:cNvPr id="21" name="Text Box 27"/>
          <p:cNvSpPr txBox="1"/>
          <p:nvPr/>
        </p:nvSpPr>
        <p:spPr>
          <a:xfrm>
            <a:off x="6705600" y="4233863"/>
            <a:ext cx="2286000" cy="68262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nchor="ctr"/>
          <a:lstStyle/>
          <a:p>
            <a:pPr fontAlgn="auto">
              <a:spcBef>
                <a:spcPts val="0"/>
              </a:spcBef>
              <a:spcAft>
                <a:spcPts val="0"/>
              </a:spcAft>
              <a:defRPr/>
            </a:pPr>
            <a:r>
              <a:rPr lang="en-US" sz="1200" dirty="0">
                <a:solidFill>
                  <a:schemeClr val="tx1"/>
                </a:solidFill>
                <a:latin typeface="Arial" pitchFamily="34" charset="0"/>
                <a:cs typeface="Arial" pitchFamily="34" charset="0"/>
              </a:rPr>
              <a:t>Inclusion of agriculture, N</a:t>
            </a:r>
            <a:r>
              <a:rPr lang="en-US" sz="1200" baseline="-25000" dirty="0">
                <a:solidFill>
                  <a:schemeClr val="tx1"/>
                </a:solidFill>
                <a:latin typeface="Arial" pitchFamily="34" charset="0"/>
                <a:cs typeface="Arial" pitchFamily="34" charset="0"/>
              </a:rPr>
              <a:t>2</a:t>
            </a:r>
            <a:r>
              <a:rPr lang="en-US" sz="1200" dirty="0">
                <a:solidFill>
                  <a:schemeClr val="tx1"/>
                </a:solidFill>
                <a:latin typeface="Arial" pitchFamily="34" charset="0"/>
                <a:cs typeface="Arial" pitchFamily="34" charset="0"/>
              </a:rPr>
              <a:t>O and methane, link to signature initiative on food security</a:t>
            </a:r>
          </a:p>
        </p:txBody>
      </p:sp>
      <p:sp>
        <p:nvSpPr>
          <p:cNvPr id="22" name="Text Box 30"/>
          <p:cNvSpPr txBox="1"/>
          <p:nvPr/>
        </p:nvSpPr>
        <p:spPr>
          <a:xfrm>
            <a:off x="6705600" y="5105400"/>
            <a:ext cx="2286000" cy="9906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lIns="18288" tIns="18288" rIns="18288" bIns="18288" anchor="ctr"/>
          <a:lstStyle/>
          <a:p>
            <a:pPr fontAlgn="auto">
              <a:spcBef>
                <a:spcPts val="0"/>
              </a:spcBef>
              <a:spcAft>
                <a:spcPts val="0"/>
              </a:spcAft>
              <a:defRPr/>
            </a:pPr>
            <a:r>
              <a:rPr lang="en-US" sz="1200" dirty="0">
                <a:latin typeface="Arial" pitchFamily="34" charset="0"/>
                <a:cs typeface="Arial" pitchFamily="34" charset="0"/>
              </a:rPr>
              <a:t>Connecting Convention obligations, enabling activities with national planning &amp; articulating ways to achieve mitigation targets</a:t>
            </a:r>
          </a:p>
        </p:txBody>
      </p:sp>
      <p:cxnSp>
        <p:nvCxnSpPr>
          <p:cNvPr id="23" name="Straight Arrow Connector 22"/>
          <p:cNvCxnSpPr/>
          <p:nvPr/>
        </p:nvCxnSpPr>
        <p:spPr>
          <a:xfrm flipV="1">
            <a:off x="2286000" y="1981200"/>
            <a:ext cx="990600" cy="4826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5" name="Straight Arrow Connector 24"/>
          <p:cNvCxnSpPr/>
          <p:nvPr/>
        </p:nvCxnSpPr>
        <p:spPr>
          <a:xfrm>
            <a:off x="2286000" y="2463800"/>
            <a:ext cx="990600" cy="4318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9" name="Straight Arrow Connector 28"/>
          <p:cNvCxnSpPr/>
          <p:nvPr/>
        </p:nvCxnSpPr>
        <p:spPr>
          <a:xfrm flipV="1">
            <a:off x="2286000" y="2111375"/>
            <a:ext cx="990600" cy="107315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1" name="Straight Arrow Connector 30"/>
          <p:cNvCxnSpPr/>
          <p:nvPr/>
        </p:nvCxnSpPr>
        <p:spPr>
          <a:xfrm flipV="1">
            <a:off x="2286000" y="2984500"/>
            <a:ext cx="990600" cy="195263"/>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4" name="Straight Arrow Connector 33"/>
          <p:cNvCxnSpPr/>
          <p:nvPr/>
        </p:nvCxnSpPr>
        <p:spPr>
          <a:xfrm flipV="1">
            <a:off x="2286000" y="3081338"/>
            <a:ext cx="990600" cy="63341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37" name="Straight Arrow Connector 36"/>
          <p:cNvCxnSpPr/>
          <p:nvPr/>
        </p:nvCxnSpPr>
        <p:spPr>
          <a:xfrm flipV="1">
            <a:off x="2286000" y="2286000"/>
            <a:ext cx="990600" cy="139700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40" name="Straight Arrow Connector 39"/>
          <p:cNvCxnSpPr/>
          <p:nvPr/>
        </p:nvCxnSpPr>
        <p:spPr>
          <a:xfrm flipV="1">
            <a:off x="2217738" y="2463800"/>
            <a:ext cx="1058862" cy="1770063"/>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43" name="Straight Arrow Connector 42"/>
          <p:cNvCxnSpPr/>
          <p:nvPr/>
        </p:nvCxnSpPr>
        <p:spPr>
          <a:xfrm flipV="1">
            <a:off x="2217738" y="3184525"/>
            <a:ext cx="1058862" cy="104933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45" name="Straight Arrow Connector 44"/>
          <p:cNvCxnSpPr/>
          <p:nvPr/>
        </p:nvCxnSpPr>
        <p:spPr>
          <a:xfrm flipV="1">
            <a:off x="2217738" y="3844925"/>
            <a:ext cx="1135062" cy="37465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47" name="Straight Arrow Connector 46"/>
          <p:cNvCxnSpPr/>
          <p:nvPr/>
        </p:nvCxnSpPr>
        <p:spPr>
          <a:xfrm flipV="1">
            <a:off x="2286000" y="3276600"/>
            <a:ext cx="990600" cy="1477963"/>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53" name="Straight Arrow Connector 52"/>
          <p:cNvCxnSpPr/>
          <p:nvPr/>
        </p:nvCxnSpPr>
        <p:spPr>
          <a:xfrm flipV="1">
            <a:off x="2286000" y="4706938"/>
            <a:ext cx="990600" cy="47625"/>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55" name="Straight Arrow Connector 54"/>
          <p:cNvCxnSpPr/>
          <p:nvPr/>
        </p:nvCxnSpPr>
        <p:spPr>
          <a:xfrm>
            <a:off x="2286000" y="5300663"/>
            <a:ext cx="990600" cy="252412"/>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5" name="Straight Arrow Connector 34"/>
          <p:cNvCxnSpPr/>
          <p:nvPr/>
        </p:nvCxnSpPr>
        <p:spPr>
          <a:xfrm>
            <a:off x="2286000" y="2466975"/>
            <a:ext cx="990600" cy="131286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9192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lstStyle/>
          <a:p>
            <a:r>
              <a:rPr lang="en-US" dirty="0" smtClean="0"/>
              <a:t>GEF 6 Chemical and Waste Framework</a:t>
            </a:r>
            <a:endParaRPr lang="en-US" dirty="0"/>
          </a:p>
        </p:txBody>
      </p:sp>
      <p:sp>
        <p:nvSpPr>
          <p:cNvPr id="6" name="Rounded Rectangle 5"/>
          <p:cNvSpPr/>
          <p:nvPr/>
        </p:nvSpPr>
        <p:spPr>
          <a:xfrm>
            <a:off x="521623" y="1422461"/>
            <a:ext cx="2142970" cy="1031925"/>
          </a:xfrm>
          <a:prstGeom prst="roundRect">
            <a:avLst/>
          </a:prstGeom>
          <a:gradFill>
            <a:gsLst>
              <a:gs pos="18000">
                <a:schemeClr val="dk1">
                  <a:tint val="100000"/>
                  <a:shade val="100000"/>
                  <a:satMod val="130000"/>
                </a:schemeClr>
              </a:gs>
              <a:gs pos="100000">
                <a:schemeClr val="accent6"/>
              </a:gs>
            </a:gsLst>
            <a:lin ang="2160000" scaled="0"/>
          </a:gradFill>
        </p:spPr>
        <p:style>
          <a:lnRef idx="0">
            <a:schemeClr val="dk1"/>
          </a:lnRef>
          <a:fillRef idx="3">
            <a:schemeClr val="dk1"/>
          </a:fillRef>
          <a:effectRef idx="3">
            <a:schemeClr val="dk1"/>
          </a:effectRef>
          <a:fontRef idx="minor">
            <a:schemeClr val="lt1"/>
          </a:fontRef>
        </p:style>
        <p:txBody>
          <a:bodyPr rtlCol="0" anchor="ctr"/>
          <a:lstStyle/>
          <a:p>
            <a:pPr algn="ctr"/>
            <a:r>
              <a:rPr lang="en-US" sz="1600" b="1" dirty="0" smtClean="0"/>
              <a:t>Strategic Objective 1</a:t>
            </a:r>
          </a:p>
          <a:p>
            <a:pPr algn="ctr"/>
            <a:r>
              <a:rPr lang="en-US" sz="1600" b="1" dirty="0" smtClean="0"/>
              <a:t>(Enabling Conditions and tools of implementation)</a:t>
            </a:r>
            <a:endParaRPr lang="en-US" sz="1600" b="1" dirty="0"/>
          </a:p>
        </p:txBody>
      </p:sp>
      <p:sp>
        <p:nvSpPr>
          <p:cNvPr id="7" name="Rounded Rectangle 6"/>
          <p:cNvSpPr/>
          <p:nvPr/>
        </p:nvSpPr>
        <p:spPr>
          <a:xfrm>
            <a:off x="3597456" y="1422461"/>
            <a:ext cx="2142970" cy="1031925"/>
          </a:xfrm>
          <a:prstGeom prst="roundRect">
            <a:avLst/>
          </a:prstGeom>
          <a:gradFill>
            <a:gsLst>
              <a:gs pos="18000">
                <a:schemeClr val="dk1">
                  <a:tint val="100000"/>
                  <a:shade val="100000"/>
                  <a:satMod val="130000"/>
                </a:schemeClr>
              </a:gs>
              <a:gs pos="100000">
                <a:schemeClr val="accent6"/>
              </a:gs>
            </a:gsLst>
            <a:lin ang="2160000" scaled="0"/>
          </a:gradFill>
        </p:spPr>
        <p:style>
          <a:lnRef idx="0">
            <a:schemeClr val="dk1"/>
          </a:lnRef>
          <a:fillRef idx="3">
            <a:schemeClr val="dk1"/>
          </a:fillRef>
          <a:effectRef idx="3">
            <a:schemeClr val="dk1"/>
          </a:effectRef>
          <a:fontRef idx="minor">
            <a:schemeClr val="lt1"/>
          </a:fontRef>
        </p:style>
        <p:txBody>
          <a:bodyPr rtlCol="0" anchor="ctr"/>
          <a:lstStyle/>
          <a:p>
            <a:pPr algn="ctr"/>
            <a:r>
              <a:rPr lang="en-US" sz="1600" b="1" dirty="0" smtClean="0"/>
              <a:t>Strategic Objective 2</a:t>
            </a:r>
          </a:p>
          <a:p>
            <a:pPr algn="ctr"/>
            <a:r>
              <a:rPr lang="en-US" sz="1600" b="1" dirty="0" smtClean="0"/>
              <a:t>(Reduction of Chemicals and Waste)</a:t>
            </a:r>
            <a:endParaRPr lang="en-US" sz="1600" b="1" dirty="0"/>
          </a:p>
        </p:txBody>
      </p:sp>
      <p:sp>
        <p:nvSpPr>
          <p:cNvPr id="8" name="Rounded Rectangle 7"/>
          <p:cNvSpPr/>
          <p:nvPr/>
        </p:nvSpPr>
        <p:spPr>
          <a:xfrm>
            <a:off x="6686519" y="1422461"/>
            <a:ext cx="2142970" cy="1031925"/>
          </a:xfrm>
          <a:prstGeom prst="roundRect">
            <a:avLst/>
          </a:prstGeom>
          <a:gradFill>
            <a:gsLst>
              <a:gs pos="18000">
                <a:schemeClr val="dk1">
                  <a:tint val="100000"/>
                  <a:shade val="100000"/>
                  <a:satMod val="130000"/>
                </a:schemeClr>
              </a:gs>
              <a:gs pos="100000">
                <a:schemeClr val="accent6"/>
              </a:gs>
            </a:gsLst>
            <a:lin ang="2160000" scaled="0"/>
          </a:gradFill>
        </p:spPr>
        <p:style>
          <a:lnRef idx="0">
            <a:schemeClr val="dk1"/>
          </a:lnRef>
          <a:fillRef idx="3">
            <a:schemeClr val="dk1"/>
          </a:fillRef>
          <a:effectRef idx="3">
            <a:schemeClr val="dk1"/>
          </a:effectRef>
          <a:fontRef idx="minor">
            <a:schemeClr val="lt1"/>
          </a:fontRef>
        </p:style>
        <p:txBody>
          <a:bodyPr rtlCol="0" anchor="ctr"/>
          <a:lstStyle/>
          <a:p>
            <a:pPr algn="ctr"/>
            <a:r>
              <a:rPr lang="en-US" sz="1600" b="1" dirty="0" smtClean="0"/>
              <a:t>Strategic Objective 3</a:t>
            </a:r>
          </a:p>
          <a:p>
            <a:pPr algn="ctr"/>
            <a:r>
              <a:rPr lang="en-US" sz="1600" b="1" dirty="0" smtClean="0"/>
              <a:t>(LDC and SIDs)</a:t>
            </a:r>
            <a:endParaRPr lang="en-US" sz="1600" b="1" dirty="0"/>
          </a:p>
        </p:txBody>
      </p:sp>
      <p:sp>
        <p:nvSpPr>
          <p:cNvPr id="10" name="Rounded Rectangle 9"/>
          <p:cNvSpPr/>
          <p:nvPr/>
        </p:nvSpPr>
        <p:spPr>
          <a:xfrm>
            <a:off x="528236" y="4728177"/>
            <a:ext cx="2142970" cy="918887"/>
          </a:xfrm>
          <a:prstGeom prst="roundRect">
            <a:avLst/>
          </a:prstGeom>
          <a:gradFill>
            <a:gsLst>
              <a:gs pos="47000">
                <a:schemeClr val="accent6">
                  <a:alpha val="52000"/>
                </a:schemeClr>
              </a:gs>
              <a:gs pos="100000">
                <a:schemeClr val="dk1">
                  <a:tint val="50000"/>
                  <a:shade val="100000"/>
                  <a:satMod val="350000"/>
                </a:schemeClr>
              </a:gs>
            </a:gsLst>
          </a:gradFill>
        </p:spPr>
        <p:style>
          <a:lnRef idx="0">
            <a:schemeClr val="dk1"/>
          </a:lnRef>
          <a:fillRef idx="3">
            <a:schemeClr val="dk1"/>
          </a:fillRef>
          <a:effectRef idx="3">
            <a:schemeClr val="dk1"/>
          </a:effectRef>
          <a:fontRef idx="minor">
            <a:schemeClr val="lt1"/>
          </a:fontRef>
        </p:style>
        <p:txBody>
          <a:bodyPr rtlCol="0" anchor="ctr"/>
          <a:lstStyle/>
          <a:p>
            <a:r>
              <a:rPr lang="en-US" sz="1400" dirty="0" smtClean="0">
                <a:solidFill>
                  <a:srgbClr val="000000"/>
                </a:solidFill>
              </a:rPr>
              <a:t>P 3: Convention reporting and integration of chemicals and waste into national agendas</a:t>
            </a:r>
            <a:endParaRPr lang="en-US" sz="1400" dirty="0">
              <a:solidFill>
                <a:srgbClr val="000000"/>
              </a:solidFill>
            </a:endParaRPr>
          </a:p>
        </p:txBody>
      </p:sp>
      <p:sp>
        <p:nvSpPr>
          <p:cNvPr id="16" name="Rounded Rectangle 15"/>
          <p:cNvSpPr/>
          <p:nvPr/>
        </p:nvSpPr>
        <p:spPr>
          <a:xfrm>
            <a:off x="534851" y="5742763"/>
            <a:ext cx="2142970" cy="885739"/>
          </a:xfrm>
          <a:prstGeom prst="roundRect">
            <a:avLst/>
          </a:prstGeom>
          <a:gradFill>
            <a:gsLst>
              <a:gs pos="47000">
                <a:schemeClr val="accent6">
                  <a:alpha val="52000"/>
                </a:schemeClr>
              </a:gs>
              <a:gs pos="100000">
                <a:schemeClr val="dk1">
                  <a:tint val="50000"/>
                  <a:shade val="100000"/>
                  <a:satMod val="350000"/>
                </a:schemeClr>
              </a:gs>
            </a:gsLst>
          </a:gradFill>
        </p:spPr>
        <p:style>
          <a:lnRef idx="0">
            <a:schemeClr val="dk1"/>
          </a:lnRef>
          <a:fillRef idx="3">
            <a:schemeClr val="dk1"/>
          </a:fillRef>
          <a:effectRef idx="3">
            <a:schemeClr val="dk1"/>
          </a:effectRef>
          <a:fontRef idx="minor">
            <a:schemeClr val="lt1"/>
          </a:fontRef>
        </p:style>
        <p:txBody>
          <a:bodyPr rtlCol="0" anchor="ctr"/>
          <a:lstStyle/>
          <a:p>
            <a:r>
              <a:rPr lang="en-US" sz="1400" dirty="0" smtClean="0">
                <a:solidFill>
                  <a:srgbClr val="000000"/>
                </a:solidFill>
              </a:rPr>
              <a:t>P 4 : Global monitoring, registries, inventories and data collection</a:t>
            </a:r>
            <a:endParaRPr lang="en-US" sz="1400" dirty="0">
              <a:solidFill>
                <a:srgbClr val="000000"/>
              </a:solidFill>
            </a:endParaRPr>
          </a:p>
        </p:txBody>
      </p:sp>
      <p:sp>
        <p:nvSpPr>
          <p:cNvPr id="18" name="Rounded Rectangle 17"/>
          <p:cNvSpPr/>
          <p:nvPr/>
        </p:nvSpPr>
        <p:spPr>
          <a:xfrm>
            <a:off x="3597455" y="4784070"/>
            <a:ext cx="2142970" cy="885369"/>
          </a:xfrm>
          <a:prstGeom prst="roundRect">
            <a:avLst/>
          </a:prstGeom>
          <a:gradFill>
            <a:gsLst>
              <a:gs pos="47000">
                <a:schemeClr val="accent6">
                  <a:alpha val="52000"/>
                </a:schemeClr>
              </a:gs>
              <a:gs pos="100000">
                <a:schemeClr val="dk1">
                  <a:tint val="50000"/>
                  <a:shade val="100000"/>
                  <a:satMod val="350000"/>
                </a:schemeClr>
              </a:gs>
            </a:gsLst>
          </a:gradFill>
        </p:spPr>
        <p:style>
          <a:lnRef idx="0">
            <a:schemeClr val="dk1"/>
          </a:lnRef>
          <a:fillRef idx="3">
            <a:schemeClr val="dk1"/>
          </a:fillRef>
          <a:effectRef idx="3">
            <a:schemeClr val="dk1"/>
          </a:effectRef>
          <a:fontRef idx="minor">
            <a:schemeClr val="lt1"/>
          </a:fontRef>
        </p:style>
        <p:txBody>
          <a:bodyPr rtlCol="0" anchor="ctr"/>
          <a:lstStyle/>
          <a:p>
            <a:r>
              <a:rPr lang="en-US" sz="1400" dirty="0" smtClean="0">
                <a:solidFill>
                  <a:srgbClr val="000000"/>
                </a:solidFill>
              </a:rPr>
              <a:t>P 3: Support to CEITS for HCFC phase out and targeted investments in A5 Countries.</a:t>
            </a:r>
            <a:endParaRPr lang="en-US" sz="1400" dirty="0">
              <a:solidFill>
                <a:srgbClr val="000000"/>
              </a:solidFill>
            </a:endParaRPr>
          </a:p>
        </p:txBody>
      </p:sp>
      <p:sp>
        <p:nvSpPr>
          <p:cNvPr id="19" name="Rounded Rectangle 18"/>
          <p:cNvSpPr/>
          <p:nvPr/>
        </p:nvSpPr>
        <p:spPr>
          <a:xfrm>
            <a:off x="3597456" y="3705003"/>
            <a:ext cx="2142970" cy="885739"/>
          </a:xfrm>
          <a:prstGeom prst="roundRect">
            <a:avLst/>
          </a:prstGeom>
          <a:gradFill>
            <a:gsLst>
              <a:gs pos="47000">
                <a:schemeClr val="accent6">
                  <a:alpha val="52000"/>
                </a:schemeClr>
              </a:gs>
              <a:gs pos="100000">
                <a:schemeClr val="dk1">
                  <a:tint val="50000"/>
                  <a:shade val="100000"/>
                  <a:satMod val="350000"/>
                </a:schemeClr>
              </a:gs>
            </a:gsLst>
          </a:gradFill>
        </p:spPr>
        <p:style>
          <a:lnRef idx="0">
            <a:schemeClr val="dk1"/>
          </a:lnRef>
          <a:fillRef idx="3">
            <a:schemeClr val="dk1"/>
          </a:fillRef>
          <a:effectRef idx="3">
            <a:schemeClr val="dk1"/>
          </a:effectRef>
          <a:fontRef idx="minor">
            <a:schemeClr val="lt1"/>
          </a:fontRef>
        </p:style>
        <p:txBody>
          <a:bodyPr rtlCol="0" anchor="ctr"/>
          <a:lstStyle/>
          <a:p>
            <a:r>
              <a:rPr lang="en-US" sz="1400" dirty="0" smtClean="0">
                <a:solidFill>
                  <a:srgbClr val="000000"/>
                </a:solidFill>
              </a:rPr>
              <a:t>P 2: Demonstrate and deploy alternatives</a:t>
            </a:r>
            <a:endParaRPr lang="en-US" sz="1400" dirty="0">
              <a:solidFill>
                <a:srgbClr val="000000"/>
              </a:solidFill>
            </a:endParaRPr>
          </a:p>
        </p:txBody>
      </p:sp>
      <p:sp>
        <p:nvSpPr>
          <p:cNvPr id="20" name="Rounded Rectangle 19"/>
          <p:cNvSpPr/>
          <p:nvPr/>
        </p:nvSpPr>
        <p:spPr>
          <a:xfrm>
            <a:off x="3597456" y="2692850"/>
            <a:ext cx="2142970" cy="918887"/>
          </a:xfrm>
          <a:prstGeom prst="roundRect">
            <a:avLst/>
          </a:prstGeom>
          <a:gradFill>
            <a:gsLst>
              <a:gs pos="47000">
                <a:schemeClr val="accent6">
                  <a:alpha val="52000"/>
                </a:schemeClr>
              </a:gs>
              <a:gs pos="100000">
                <a:schemeClr val="dk1">
                  <a:tint val="50000"/>
                  <a:shade val="100000"/>
                  <a:satMod val="350000"/>
                </a:schemeClr>
              </a:gs>
            </a:gsLst>
          </a:gradFill>
        </p:spPr>
        <p:style>
          <a:lnRef idx="0">
            <a:schemeClr val="dk1"/>
          </a:lnRef>
          <a:fillRef idx="3">
            <a:schemeClr val="dk1"/>
          </a:fillRef>
          <a:effectRef idx="3">
            <a:schemeClr val="dk1"/>
          </a:effectRef>
          <a:fontRef idx="minor">
            <a:schemeClr val="lt1"/>
          </a:fontRef>
        </p:style>
        <p:txBody>
          <a:bodyPr rtlCol="0" anchor="ctr"/>
          <a:lstStyle/>
          <a:p>
            <a:r>
              <a:rPr lang="en-US" sz="1400" dirty="0" smtClean="0">
                <a:solidFill>
                  <a:srgbClr val="000000"/>
                </a:solidFill>
              </a:rPr>
              <a:t>P 1 : Demonstrate and deploy technologies for elimination and reduction.</a:t>
            </a:r>
            <a:endParaRPr lang="en-US" sz="1400" dirty="0">
              <a:solidFill>
                <a:srgbClr val="000000"/>
              </a:solidFill>
            </a:endParaRPr>
          </a:p>
        </p:txBody>
      </p:sp>
      <p:sp>
        <p:nvSpPr>
          <p:cNvPr id="21" name="Rounded Rectangle 20"/>
          <p:cNvSpPr/>
          <p:nvPr/>
        </p:nvSpPr>
        <p:spPr>
          <a:xfrm>
            <a:off x="534851" y="3611737"/>
            <a:ext cx="2142970" cy="958904"/>
          </a:xfrm>
          <a:prstGeom prst="roundRect">
            <a:avLst/>
          </a:prstGeom>
          <a:gradFill>
            <a:gsLst>
              <a:gs pos="47000">
                <a:schemeClr val="accent6">
                  <a:alpha val="52000"/>
                </a:schemeClr>
              </a:gs>
              <a:gs pos="100000">
                <a:schemeClr val="dk1">
                  <a:tint val="50000"/>
                  <a:shade val="100000"/>
                  <a:satMod val="350000"/>
                </a:schemeClr>
              </a:gs>
            </a:gsLst>
          </a:gradFill>
        </p:spPr>
        <p:style>
          <a:lnRef idx="0">
            <a:schemeClr val="dk1"/>
          </a:lnRef>
          <a:fillRef idx="3">
            <a:schemeClr val="dk1"/>
          </a:fillRef>
          <a:effectRef idx="3">
            <a:schemeClr val="dk1"/>
          </a:effectRef>
          <a:fontRef idx="minor">
            <a:schemeClr val="lt1"/>
          </a:fontRef>
        </p:style>
        <p:txBody>
          <a:bodyPr rtlCol="0" anchor="ctr"/>
          <a:lstStyle/>
          <a:p>
            <a:r>
              <a:rPr lang="en-US" sz="1400" dirty="0" err="1" smtClean="0">
                <a:solidFill>
                  <a:srgbClr val="000000"/>
                </a:solidFill>
              </a:rPr>
              <a:t>Pr</a:t>
            </a:r>
            <a:r>
              <a:rPr lang="en-US" sz="1400" dirty="0" smtClean="0">
                <a:solidFill>
                  <a:srgbClr val="000000"/>
                </a:solidFill>
              </a:rPr>
              <a:t> 2: Develop and deploy sustainable financing and economics models.</a:t>
            </a:r>
            <a:endParaRPr lang="en-US" sz="1400" dirty="0">
              <a:solidFill>
                <a:srgbClr val="000000"/>
              </a:solidFill>
            </a:endParaRPr>
          </a:p>
        </p:txBody>
      </p:sp>
      <p:sp>
        <p:nvSpPr>
          <p:cNvPr id="22" name="Rounded Rectangle 21"/>
          <p:cNvSpPr/>
          <p:nvPr/>
        </p:nvSpPr>
        <p:spPr>
          <a:xfrm>
            <a:off x="6686519" y="2692850"/>
            <a:ext cx="2142970" cy="786917"/>
          </a:xfrm>
          <a:prstGeom prst="roundRect">
            <a:avLst/>
          </a:prstGeom>
          <a:gradFill>
            <a:gsLst>
              <a:gs pos="47000">
                <a:schemeClr val="accent6">
                  <a:alpha val="52000"/>
                </a:schemeClr>
              </a:gs>
              <a:gs pos="100000">
                <a:schemeClr val="dk1">
                  <a:tint val="50000"/>
                  <a:shade val="100000"/>
                  <a:satMod val="350000"/>
                </a:schemeClr>
              </a:gs>
            </a:gsLst>
          </a:gradFill>
        </p:spPr>
        <p:style>
          <a:lnRef idx="0">
            <a:schemeClr val="dk1"/>
          </a:lnRef>
          <a:fillRef idx="3">
            <a:schemeClr val="dk1"/>
          </a:fillRef>
          <a:effectRef idx="3">
            <a:schemeClr val="dk1"/>
          </a:effectRef>
          <a:fontRef idx="minor">
            <a:schemeClr val="lt1"/>
          </a:fontRef>
        </p:style>
        <p:txBody>
          <a:bodyPr rtlCol="0" anchor="ctr"/>
          <a:lstStyle/>
          <a:p>
            <a:r>
              <a:rPr lang="en-US" sz="1400" dirty="0" smtClean="0">
                <a:solidFill>
                  <a:srgbClr val="000000"/>
                </a:solidFill>
              </a:rPr>
              <a:t>P 1: Support regional approaches in LDCs and SIDs</a:t>
            </a:r>
            <a:endParaRPr lang="en-US" sz="1400" dirty="0">
              <a:solidFill>
                <a:srgbClr val="000000"/>
              </a:solidFill>
            </a:endParaRPr>
          </a:p>
        </p:txBody>
      </p:sp>
      <p:sp>
        <p:nvSpPr>
          <p:cNvPr id="29" name="Rounded Rectangle 28"/>
          <p:cNvSpPr/>
          <p:nvPr/>
        </p:nvSpPr>
        <p:spPr>
          <a:xfrm>
            <a:off x="521621" y="2599818"/>
            <a:ext cx="2142970" cy="958904"/>
          </a:xfrm>
          <a:prstGeom prst="roundRect">
            <a:avLst/>
          </a:prstGeom>
          <a:gradFill>
            <a:gsLst>
              <a:gs pos="47000">
                <a:schemeClr val="accent6">
                  <a:alpha val="52000"/>
                </a:schemeClr>
              </a:gs>
              <a:gs pos="100000">
                <a:schemeClr val="dk1">
                  <a:tint val="50000"/>
                  <a:shade val="100000"/>
                  <a:satMod val="350000"/>
                </a:schemeClr>
              </a:gs>
            </a:gsLst>
          </a:gradFill>
        </p:spPr>
        <p:style>
          <a:lnRef idx="0">
            <a:schemeClr val="dk1"/>
          </a:lnRef>
          <a:fillRef idx="3">
            <a:schemeClr val="dk1"/>
          </a:fillRef>
          <a:effectRef idx="3">
            <a:schemeClr val="dk1"/>
          </a:effectRef>
          <a:fontRef idx="minor">
            <a:schemeClr val="lt1"/>
          </a:fontRef>
        </p:style>
        <p:txBody>
          <a:bodyPr rtlCol="0" anchor="ctr"/>
          <a:lstStyle/>
          <a:p>
            <a:r>
              <a:rPr lang="en-US" sz="1400" dirty="0" err="1" smtClean="0">
                <a:solidFill>
                  <a:srgbClr val="000000"/>
                </a:solidFill>
              </a:rPr>
              <a:t>Pr</a:t>
            </a:r>
            <a:r>
              <a:rPr lang="en-US" sz="1400" dirty="0" smtClean="0">
                <a:solidFill>
                  <a:srgbClr val="000000"/>
                </a:solidFill>
              </a:rPr>
              <a:t> 1: Develop and deploy tools of implementation including technologies, policy and legislation.</a:t>
            </a:r>
            <a:endParaRPr lang="en-US" sz="1400" dirty="0">
              <a:solidFill>
                <a:srgbClr val="000000"/>
              </a:solidFill>
            </a:endParaRPr>
          </a:p>
        </p:txBody>
      </p:sp>
      <p:cxnSp>
        <p:nvCxnSpPr>
          <p:cNvPr id="35" name="Elbow Connector 34"/>
          <p:cNvCxnSpPr>
            <a:stCxn id="16" idx="1"/>
            <a:endCxn id="6" idx="1"/>
          </p:cNvCxnSpPr>
          <p:nvPr/>
        </p:nvCxnSpPr>
        <p:spPr>
          <a:xfrm rot="10800000">
            <a:off x="521623" y="1938425"/>
            <a:ext cx="13228" cy="4247209"/>
          </a:xfrm>
          <a:prstGeom prst="bentConnector3">
            <a:avLst>
              <a:gd name="adj1" fmla="val 1828152"/>
            </a:avLst>
          </a:prstGeom>
        </p:spPr>
        <p:style>
          <a:lnRef idx="2">
            <a:schemeClr val="accent1"/>
          </a:lnRef>
          <a:fillRef idx="0">
            <a:schemeClr val="accent1"/>
          </a:fillRef>
          <a:effectRef idx="1">
            <a:schemeClr val="accent1"/>
          </a:effectRef>
          <a:fontRef idx="minor">
            <a:schemeClr val="tx1"/>
          </a:fontRef>
        </p:style>
      </p:cxnSp>
      <p:cxnSp>
        <p:nvCxnSpPr>
          <p:cNvPr id="41" name="Elbow Connector 40"/>
          <p:cNvCxnSpPr>
            <a:stCxn id="18" idx="1"/>
            <a:endCxn id="7" idx="1"/>
          </p:cNvCxnSpPr>
          <p:nvPr/>
        </p:nvCxnSpPr>
        <p:spPr>
          <a:xfrm rot="10800000" flipH="1">
            <a:off x="3597454" y="1938425"/>
            <a:ext cx="1" cy="3288331"/>
          </a:xfrm>
          <a:prstGeom prst="bentConnector3">
            <a:avLst>
              <a:gd name="adj1" fmla="val -22860000000"/>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a:endCxn id="20" idx="1"/>
          </p:cNvCxnSpPr>
          <p:nvPr/>
        </p:nvCxnSpPr>
        <p:spPr>
          <a:xfrm>
            <a:off x="3371273" y="3152293"/>
            <a:ext cx="226183"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48" name="Straight Connector 47"/>
          <p:cNvCxnSpPr>
            <a:endCxn id="19" idx="1"/>
          </p:cNvCxnSpPr>
          <p:nvPr/>
        </p:nvCxnSpPr>
        <p:spPr>
          <a:xfrm>
            <a:off x="3371273" y="4147872"/>
            <a:ext cx="226183"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Straight Connector 49"/>
          <p:cNvCxnSpPr>
            <a:endCxn id="29" idx="1"/>
          </p:cNvCxnSpPr>
          <p:nvPr/>
        </p:nvCxnSpPr>
        <p:spPr>
          <a:xfrm>
            <a:off x="304800" y="3079270"/>
            <a:ext cx="21682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2" name="Straight Connector 51"/>
          <p:cNvCxnSpPr>
            <a:stCxn id="21" idx="1"/>
          </p:cNvCxnSpPr>
          <p:nvPr/>
        </p:nvCxnSpPr>
        <p:spPr>
          <a:xfrm flipH="1">
            <a:off x="304800" y="4091189"/>
            <a:ext cx="23005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4" name="Straight Connector 53"/>
          <p:cNvCxnSpPr>
            <a:stCxn id="10" idx="1"/>
          </p:cNvCxnSpPr>
          <p:nvPr/>
        </p:nvCxnSpPr>
        <p:spPr>
          <a:xfrm flipH="1">
            <a:off x="282388" y="5187621"/>
            <a:ext cx="24584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7" name="Elbow Connector 56"/>
          <p:cNvCxnSpPr>
            <a:stCxn id="8" idx="1"/>
            <a:endCxn id="22" idx="1"/>
          </p:cNvCxnSpPr>
          <p:nvPr/>
        </p:nvCxnSpPr>
        <p:spPr>
          <a:xfrm rot="10800000" flipV="1">
            <a:off x="6686519" y="1938423"/>
            <a:ext cx="12700" cy="1147885"/>
          </a:xfrm>
          <a:prstGeom prst="bentConnector3">
            <a:avLst>
              <a:gd name="adj1" fmla="val 1800000"/>
            </a:avLst>
          </a:prstGeom>
        </p:spPr>
        <p:style>
          <a:lnRef idx="2">
            <a:schemeClr val="accent1"/>
          </a:lnRef>
          <a:fillRef idx="0">
            <a:schemeClr val="accent1"/>
          </a:fillRef>
          <a:effectRef idx="1">
            <a:schemeClr val="accent1"/>
          </a:effectRef>
          <a:fontRef idx="minor">
            <a:schemeClr val="tx1"/>
          </a:fontRef>
        </p:style>
      </p:cxnSp>
      <p:cxnSp>
        <p:nvCxnSpPr>
          <p:cNvPr id="61" name="Elbow Connector 60"/>
          <p:cNvCxnSpPr/>
          <p:nvPr/>
        </p:nvCxnSpPr>
        <p:spPr>
          <a:xfrm rot="5400000" flipH="1" flipV="1">
            <a:off x="4675556" y="-1704498"/>
            <a:ext cx="12700" cy="6164896"/>
          </a:xfrm>
          <a:prstGeom prst="bentConnector3">
            <a:avLst>
              <a:gd name="adj1" fmla="val 1800000"/>
            </a:avLst>
          </a:prstGeom>
        </p:spPr>
        <p:style>
          <a:lnRef idx="2">
            <a:schemeClr val="accent1"/>
          </a:lnRef>
          <a:fillRef idx="0">
            <a:schemeClr val="accent1"/>
          </a:fillRef>
          <a:effectRef idx="1">
            <a:schemeClr val="accent1"/>
          </a:effectRef>
          <a:fontRef idx="minor">
            <a:schemeClr val="tx1"/>
          </a:fontRef>
        </p:style>
      </p:cxnSp>
      <p:cxnSp>
        <p:nvCxnSpPr>
          <p:cNvPr id="63" name="Straight Connector 62"/>
          <p:cNvCxnSpPr>
            <a:stCxn id="7" idx="0"/>
          </p:cNvCxnSpPr>
          <p:nvPr/>
        </p:nvCxnSpPr>
        <p:spPr>
          <a:xfrm flipH="1" flipV="1">
            <a:off x="4668940" y="1207911"/>
            <a:ext cx="1" cy="214550"/>
          </a:xfrm>
          <a:prstGeom prst="line">
            <a:avLst/>
          </a:prstGeom>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6324600" y="3894957"/>
            <a:ext cx="2362200" cy="2585323"/>
          </a:xfrm>
          <a:prstGeom prst="rect">
            <a:avLst/>
          </a:prstGeom>
          <a:noFill/>
        </p:spPr>
        <p:txBody>
          <a:bodyPr wrap="square" rtlCol="0">
            <a:spAutoFit/>
          </a:bodyPr>
          <a:lstStyle/>
          <a:p>
            <a:r>
              <a:rPr lang="en-US" b="1" dirty="0"/>
              <a:t>Goal</a:t>
            </a:r>
            <a:r>
              <a:rPr lang="en-US" dirty="0"/>
              <a:t>: "A significant reduction in the exposure of humans and the environment to hazardous chemicals and waste of global importance."</a:t>
            </a:r>
            <a:r>
              <a:rPr lang="en-US" dirty="0">
                <a:solidFill>
                  <a:srgbClr val="FF0000"/>
                </a:solidFill>
              </a:rPr>
              <a:t/>
            </a:r>
            <a:br>
              <a:rPr lang="en-US" dirty="0">
                <a:solidFill>
                  <a:srgbClr val="FF0000"/>
                </a:solidFill>
              </a:rPr>
            </a:br>
            <a:endParaRPr lang="en-US" dirty="0"/>
          </a:p>
        </p:txBody>
      </p:sp>
    </p:spTree>
    <p:extLst>
      <p:ext uri="{BB962C8B-B14F-4D97-AF65-F5344CB8AC3E}">
        <p14:creationId xmlns:p14="http://schemas.microsoft.com/office/powerpoint/2010/main" val="502182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228600" y="0"/>
            <a:ext cx="8915400" cy="1219200"/>
          </a:xfrm>
        </p:spPr>
        <p:txBody>
          <a:bodyPr/>
          <a:lstStyle/>
          <a:p>
            <a:r>
              <a:rPr lang="en-US" sz="3200" b="1" smtClean="0">
                <a:solidFill>
                  <a:srgbClr val="006600"/>
                </a:solidFill>
              </a:rPr>
              <a:t>Objective 1: Create the conditions and environment for managing harmful chemicals and waste</a:t>
            </a:r>
          </a:p>
        </p:txBody>
      </p:sp>
      <p:sp>
        <p:nvSpPr>
          <p:cNvPr id="5123" name="TextBox 48"/>
          <p:cNvSpPr txBox="1">
            <a:spLocks noChangeArrowheads="1"/>
          </p:cNvSpPr>
          <p:nvPr/>
        </p:nvSpPr>
        <p:spPr bwMode="auto">
          <a:xfrm>
            <a:off x="228600" y="1295400"/>
            <a:ext cx="8763000" cy="4894263"/>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auto" hangingPunct="1">
              <a:spcBef>
                <a:spcPts val="0"/>
              </a:spcBef>
              <a:spcAft>
                <a:spcPts val="0"/>
              </a:spcAft>
              <a:defRPr/>
            </a:pPr>
            <a:r>
              <a:rPr lang="en-US" sz="2400" u="sng" dirty="0" smtClean="0">
                <a:solidFill>
                  <a:prstClr val="black"/>
                </a:solidFill>
                <a:latin typeface="+mn-lt"/>
              </a:rPr>
              <a:t>Program 1</a:t>
            </a:r>
            <a:r>
              <a:rPr lang="en-US" sz="2400" dirty="0" smtClean="0">
                <a:solidFill>
                  <a:prstClr val="black"/>
                </a:solidFill>
                <a:latin typeface="+mn-lt"/>
              </a:rPr>
              <a:t>: Support the </a:t>
            </a:r>
            <a:r>
              <a:rPr lang="en-US" sz="2400" u="sng" dirty="0" smtClean="0">
                <a:solidFill>
                  <a:prstClr val="black"/>
                </a:solidFill>
                <a:latin typeface="+mn-lt"/>
              </a:rPr>
              <a:t>preparation of reports to the conventions </a:t>
            </a:r>
            <a:r>
              <a:rPr lang="en-US" sz="2400" dirty="0" smtClean="0">
                <a:solidFill>
                  <a:prstClr val="black"/>
                </a:solidFill>
                <a:latin typeface="+mn-lt"/>
              </a:rPr>
              <a:t>and promote their integration into planning processes and national action plans</a:t>
            </a:r>
            <a:r>
              <a:rPr lang="en-US" sz="2400" dirty="0" smtClean="0"/>
              <a:t/>
            </a:r>
            <a:br>
              <a:rPr lang="en-US" sz="2400" dirty="0" smtClean="0"/>
            </a:br>
            <a:r>
              <a:rPr lang="en-US" sz="2400" dirty="0" smtClean="0"/>
              <a:t/>
            </a:r>
            <a:br>
              <a:rPr lang="en-US" sz="2400" dirty="0" smtClean="0"/>
            </a:br>
            <a:r>
              <a:rPr lang="en-US" sz="2400" u="sng" dirty="0" smtClean="0">
                <a:solidFill>
                  <a:prstClr val="black"/>
                </a:solidFill>
                <a:latin typeface="+mn-lt"/>
              </a:rPr>
              <a:t>Program 2</a:t>
            </a:r>
            <a:r>
              <a:rPr lang="en-US" sz="2400" dirty="0" smtClean="0">
                <a:solidFill>
                  <a:prstClr val="black"/>
                </a:solidFill>
                <a:latin typeface="+mn-lt"/>
              </a:rPr>
              <a:t>: Support global monitoring, development of registries, inventories and data collection</a:t>
            </a:r>
          </a:p>
          <a:p>
            <a:pPr eaLnBrk="1" fontAlgn="auto" hangingPunct="1">
              <a:spcBef>
                <a:spcPts val="0"/>
              </a:spcBef>
              <a:spcAft>
                <a:spcPts val="0"/>
              </a:spcAft>
              <a:defRPr/>
            </a:pPr>
            <a:endParaRPr lang="en-US" sz="2400" dirty="0" smtClean="0">
              <a:latin typeface="+mn-lt"/>
            </a:endParaRPr>
          </a:p>
          <a:p>
            <a:pPr marL="342900" indent="-342900" eaLnBrk="1" fontAlgn="auto" hangingPunct="1">
              <a:spcBef>
                <a:spcPts val="0"/>
              </a:spcBef>
              <a:spcAft>
                <a:spcPts val="0"/>
              </a:spcAft>
              <a:buFont typeface="Arial" pitchFamily="34" charset="0"/>
              <a:buChar char="•"/>
              <a:defRPr/>
            </a:pPr>
            <a:r>
              <a:rPr lang="en-US" sz="2200" dirty="0" smtClean="0">
                <a:solidFill>
                  <a:prstClr val="black"/>
                </a:solidFill>
                <a:latin typeface="+mn-lt"/>
              </a:rPr>
              <a:t>Expand coverage of global monitoring sites to cover new POPs and mercury</a:t>
            </a:r>
            <a:endParaRPr lang="en-US" sz="2200" u="sng"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endParaRPr lang="en-US" sz="2200"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r>
              <a:rPr lang="en-US" sz="2200" dirty="0" smtClean="0">
                <a:solidFill>
                  <a:prstClr val="black"/>
                </a:solidFill>
                <a:latin typeface="+mn-lt"/>
              </a:rPr>
              <a:t>Results will be used by Conventions for decision making</a:t>
            </a:r>
          </a:p>
          <a:p>
            <a:pPr eaLnBrk="1" fontAlgn="auto" hangingPunct="1">
              <a:spcBef>
                <a:spcPts val="0"/>
              </a:spcBef>
              <a:spcAft>
                <a:spcPts val="0"/>
              </a:spcAft>
              <a:defRPr/>
            </a:pPr>
            <a:endParaRPr lang="en-US" sz="2400" dirty="0" smtClean="0">
              <a:solidFill>
                <a:prstClr val="black"/>
              </a:solidFill>
              <a:latin typeface="+mn-lt"/>
            </a:endParaRPr>
          </a:p>
          <a:p>
            <a:pPr eaLnBrk="1" fontAlgn="auto" hangingPunct="1">
              <a:spcBef>
                <a:spcPts val="0"/>
              </a:spcBef>
              <a:spcAft>
                <a:spcPts val="0"/>
              </a:spcAft>
              <a:defRPr/>
            </a:pPr>
            <a:endParaRPr lang="es-ES" sz="2400" dirty="0" smtClean="0">
              <a:solidFill>
                <a:prstClr val="black"/>
              </a:solidFill>
              <a:latin typeface="+mn-lt"/>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228600" y="76200"/>
            <a:ext cx="8763000" cy="914400"/>
          </a:xfrm>
        </p:spPr>
        <p:txBody>
          <a:bodyPr/>
          <a:lstStyle/>
          <a:p>
            <a:r>
              <a:rPr lang="en-US" sz="3200" b="1" dirty="0" smtClean="0">
                <a:solidFill>
                  <a:srgbClr val="006600"/>
                </a:solidFill>
              </a:rPr>
              <a:t>Objective 2: Reduce the prevalence of harmful chemicals and waste</a:t>
            </a:r>
          </a:p>
        </p:txBody>
      </p:sp>
      <p:sp>
        <p:nvSpPr>
          <p:cNvPr id="5123" name="TextBox 48"/>
          <p:cNvSpPr txBox="1">
            <a:spLocks noChangeArrowheads="1"/>
          </p:cNvSpPr>
          <p:nvPr/>
        </p:nvSpPr>
        <p:spPr bwMode="auto">
          <a:xfrm>
            <a:off x="109538" y="1066800"/>
            <a:ext cx="8915400" cy="5632311"/>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auto" hangingPunct="1">
              <a:spcBef>
                <a:spcPts val="0"/>
              </a:spcBef>
              <a:spcAft>
                <a:spcPts val="0"/>
              </a:spcAft>
              <a:defRPr/>
            </a:pPr>
            <a:r>
              <a:rPr lang="en-US" sz="2400" u="sng" dirty="0" smtClean="0">
                <a:solidFill>
                  <a:prstClr val="black"/>
                </a:solidFill>
                <a:latin typeface="+mn-lt"/>
              </a:rPr>
              <a:t>Program </a:t>
            </a:r>
            <a:r>
              <a:rPr lang="en-US" sz="2400" u="sng" dirty="0">
                <a:solidFill>
                  <a:prstClr val="black"/>
                </a:solidFill>
                <a:latin typeface="+mn-lt"/>
              </a:rPr>
              <a:t>1</a:t>
            </a:r>
            <a:r>
              <a:rPr lang="en-US" sz="2400" dirty="0">
                <a:solidFill>
                  <a:prstClr val="black"/>
                </a:solidFill>
                <a:latin typeface="+mn-lt"/>
              </a:rPr>
              <a:t>: Demonstrate and </a:t>
            </a:r>
            <a:r>
              <a:rPr lang="en-US" sz="2400" dirty="0" smtClean="0">
                <a:solidFill>
                  <a:prstClr val="black"/>
                </a:solidFill>
                <a:latin typeface="+mn-lt"/>
              </a:rPr>
              <a:t>deploy environmentally safe technologies</a:t>
            </a:r>
            <a:r>
              <a:rPr lang="en-US" sz="2400" dirty="0">
                <a:solidFill>
                  <a:prstClr val="black"/>
                </a:solidFill>
                <a:latin typeface="+mn-lt"/>
              </a:rPr>
              <a:t>, techniques, practices and approaches </a:t>
            </a:r>
            <a:r>
              <a:rPr lang="en-US" sz="2400" dirty="0" smtClean="0">
                <a:solidFill>
                  <a:prstClr val="black"/>
                </a:solidFill>
                <a:latin typeface="+mn-lt"/>
              </a:rPr>
              <a:t>for </a:t>
            </a:r>
            <a:r>
              <a:rPr lang="en-US" sz="2400" dirty="0">
                <a:solidFill>
                  <a:prstClr val="black"/>
                </a:solidFill>
                <a:latin typeface="+mn-lt"/>
              </a:rPr>
              <a:t>the elimination and reduction of harmful chemicals and </a:t>
            </a:r>
            <a:r>
              <a:rPr lang="en-US" sz="2400" dirty="0" smtClean="0">
                <a:solidFill>
                  <a:prstClr val="black"/>
                </a:solidFill>
                <a:latin typeface="+mn-lt"/>
              </a:rPr>
              <a:t>waste</a:t>
            </a:r>
          </a:p>
          <a:p>
            <a:pPr eaLnBrk="1" fontAlgn="auto" hangingPunct="1">
              <a:spcBef>
                <a:spcPts val="0"/>
              </a:spcBef>
              <a:spcAft>
                <a:spcPts val="0"/>
              </a:spcAft>
              <a:defRPr/>
            </a:pPr>
            <a:endParaRPr lang="es-ES" sz="2400"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r>
              <a:rPr lang="en-US" sz="2200" dirty="0">
                <a:latin typeface="+mn-lt"/>
              </a:rPr>
              <a:t>Supports national </a:t>
            </a:r>
            <a:r>
              <a:rPr lang="en-US" sz="2200" dirty="0" smtClean="0">
                <a:latin typeface="+mn-lt"/>
              </a:rPr>
              <a:t>pilot initiatives to handle POPs and store</a:t>
            </a:r>
            <a:r>
              <a:rPr lang="en-US" sz="2200" dirty="0" smtClean="0"/>
              <a:t> </a:t>
            </a:r>
            <a:r>
              <a:rPr lang="en-US" sz="2200" dirty="0" smtClean="0">
                <a:latin typeface="+mn-lt"/>
              </a:rPr>
              <a:t>mercury in an environmentally sound manner</a:t>
            </a:r>
          </a:p>
          <a:p>
            <a:pPr marL="342900" indent="-342900" eaLnBrk="1" fontAlgn="auto" hangingPunct="1">
              <a:spcBef>
                <a:spcPts val="0"/>
              </a:spcBef>
              <a:spcAft>
                <a:spcPts val="0"/>
              </a:spcAft>
              <a:buFont typeface="Arial" pitchFamily="34" charset="0"/>
              <a:buChar char="•"/>
              <a:defRPr/>
            </a:pPr>
            <a:endParaRPr lang="es-ES" sz="2400" dirty="0" smtClean="0">
              <a:solidFill>
                <a:prstClr val="black"/>
              </a:solidFill>
              <a:latin typeface="+mn-lt"/>
            </a:endParaRPr>
          </a:p>
          <a:p>
            <a:pPr eaLnBrk="1" fontAlgn="auto" hangingPunct="1">
              <a:spcBef>
                <a:spcPts val="0"/>
              </a:spcBef>
              <a:spcAft>
                <a:spcPts val="0"/>
              </a:spcAft>
              <a:defRPr/>
            </a:pPr>
            <a:r>
              <a:rPr lang="en-US" sz="2400" u="sng" dirty="0" smtClean="0">
                <a:latin typeface="+mn-lt"/>
              </a:rPr>
              <a:t>Program </a:t>
            </a:r>
            <a:r>
              <a:rPr lang="en-US" sz="2400" u="sng" dirty="0">
                <a:latin typeface="+mn-lt"/>
              </a:rPr>
              <a:t>2</a:t>
            </a:r>
            <a:r>
              <a:rPr lang="en-US" sz="2400" dirty="0">
                <a:latin typeface="+mn-lt"/>
              </a:rPr>
              <a:t>: </a:t>
            </a:r>
            <a:r>
              <a:rPr lang="en-US" sz="2400" dirty="0" smtClean="0">
                <a:latin typeface="+mn-lt"/>
              </a:rPr>
              <a:t>Deploy </a:t>
            </a:r>
            <a:r>
              <a:rPr lang="en-US" sz="2400" u="sng" dirty="0" smtClean="0">
                <a:latin typeface="+mn-lt"/>
              </a:rPr>
              <a:t>alternative </a:t>
            </a:r>
            <a:r>
              <a:rPr lang="en-US" sz="2400" u="sng" dirty="0">
                <a:latin typeface="+mn-lt"/>
              </a:rPr>
              <a:t>techniques and practices</a:t>
            </a:r>
            <a:r>
              <a:rPr lang="en-US" sz="2400" dirty="0">
                <a:latin typeface="+mn-lt"/>
              </a:rPr>
              <a:t> to reduce harmful chemicals</a:t>
            </a:r>
            <a:endParaRPr lang="es-ES" sz="2400" dirty="0" smtClean="0">
              <a:solidFill>
                <a:prstClr val="black"/>
              </a:solidFill>
              <a:latin typeface="+mn-lt"/>
            </a:endParaRPr>
          </a:p>
          <a:p>
            <a:pPr eaLnBrk="1" fontAlgn="auto" hangingPunct="1">
              <a:spcBef>
                <a:spcPts val="0"/>
              </a:spcBef>
              <a:spcAft>
                <a:spcPts val="0"/>
              </a:spcAft>
              <a:defRPr/>
            </a:pPr>
            <a:endParaRPr lang="es-ES" sz="2400" dirty="0">
              <a:solidFill>
                <a:prstClr val="black"/>
              </a:solidFill>
              <a:latin typeface="+mn-lt"/>
            </a:endParaRPr>
          </a:p>
          <a:p>
            <a:pPr marL="342900" indent="-342900" eaLnBrk="1" fontAlgn="auto" hangingPunct="1">
              <a:spcBef>
                <a:spcPts val="0"/>
              </a:spcBef>
              <a:spcAft>
                <a:spcPts val="0"/>
              </a:spcAft>
              <a:buFont typeface="Arial" pitchFamily="34" charset="0"/>
              <a:buChar char="•"/>
              <a:defRPr/>
            </a:pPr>
            <a:r>
              <a:rPr lang="es-ES" sz="2200" dirty="0" err="1">
                <a:solidFill>
                  <a:prstClr val="black"/>
                </a:solidFill>
                <a:latin typeface="+mn-lt"/>
              </a:rPr>
              <a:t>Deployment</a:t>
            </a:r>
            <a:r>
              <a:rPr lang="es-ES" sz="2200" dirty="0">
                <a:solidFill>
                  <a:prstClr val="black"/>
                </a:solidFill>
                <a:latin typeface="+mn-lt"/>
              </a:rPr>
              <a:t> </a:t>
            </a:r>
            <a:r>
              <a:rPr lang="en-US" sz="2200" dirty="0" smtClean="0">
                <a:latin typeface="+mn-lt"/>
              </a:rPr>
              <a:t>of </a:t>
            </a:r>
            <a:r>
              <a:rPr lang="en-US" sz="2200" u="sng" dirty="0">
                <a:latin typeface="+mn-lt"/>
              </a:rPr>
              <a:t>alternatives</a:t>
            </a:r>
            <a:r>
              <a:rPr lang="en-US" sz="2200" dirty="0">
                <a:latin typeface="+mn-lt"/>
              </a:rPr>
              <a:t> to DDT and other </a:t>
            </a:r>
            <a:r>
              <a:rPr lang="en-US" sz="2200" dirty="0" smtClean="0">
                <a:latin typeface="+mn-lt"/>
              </a:rPr>
              <a:t>chemicals</a:t>
            </a:r>
          </a:p>
          <a:p>
            <a:pPr marL="342900" indent="-342900" eaLnBrk="1" fontAlgn="auto" hangingPunct="1">
              <a:spcBef>
                <a:spcPts val="0"/>
              </a:spcBef>
              <a:spcAft>
                <a:spcPts val="0"/>
              </a:spcAft>
              <a:buFont typeface="Arial" pitchFamily="34" charset="0"/>
              <a:buChar char="•"/>
              <a:defRPr/>
            </a:pPr>
            <a:endParaRPr lang="en-US" sz="2200" dirty="0">
              <a:latin typeface="+mn-lt"/>
            </a:endParaRPr>
          </a:p>
          <a:p>
            <a:pPr marL="342900" indent="-342900" eaLnBrk="1" fontAlgn="auto" hangingPunct="1">
              <a:spcBef>
                <a:spcPts val="0"/>
              </a:spcBef>
              <a:spcAft>
                <a:spcPts val="0"/>
              </a:spcAft>
              <a:buFont typeface="Arial" pitchFamily="34" charset="0"/>
              <a:buChar char="•"/>
              <a:defRPr/>
            </a:pPr>
            <a:r>
              <a:rPr lang="en-US" sz="2200" dirty="0" smtClean="0">
                <a:latin typeface="+mn-lt"/>
              </a:rPr>
              <a:t>Design </a:t>
            </a:r>
            <a:r>
              <a:rPr lang="en-US" sz="2200" dirty="0">
                <a:latin typeface="+mn-lt"/>
              </a:rPr>
              <a:t>of </a:t>
            </a:r>
            <a:r>
              <a:rPr lang="en-US" sz="2200" u="sng" dirty="0">
                <a:latin typeface="+mn-lt"/>
              </a:rPr>
              <a:t>products and processes </a:t>
            </a:r>
            <a:r>
              <a:rPr lang="en-US" sz="2200" dirty="0">
                <a:latin typeface="+mn-lt"/>
              </a:rPr>
              <a:t>that minimize </a:t>
            </a:r>
            <a:r>
              <a:rPr lang="en-US" sz="2200" dirty="0" smtClean="0">
                <a:latin typeface="+mn-lt"/>
              </a:rPr>
              <a:t>the use and </a:t>
            </a:r>
            <a:r>
              <a:rPr lang="en-US" sz="2200" dirty="0">
                <a:latin typeface="+mn-lt"/>
              </a:rPr>
              <a:t>generation of </a:t>
            </a:r>
            <a:r>
              <a:rPr lang="en-US" sz="2200" dirty="0" smtClean="0">
                <a:latin typeface="+mn-lt"/>
              </a:rPr>
              <a:t>toxic substances and waste (green production)</a:t>
            </a:r>
            <a:endParaRPr lang="es-ES" sz="2200"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endParaRPr lang="es-ES" sz="2200" dirty="0" smtClean="0">
              <a:solidFill>
                <a:prstClr val="black"/>
              </a:solidFill>
              <a:latin typeface="+mn-lt"/>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195263" y="228600"/>
            <a:ext cx="8763000" cy="914400"/>
          </a:xfrm>
        </p:spPr>
        <p:txBody>
          <a:bodyPr/>
          <a:lstStyle/>
          <a:p>
            <a:r>
              <a:rPr lang="es-ES" sz="3200" b="1" dirty="0" smtClean="0">
                <a:solidFill>
                  <a:srgbClr val="00642D"/>
                </a:solidFill>
              </a:rPr>
              <a:t/>
            </a:r>
            <a:br>
              <a:rPr lang="es-ES" sz="3200" b="1" dirty="0" smtClean="0">
                <a:solidFill>
                  <a:srgbClr val="00642D"/>
                </a:solidFill>
              </a:rPr>
            </a:br>
            <a:r>
              <a:rPr lang="en-US" sz="3200" b="1" dirty="0" smtClean="0">
                <a:solidFill>
                  <a:srgbClr val="006600"/>
                </a:solidFill>
              </a:rPr>
              <a:t>Objective 2: Reduce the prevalence of harmful chemicals and waste</a:t>
            </a:r>
            <a:r>
              <a:rPr lang="es-ES" sz="3200" b="1" dirty="0" smtClean="0">
                <a:solidFill>
                  <a:srgbClr val="00642D"/>
                </a:solidFill>
              </a:rPr>
              <a:t/>
            </a:r>
            <a:br>
              <a:rPr lang="es-ES" sz="3200" b="1" dirty="0" smtClean="0">
                <a:solidFill>
                  <a:srgbClr val="00642D"/>
                </a:solidFill>
              </a:rPr>
            </a:br>
            <a:endParaRPr lang="en-US" sz="3200" b="1" dirty="0" smtClean="0">
              <a:solidFill>
                <a:srgbClr val="00642D"/>
              </a:solidFill>
            </a:endParaRPr>
          </a:p>
        </p:txBody>
      </p:sp>
      <p:sp>
        <p:nvSpPr>
          <p:cNvPr id="5123" name="TextBox 48"/>
          <p:cNvSpPr txBox="1">
            <a:spLocks noChangeArrowheads="1"/>
          </p:cNvSpPr>
          <p:nvPr/>
        </p:nvSpPr>
        <p:spPr bwMode="auto">
          <a:xfrm>
            <a:off x="119063" y="1371600"/>
            <a:ext cx="8915400" cy="4154488"/>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auto" hangingPunct="1">
              <a:spcBef>
                <a:spcPts val="0"/>
              </a:spcBef>
              <a:spcAft>
                <a:spcPts val="0"/>
              </a:spcAft>
              <a:defRPr/>
            </a:pPr>
            <a:r>
              <a:rPr lang="en-US" sz="2400" u="sng" dirty="0" smtClean="0">
                <a:latin typeface="+mn-lt"/>
              </a:rPr>
              <a:t>Program </a:t>
            </a:r>
            <a:r>
              <a:rPr lang="en-US" sz="2400" u="sng" dirty="0">
                <a:latin typeface="+mn-lt"/>
              </a:rPr>
              <a:t>3</a:t>
            </a:r>
            <a:r>
              <a:rPr lang="en-US" sz="2400" dirty="0">
                <a:latin typeface="+mn-lt"/>
              </a:rPr>
              <a:t>: </a:t>
            </a:r>
            <a:r>
              <a:rPr lang="en-US" sz="2400" dirty="0" smtClean="0">
                <a:latin typeface="+mn-lt"/>
              </a:rPr>
              <a:t>Promote </a:t>
            </a:r>
            <a:r>
              <a:rPr lang="en-US" sz="2400" u="sng" dirty="0">
                <a:latin typeface="+mn-lt"/>
              </a:rPr>
              <a:t>innovative </a:t>
            </a:r>
            <a:r>
              <a:rPr lang="en-US" sz="2400" u="sng" dirty="0" smtClean="0">
                <a:latin typeface="+mn-lt"/>
              </a:rPr>
              <a:t>and sustainable</a:t>
            </a:r>
            <a:r>
              <a:rPr lang="en-US" sz="2400" dirty="0" smtClean="0">
                <a:latin typeface="+mn-lt"/>
              </a:rPr>
              <a:t> financing, business </a:t>
            </a:r>
            <a:r>
              <a:rPr lang="en-US" sz="2400" dirty="0">
                <a:latin typeface="+mn-lt"/>
              </a:rPr>
              <a:t>models and </a:t>
            </a:r>
            <a:r>
              <a:rPr lang="en-US" sz="2400" dirty="0" smtClean="0">
                <a:latin typeface="+mn-lt"/>
              </a:rPr>
              <a:t>economic approaches </a:t>
            </a:r>
            <a:r>
              <a:rPr lang="en-US" sz="2400" dirty="0">
                <a:latin typeface="+mn-lt"/>
              </a:rPr>
              <a:t>/ solutions to the disposal of harmful chemicals and </a:t>
            </a:r>
            <a:r>
              <a:rPr lang="en-US" sz="2400" dirty="0" smtClean="0">
                <a:latin typeface="+mn-lt"/>
              </a:rPr>
              <a:t>waste</a:t>
            </a:r>
          </a:p>
          <a:p>
            <a:pPr eaLnBrk="1" fontAlgn="auto" hangingPunct="1">
              <a:spcBef>
                <a:spcPts val="0"/>
              </a:spcBef>
              <a:spcAft>
                <a:spcPts val="0"/>
              </a:spcAft>
              <a:defRPr/>
            </a:pPr>
            <a:endParaRPr lang="en-US" sz="2400" dirty="0">
              <a:latin typeface="+mn-lt"/>
            </a:endParaRPr>
          </a:p>
          <a:p>
            <a:pPr marL="342900" indent="-342900" eaLnBrk="1" fontAlgn="auto" hangingPunct="1">
              <a:spcBef>
                <a:spcPts val="0"/>
              </a:spcBef>
              <a:spcAft>
                <a:spcPts val="0"/>
              </a:spcAft>
              <a:buFont typeface="Arial" pitchFamily="34" charset="0"/>
              <a:buChar char="•"/>
              <a:defRPr/>
            </a:pPr>
            <a:r>
              <a:rPr lang="en-US" sz="2200" dirty="0" smtClean="0">
                <a:latin typeface="+mn-lt"/>
              </a:rPr>
              <a:t>Support </a:t>
            </a:r>
            <a:r>
              <a:rPr lang="en-US" sz="2200" dirty="0">
                <a:latin typeface="+mn-lt"/>
              </a:rPr>
              <a:t>for the use of economic instruments</a:t>
            </a:r>
            <a:br>
              <a:rPr lang="en-US" sz="2200" dirty="0">
                <a:latin typeface="+mn-lt"/>
              </a:rPr>
            </a:br>
            <a:endParaRPr lang="en-US" sz="2200" dirty="0" smtClean="0">
              <a:latin typeface="+mn-lt"/>
            </a:endParaRPr>
          </a:p>
          <a:p>
            <a:pPr eaLnBrk="1" fontAlgn="auto" hangingPunct="1">
              <a:spcBef>
                <a:spcPts val="0"/>
              </a:spcBef>
              <a:spcAft>
                <a:spcPts val="0"/>
              </a:spcAft>
              <a:defRPr/>
            </a:pPr>
            <a:r>
              <a:rPr lang="en-US" sz="2400" u="sng" dirty="0" smtClean="0">
                <a:latin typeface="+mn-lt"/>
              </a:rPr>
              <a:t>Program </a:t>
            </a:r>
            <a:r>
              <a:rPr lang="en-US" sz="2400" u="sng" dirty="0">
                <a:latin typeface="+mn-lt"/>
              </a:rPr>
              <a:t>4</a:t>
            </a:r>
            <a:r>
              <a:rPr lang="en-US" sz="2400" dirty="0">
                <a:latin typeface="+mn-lt"/>
              </a:rPr>
              <a:t>: Complete </a:t>
            </a:r>
            <a:r>
              <a:rPr lang="en-US" sz="2400" dirty="0" smtClean="0">
                <a:latin typeface="+mn-lt"/>
              </a:rPr>
              <a:t>the phase-out of </a:t>
            </a:r>
            <a:r>
              <a:rPr lang="en-US" sz="2400" dirty="0">
                <a:latin typeface="+mn-lt"/>
              </a:rPr>
              <a:t>HCFCs in CEIT countries and support </a:t>
            </a:r>
            <a:r>
              <a:rPr lang="en-US" sz="2400" dirty="0" smtClean="0">
                <a:latin typeface="+mn-lt"/>
              </a:rPr>
              <a:t>Article </a:t>
            </a:r>
            <a:r>
              <a:rPr lang="en-US" sz="2400" dirty="0">
                <a:latin typeface="+mn-lt"/>
              </a:rPr>
              <a:t>5 </a:t>
            </a:r>
            <a:r>
              <a:rPr lang="en-US" sz="2400" dirty="0" smtClean="0">
                <a:latin typeface="+mn-lt"/>
              </a:rPr>
              <a:t>countries under the </a:t>
            </a:r>
            <a:r>
              <a:rPr lang="en-US" sz="2400" dirty="0">
                <a:latin typeface="+mn-lt"/>
              </a:rPr>
              <a:t>Montreal Protocol to achieve </a:t>
            </a:r>
            <a:r>
              <a:rPr lang="en-US" sz="2400" dirty="0" smtClean="0">
                <a:latin typeface="+mn-lt"/>
              </a:rPr>
              <a:t>climate mitigation </a:t>
            </a:r>
            <a:r>
              <a:rPr lang="en-US" sz="2400" dirty="0"/>
              <a:t>benefits </a:t>
            </a:r>
            <a:endParaRPr lang="en-US" sz="2400" dirty="0" smtClean="0">
              <a:latin typeface="+mn-lt"/>
            </a:endParaRPr>
          </a:p>
          <a:p>
            <a:pPr eaLnBrk="1" fontAlgn="auto" hangingPunct="1">
              <a:spcBef>
                <a:spcPts val="0"/>
              </a:spcBef>
              <a:spcAft>
                <a:spcPts val="0"/>
              </a:spcAft>
              <a:defRPr/>
            </a:pPr>
            <a:endParaRPr lang="en-US" sz="2400" dirty="0">
              <a:latin typeface="+mn-lt"/>
            </a:endParaRPr>
          </a:p>
          <a:p>
            <a:pPr marL="342900" indent="-342900" eaLnBrk="1" fontAlgn="auto" hangingPunct="1">
              <a:spcBef>
                <a:spcPts val="0"/>
              </a:spcBef>
              <a:spcAft>
                <a:spcPts val="0"/>
              </a:spcAft>
              <a:buFont typeface="Arial" pitchFamily="34" charset="0"/>
              <a:buChar char="•"/>
              <a:defRPr/>
            </a:pPr>
            <a:r>
              <a:rPr lang="es-ES" sz="2200" dirty="0" err="1">
                <a:solidFill>
                  <a:prstClr val="black"/>
                </a:solidFill>
                <a:latin typeface="+mn-lt"/>
              </a:rPr>
              <a:t>Only</a:t>
            </a:r>
            <a:r>
              <a:rPr lang="es-ES" sz="2200" dirty="0">
                <a:solidFill>
                  <a:prstClr val="black"/>
                </a:solidFill>
                <a:latin typeface="+mn-lt"/>
              </a:rPr>
              <a:t> </a:t>
            </a:r>
            <a:r>
              <a:rPr lang="es-ES" sz="2200" dirty="0" err="1">
                <a:solidFill>
                  <a:prstClr val="black"/>
                </a:solidFill>
                <a:latin typeface="+mn-lt"/>
              </a:rPr>
              <a:t>applicable</a:t>
            </a:r>
            <a:r>
              <a:rPr lang="es-ES" sz="2200" dirty="0">
                <a:solidFill>
                  <a:prstClr val="black"/>
                </a:solidFill>
                <a:latin typeface="+mn-lt"/>
              </a:rPr>
              <a:t> </a:t>
            </a:r>
            <a:r>
              <a:rPr lang="es-ES" sz="2200" dirty="0" err="1">
                <a:solidFill>
                  <a:prstClr val="black"/>
                </a:solidFill>
                <a:latin typeface="+mn-lt"/>
              </a:rPr>
              <a:t>to</a:t>
            </a:r>
            <a:r>
              <a:rPr lang="es-ES" sz="2200" dirty="0">
                <a:solidFill>
                  <a:prstClr val="black"/>
                </a:solidFill>
                <a:latin typeface="+mn-lt"/>
              </a:rPr>
              <a:t> </a:t>
            </a:r>
            <a:r>
              <a:rPr lang="es-ES" sz="2200" dirty="0" err="1">
                <a:solidFill>
                  <a:prstClr val="black"/>
                </a:solidFill>
                <a:latin typeface="+mn-lt"/>
              </a:rPr>
              <a:t>manufacturing</a:t>
            </a:r>
            <a:r>
              <a:rPr lang="es-ES" sz="2200" dirty="0">
                <a:solidFill>
                  <a:prstClr val="black"/>
                </a:solidFill>
                <a:latin typeface="+mn-lt"/>
              </a:rPr>
              <a:t> of </a:t>
            </a:r>
            <a:r>
              <a:rPr lang="es-ES" sz="2200" dirty="0" err="1">
                <a:solidFill>
                  <a:prstClr val="black"/>
                </a:solidFill>
                <a:latin typeface="+mn-lt"/>
              </a:rPr>
              <a:t>appliances</a:t>
            </a:r>
            <a:r>
              <a:rPr lang="es-ES" sz="2200" dirty="0">
                <a:solidFill>
                  <a:prstClr val="black"/>
                </a:solidFill>
                <a:latin typeface="+mn-lt"/>
              </a:rPr>
              <a:t> and </a:t>
            </a:r>
            <a:r>
              <a:rPr lang="es-ES" sz="2200" dirty="0" err="1">
                <a:solidFill>
                  <a:prstClr val="black"/>
                </a:solidFill>
                <a:latin typeface="+mn-lt"/>
              </a:rPr>
              <a:t>foams</a:t>
            </a:r>
            <a:endParaRPr lang="es-ES" sz="2200" u="sng" dirty="0">
              <a:solidFill>
                <a:prstClr val="black"/>
              </a:solidFill>
              <a:latin typeface="+mn-lt"/>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533400" y="0"/>
            <a:ext cx="8001000" cy="1219200"/>
          </a:xfrm>
        </p:spPr>
        <p:txBody>
          <a:bodyPr/>
          <a:lstStyle/>
          <a:p>
            <a:r>
              <a:rPr lang="es-ES" sz="3200" b="1" dirty="0" smtClean="0">
                <a:solidFill>
                  <a:srgbClr val="006600"/>
                </a:solidFill>
              </a:rPr>
              <a:t/>
            </a:r>
            <a:br>
              <a:rPr lang="es-ES" sz="3200" b="1" dirty="0" smtClean="0">
                <a:solidFill>
                  <a:srgbClr val="006600"/>
                </a:solidFill>
              </a:rPr>
            </a:br>
            <a:r>
              <a:rPr lang="en-US" sz="3200" b="1" smtClean="0">
                <a:solidFill>
                  <a:srgbClr val="006600"/>
                </a:solidFill>
              </a:rPr>
              <a:t>Objective 3: Support LDCs and SIDS to take action on harmful chemicals and waste</a:t>
            </a:r>
          </a:p>
        </p:txBody>
      </p:sp>
      <p:sp>
        <p:nvSpPr>
          <p:cNvPr id="5123" name="TextBox 48"/>
          <p:cNvSpPr txBox="1">
            <a:spLocks noChangeArrowheads="1"/>
          </p:cNvSpPr>
          <p:nvPr/>
        </p:nvSpPr>
        <p:spPr bwMode="auto">
          <a:xfrm>
            <a:off x="220663" y="1371600"/>
            <a:ext cx="8915400" cy="3785652"/>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auto" hangingPunct="1">
              <a:spcBef>
                <a:spcPts val="0"/>
              </a:spcBef>
              <a:spcAft>
                <a:spcPts val="0"/>
              </a:spcAft>
              <a:defRPr/>
            </a:pPr>
            <a:endParaRPr lang="es-ES" sz="1400" dirty="0" smtClean="0">
              <a:solidFill>
                <a:prstClr val="black"/>
              </a:solidFill>
              <a:latin typeface="+mn-lt"/>
            </a:endParaRPr>
          </a:p>
          <a:p>
            <a:pPr eaLnBrk="1" fontAlgn="auto" hangingPunct="1">
              <a:spcBef>
                <a:spcPts val="0"/>
              </a:spcBef>
              <a:spcAft>
                <a:spcPts val="0"/>
              </a:spcAft>
              <a:defRPr/>
            </a:pPr>
            <a:r>
              <a:rPr lang="en-US" sz="2400" u="sng" dirty="0" smtClean="0">
                <a:latin typeface="+mn-lt"/>
              </a:rPr>
              <a:t>Program </a:t>
            </a:r>
            <a:r>
              <a:rPr lang="en-US" sz="2400" u="sng" dirty="0">
                <a:latin typeface="+mn-lt"/>
              </a:rPr>
              <a:t>1</a:t>
            </a:r>
            <a:r>
              <a:rPr lang="en-US" sz="2400" dirty="0">
                <a:latin typeface="+mn-lt"/>
              </a:rPr>
              <a:t>: Support </a:t>
            </a:r>
            <a:r>
              <a:rPr lang="en-US" sz="2400" u="sng" dirty="0">
                <a:latin typeface="+mn-lt"/>
              </a:rPr>
              <a:t>regional approaches to eliminate and reduce</a:t>
            </a:r>
            <a:r>
              <a:rPr lang="en-US" sz="2400" dirty="0">
                <a:latin typeface="+mn-lt"/>
              </a:rPr>
              <a:t> harmful chemicals and wastes</a:t>
            </a:r>
            <a:br>
              <a:rPr lang="en-US" sz="2400" dirty="0">
                <a:latin typeface="+mn-lt"/>
              </a:rPr>
            </a:br>
            <a:endParaRPr lang="en-US" sz="2400" dirty="0" smtClean="0">
              <a:latin typeface="+mn-lt"/>
            </a:endParaRPr>
          </a:p>
          <a:p>
            <a:pPr marL="285750" indent="-285750" eaLnBrk="1" fontAlgn="auto" hangingPunct="1">
              <a:spcBef>
                <a:spcPts val="0"/>
              </a:spcBef>
              <a:spcAft>
                <a:spcPts val="0"/>
              </a:spcAft>
              <a:buFont typeface="Arial" pitchFamily="34" charset="0"/>
              <a:buChar char="•"/>
              <a:defRPr/>
            </a:pPr>
            <a:r>
              <a:rPr lang="en-US" sz="2200" dirty="0" smtClean="0">
                <a:latin typeface="+mn-lt"/>
              </a:rPr>
              <a:t>Fast </a:t>
            </a:r>
            <a:r>
              <a:rPr lang="en-US" sz="2200" dirty="0">
                <a:latin typeface="+mn-lt"/>
              </a:rPr>
              <a:t>and flexible access to these </a:t>
            </a:r>
            <a:r>
              <a:rPr lang="en-US" sz="2200" dirty="0" smtClean="0">
                <a:latin typeface="+mn-lt"/>
              </a:rPr>
              <a:t>countries</a:t>
            </a:r>
          </a:p>
          <a:p>
            <a:pPr eaLnBrk="1" fontAlgn="auto" hangingPunct="1">
              <a:spcBef>
                <a:spcPts val="0"/>
              </a:spcBef>
              <a:spcAft>
                <a:spcPts val="0"/>
              </a:spcAft>
              <a:defRPr/>
            </a:pPr>
            <a:endParaRPr lang="en-US" sz="2200" dirty="0" smtClean="0">
              <a:latin typeface="+mn-lt"/>
            </a:endParaRPr>
          </a:p>
          <a:p>
            <a:pPr marL="285750" indent="-285750" eaLnBrk="1" fontAlgn="auto" hangingPunct="1">
              <a:spcBef>
                <a:spcPts val="0"/>
              </a:spcBef>
              <a:spcAft>
                <a:spcPts val="0"/>
              </a:spcAft>
              <a:buFont typeface="Arial" pitchFamily="34" charset="0"/>
              <a:buChar char="•"/>
              <a:defRPr/>
            </a:pPr>
            <a:r>
              <a:rPr lang="en-US" sz="2200" dirty="0" smtClean="0">
                <a:latin typeface="+mn-lt"/>
              </a:rPr>
              <a:t>Emphasizes </a:t>
            </a:r>
            <a:r>
              <a:rPr lang="en-US" sz="2200" u="sng" dirty="0">
                <a:latin typeface="+mn-lt"/>
              </a:rPr>
              <a:t>regional and </a:t>
            </a:r>
            <a:r>
              <a:rPr lang="en-US" sz="2200" u="sng" dirty="0" err="1">
                <a:latin typeface="+mn-lt"/>
              </a:rPr>
              <a:t>subregional</a:t>
            </a:r>
            <a:r>
              <a:rPr lang="en-US" sz="2200" u="sng" dirty="0">
                <a:latin typeface="+mn-lt"/>
              </a:rPr>
              <a:t> cooperation </a:t>
            </a:r>
            <a:r>
              <a:rPr lang="en-US" sz="2200" dirty="0">
                <a:latin typeface="+mn-lt"/>
              </a:rPr>
              <a:t>(especially for the collection and disposal of POPs </a:t>
            </a:r>
            <a:r>
              <a:rPr lang="en-US" sz="2200" dirty="0" smtClean="0">
                <a:latin typeface="+mn-lt"/>
              </a:rPr>
              <a:t>waste)</a:t>
            </a:r>
          </a:p>
          <a:p>
            <a:pPr eaLnBrk="1" fontAlgn="auto" hangingPunct="1">
              <a:spcBef>
                <a:spcPts val="0"/>
              </a:spcBef>
              <a:spcAft>
                <a:spcPts val="0"/>
              </a:spcAft>
              <a:defRPr/>
            </a:pPr>
            <a:endParaRPr lang="en-US" sz="2200" dirty="0" smtClean="0">
              <a:latin typeface="+mn-lt"/>
            </a:endParaRPr>
          </a:p>
          <a:p>
            <a:pPr marL="285750" indent="-285750" eaLnBrk="1" fontAlgn="auto" hangingPunct="1">
              <a:spcBef>
                <a:spcPts val="0"/>
              </a:spcBef>
              <a:spcAft>
                <a:spcPts val="0"/>
              </a:spcAft>
              <a:buFont typeface="Arial" pitchFamily="34" charset="0"/>
              <a:buChar char="•"/>
              <a:defRPr/>
            </a:pPr>
            <a:r>
              <a:rPr lang="en-US" sz="2200" dirty="0" smtClean="0">
                <a:latin typeface="+mn-lt"/>
              </a:rPr>
              <a:t>Supports </a:t>
            </a:r>
            <a:r>
              <a:rPr lang="en-US" sz="2200" u="sng" dirty="0">
                <a:latin typeface="+mn-lt"/>
              </a:rPr>
              <a:t>management practices and innovative financial models</a:t>
            </a:r>
            <a:r>
              <a:rPr lang="en-US" sz="2200" dirty="0">
                <a:latin typeface="+mn-lt"/>
              </a:rPr>
              <a:t> that are appropriate for these countries</a:t>
            </a:r>
            <a:endParaRPr lang="es-ES" sz="2200" dirty="0" smtClean="0">
              <a:solidFill>
                <a:prstClr val="black"/>
              </a:solidFill>
              <a:latin typeface="+mn-lt"/>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 y="76200"/>
            <a:ext cx="8915400" cy="685800"/>
          </a:xfrm>
        </p:spPr>
        <p:txBody>
          <a:bodyPr/>
          <a:lstStyle/>
          <a:p>
            <a:pPr eaLnBrk="1" hangingPunct="1"/>
            <a:r>
              <a:rPr lang="en-US" sz="3600" b="1" dirty="0" smtClean="0">
                <a:solidFill>
                  <a:srgbClr val="006600"/>
                </a:solidFill>
              </a:rPr>
              <a:t>GEF and the Conventions</a:t>
            </a:r>
          </a:p>
        </p:txBody>
      </p:sp>
      <p:sp>
        <p:nvSpPr>
          <p:cNvPr id="5123" name="TextBox 48"/>
          <p:cNvSpPr txBox="1">
            <a:spLocks noChangeArrowheads="1"/>
          </p:cNvSpPr>
          <p:nvPr/>
        </p:nvSpPr>
        <p:spPr bwMode="auto">
          <a:xfrm>
            <a:off x="403307" y="762000"/>
            <a:ext cx="8310073"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dirty="0" smtClean="0">
                <a:solidFill>
                  <a:prstClr val="black"/>
                </a:solidFill>
                <a:latin typeface="+mj-lt"/>
              </a:rPr>
              <a:t>The Global Environment Facility:</a:t>
            </a:r>
          </a:p>
          <a:p>
            <a:pPr eaLnBrk="1" hangingPunct="1"/>
            <a:endParaRPr lang="es-CO" sz="2400" dirty="0" smtClean="0">
              <a:solidFill>
                <a:prstClr val="black"/>
              </a:solidFill>
              <a:latin typeface="+mj-lt"/>
            </a:endParaRPr>
          </a:p>
          <a:p>
            <a:pPr marL="342900" indent="-342900" eaLnBrk="1" hangingPunct="1">
              <a:buFont typeface="Arial" pitchFamily="34" charset="0"/>
              <a:buChar char="•"/>
            </a:pPr>
            <a:r>
              <a:rPr lang="en-US" sz="2400" dirty="0" smtClean="0">
                <a:latin typeface="+mj-lt"/>
              </a:rPr>
              <a:t>Is </a:t>
            </a:r>
            <a:r>
              <a:rPr lang="en-US" sz="2400" b="1" dirty="0">
                <a:latin typeface="+mj-lt"/>
              </a:rPr>
              <a:t>the</a:t>
            </a:r>
            <a:r>
              <a:rPr lang="en-US" sz="2400" dirty="0">
                <a:latin typeface="+mj-lt"/>
              </a:rPr>
              <a:t> financial mechanism </a:t>
            </a:r>
            <a:r>
              <a:rPr lang="en-US" sz="2400" dirty="0" smtClean="0">
                <a:latin typeface="+mj-lt"/>
              </a:rPr>
              <a:t>for the </a:t>
            </a:r>
            <a:r>
              <a:rPr lang="en-US" sz="2400" dirty="0">
                <a:latin typeface="+mj-lt"/>
              </a:rPr>
              <a:t>Stockholm Convention on Persistent Organic </a:t>
            </a:r>
            <a:r>
              <a:rPr lang="en-US" sz="2400" dirty="0" smtClean="0">
                <a:latin typeface="+mj-lt"/>
              </a:rPr>
              <a:t>Pollutants</a:t>
            </a:r>
          </a:p>
          <a:p>
            <a:pPr eaLnBrk="1" hangingPunct="1"/>
            <a:endParaRPr lang="es-CO" sz="2400" dirty="0" smtClean="0">
              <a:solidFill>
                <a:prstClr val="black"/>
              </a:solidFill>
              <a:latin typeface="+mj-lt"/>
            </a:endParaRPr>
          </a:p>
          <a:p>
            <a:pPr marL="342900" indent="-342900" eaLnBrk="1" hangingPunct="1">
              <a:buFont typeface="Arial" pitchFamily="34" charset="0"/>
              <a:buChar char="•"/>
            </a:pPr>
            <a:r>
              <a:rPr lang="en-US" sz="2400" dirty="0" smtClean="0">
                <a:latin typeface="+mj-lt"/>
              </a:rPr>
              <a:t>Is </a:t>
            </a:r>
            <a:r>
              <a:rPr lang="en-US" sz="2400" b="1" dirty="0">
                <a:latin typeface="+mj-lt"/>
              </a:rPr>
              <a:t>the </a:t>
            </a:r>
            <a:r>
              <a:rPr lang="en-US" sz="2400" dirty="0">
                <a:latin typeface="+mj-lt"/>
              </a:rPr>
              <a:t>financial mechanism of the Intergovernmental Negotiating Committee for the Convention of </a:t>
            </a:r>
            <a:r>
              <a:rPr lang="en-US" sz="2400" dirty="0" smtClean="0">
                <a:latin typeface="+mj-lt"/>
              </a:rPr>
              <a:t>Mercury</a:t>
            </a:r>
            <a:endParaRPr lang="es-CO" sz="2400" dirty="0" smtClean="0">
              <a:solidFill>
                <a:prstClr val="black"/>
              </a:solidFill>
              <a:latin typeface="+mj-lt"/>
            </a:endParaRPr>
          </a:p>
          <a:p>
            <a:pPr marL="342900" indent="-342900" eaLnBrk="1" hangingPunct="1">
              <a:buFont typeface="Arial" pitchFamily="34" charset="0"/>
              <a:buChar char="•"/>
            </a:pPr>
            <a:endParaRPr lang="es-CO" sz="2400" dirty="0" smtClean="0">
              <a:solidFill>
                <a:prstClr val="black"/>
              </a:solidFill>
              <a:latin typeface="+mj-lt"/>
            </a:endParaRPr>
          </a:p>
          <a:p>
            <a:pPr marL="342900" indent="-342900" eaLnBrk="1" hangingPunct="1">
              <a:buFont typeface="Arial" pitchFamily="34" charset="0"/>
              <a:buChar char="•"/>
            </a:pPr>
            <a:r>
              <a:rPr lang="en-US" sz="2400" b="1" dirty="0" smtClean="0">
                <a:latin typeface="+mj-lt"/>
              </a:rPr>
              <a:t>Supports</a:t>
            </a:r>
            <a:r>
              <a:rPr lang="en-US" sz="2400" dirty="0" smtClean="0">
                <a:latin typeface="+mj-lt"/>
              </a:rPr>
              <a:t> the implementation of the </a:t>
            </a:r>
            <a:r>
              <a:rPr lang="en-US" sz="2400" dirty="0">
                <a:latin typeface="+mj-lt"/>
              </a:rPr>
              <a:t>Montreal Protocol in countries with economies in transition</a:t>
            </a:r>
            <a:br>
              <a:rPr lang="en-US" sz="2400" dirty="0">
                <a:latin typeface="+mj-lt"/>
              </a:rPr>
            </a:br>
            <a:endParaRPr lang="es-CO" sz="2400" dirty="0" smtClean="0">
              <a:solidFill>
                <a:prstClr val="black"/>
              </a:solidFill>
              <a:latin typeface="+mj-lt"/>
            </a:endParaRPr>
          </a:p>
          <a:p>
            <a:pPr marL="342900" indent="-342900" eaLnBrk="1" hangingPunct="1">
              <a:buFont typeface="Arial" pitchFamily="34" charset="0"/>
              <a:buChar char="•"/>
            </a:pPr>
            <a:r>
              <a:rPr lang="en-US" sz="2400" dirty="0" smtClean="0">
                <a:latin typeface="+mj-lt"/>
              </a:rPr>
              <a:t>It </a:t>
            </a:r>
            <a:r>
              <a:rPr lang="en-US" sz="2400" dirty="0">
                <a:latin typeface="+mj-lt"/>
              </a:rPr>
              <a:t>is </a:t>
            </a:r>
            <a:r>
              <a:rPr lang="en-US" sz="2400" b="1" dirty="0">
                <a:latin typeface="+mj-lt"/>
              </a:rPr>
              <a:t>an operating entity</a:t>
            </a:r>
            <a:r>
              <a:rPr lang="en-US" sz="2400" dirty="0">
                <a:latin typeface="+mj-lt"/>
              </a:rPr>
              <a:t> of the financial mechanism of the UNFCCC</a:t>
            </a:r>
            <a:endParaRPr lang="es-CO" sz="2400" dirty="0" smtClean="0">
              <a:solidFill>
                <a:prstClr val="black"/>
              </a:solidFill>
              <a:latin typeface="+mj-lt"/>
            </a:endParaRPr>
          </a:p>
          <a:p>
            <a:pPr eaLnBrk="1" hangingPunct="1"/>
            <a:endParaRPr lang="es-CO" sz="2800" dirty="0" smtClean="0">
              <a:solidFill>
                <a:prstClr val="black"/>
              </a:solidFill>
              <a:latin typeface="Calibri"/>
            </a:endParaRPr>
          </a:p>
          <a:p>
            <a:pPr marL="1200150" lvl="1" indent="-457200" eaLnBrk="1" hangingPunct="1">
              <a:buFont typeface="Arial" pitchFamily="34" charset="0"/>
              <a:buChar char="•"/>
            </a:pPr>
            <a:endParaRPr lang="es-CO" sz="2800" dirty="0" smtClean="0">
              <a:solidFill>
                <a:prstClr val="black"/>
              </a:solidFill>
            </a:endParaRPr>
          </a:p>
          <a:p>
            <a:pPr eaLnBrk="1" hangingPunct="1"/>
            <a:endParaRPr lang="es-CO" sz="2800" dirty="0">
              <a:solidFill>
                <a:prstClr val="black"/>
              </a:solidFill>
            </a:endParaRPr>
          </a:p>
        </p:txBody>
      </p:sp>
    </p:spTree>
    <p:extLst>
      <p:ext uri="{BB962C8B-B14F-4D97-AF65-F5344CB8AC3E}">
        <p14:creationId xmlns:p14="http://schemas.microsoft.com/office/powerpoint/2010/main" val="283429654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 y="0"/>
            <a:ext cx="8915400" cy="914400"/>
          </a:xfrm>
        </p:spPr>
        <p:txBody>
          <a:bodyPr/>
          <a:lstStyle/>
          <a:p>
            <a:pPr eaLnBrk="1" hangingPunct="1"/>
            <a:r>
              <a:rPr lang="en-US" sz="3600" b="1" dirty="0" smtClean="0">
                <a:solidFill>
                  <a:srgbClr val="006600"/>
                </a:solidFill>
                <a:cs typeface="Arial" charset="0"/>
              </a:rPr>
              <a:t>GEF’s Unique Value for Climate Financing</a:t>
            </a:r>
          </a:p>
        </p:txBody>
      </p:sp>
      <p:sp>
        <p:nvSpPr>
          <p:cNvPr id="7171" name="TextBox 48"/>
          <p:cNvSpPr txBox="1">
            <a:spLocks noChangeArrowheads="1"/>
          </p:cNvSpPr>
          <p:nvPr/>
        </p:nvSpPr>
        <p:spPr bwMode="auto">
          <a:xfrm>
            <a:off x="225425" y="838200"/>
            <a:ext cx="85344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s-CO" sz="2200">
              <a:solidFill>
                <a:srgbClr val="000000"/>
              </a:solidFill>
            </a:endParaRPr>
          </a:p>
        </p:txBody>
      </p:sp>
      <p:graphicFrame>
        <p:nvGraphicFramePr>
          <p:cNvPr id="2" name="Diagram 1"/>
          <p:cNvGraphicFramePr/>
          <p:nvPr>
            <p:extLst>
              <p:ext uri="{D42A27DB-BD31-4B8C-83A1-F6EECF244321}">
                <p14:modId xmlns:p14="http://schemas.microsoft.com/office/powerpoint/2010/main" val="1351552008"/>
              </p:ext>
            </p:extLst>
          </p:nvPr>
        </p:nvGraphicFramePr>
        <p:xfrm>
          <a:off x="837210" y="762000"/>
          <a:ext cx="8302625"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ounded Rectangle 3"/>
          <p:cNvSpPr/>
          <p:nvPr/>
        </p:nvSpPr>
        <p:spPr>
          <a:xfrm>
            <a:off x="76200" y="2133600"/>
            <a:ext cx="2895600" cy="21336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r>
              <a:rPr lang="en-US" dirty="0" smtClean="0">
                <a:solidFill>
                  <a:srgbClr val="000000"/>
                </a:solidFill>
                <a:cs typeface="Arial" pitchFamily="34" charset="0"/>
                <a:sym typeface="Wingdings" pitchFamily="2" charset="2"/>
              </a:rPr>
              <a:t>Assisting </a:t>
            </a:r>
            <a:r>
              <a:rPr lang="en-US" dirty="0" smtClean="0">
                <a:solidFill>
                  <a:srgbClr val="000000"/>
                </a:solidFill>
                <a:cs typeface="Arial" pitchFamily="34" charset="0"/>
              </a:rPr>
              <a:t>recipient countries </a:t>
            </a:r>
            <a:r>
              <a:rPr lang="en-US" u="sng" dirty="0" smtClean="0">
                <a:solidFill>
                  <a:srgbClr val="000099"/>
                </a:solidFill>
                <a:cs typeface="Arial" pitchFamily="34" charset="0"/>
              </a:rPr>
              <a:t>prepare for  new climate regime</a:t>
            </a:r>
            <a:r>
              <a:rPr lang="en-US" dirty="0" smtClean="0">
                <a:solidFill>
                  <a:srgbClr val="000000"/>
                </a:solidFill>
                <a:cs typeface="Arial" pitchFamily="34" charset="0"/>
              </a:rPr>
              <a:t> under UNFCCC that seeks commitments to emission reduction at universal level</a:t>
            </a:r>
            <a:endParaRPr lang="es-CO" dirty="0">
              <a:solidFill>
                <a:srgbClr val="000000"/>
              </a:solidFill>
              <a:cs typeface="Arial" pitchFamily="34" charset="0"/>
            </a:endParaRPr>
          </a:p>
        </p:txBody>
      </p:sp>
    </p:spTree>
    <p:extLst>
      <p:ext uri="{BB962C8B-B14F-4D97-AF65-F5344CB8AC3E}">
        <p14:creationId xmlns:p14="http://schemas.microsoft.com/office/powerpoint/2010/main" val="22948808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668"/>
            <a:ext cx="8229600" cy="639762"/>
          </a:xfrm>
        </p:spPr>
        <p:txBody>
          <a:bodyPr/>
          <a:lstStyle/>
          <a:p>
            <a:r>
              <a:rPr lang="en-US" sz="3600" b="1" dirty="0" smtClean="0">
                <a:solidFill>
                  <a:srgbClr val="006600"/>
                </a:solidFill>
                <a:cs typeface="Arial" pitchFamily="34" charset="0"/>
              </a:rPr>
              <a:t>Proposed GEF-6 CCM Strategy</a:t>
            </a:r>
            <a:endParaRPr lang="en-US" sz="3600" b="1" dirty="0">
              <a:solidFill>
                <a:srgbClr val="006600"/>
              </a:solidFill>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8817821"/>
              </p:ext>
            </p:extLst>
          </p:nvPr>
        </p:nvGraphicFramePr>
        <p:xfrm>
          <a:off x="76200" y="750125"/>
          <a:ext cx="7467600" cy="60316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010400" y="1371600"/>
            <a:ext cx="2133600" cy="4401205"/>
          </a:xfrm>
          <a:prstGeom prst="rect">
            <a:avLst/>
          </a:prstGeom>
          <a:noFill/>
        </p:spPr>
        <p:txBody>
          <a:bodyPr wrap="square" rtlCol="0" anchor="ctr">
            <a:spAutoFit/>
          </a:bodyPr>
          <a:lstStyle/>
          <a:p>
            <a:pPr algn="ctr"/>
            <a:r>
              <a:rPr lang="en-US" sz="2000" b="1" dirty="0" smtClean="0">
                <a:solidFill>
                  <a:srgbClr val="006600"/>
                </a:solidFill>
                <a:latin typeface="+mn-lt"/>
              </a:rPr>
              <a:t>Goal: </a:t>
            </a:r>
          </a:p>
          <a:p>
            <a:pPr algn="ctr"/>
            <a:r>
              <a:rPr lang="en-US" sz="2000" dirty="0" smtClean="0">
                <a:latin typeface="+mn-lt"/>
              </a:rPr>
              <a:t>To support developing countries and economies in transition </a:t>
            </a:r>
          </a:p>
          <a:p>
            <a:pPr algn="ctr"/>
            <a:r>
              <a:rPr lang="en-US" sz="2000" dirty="0" smtClean="0">
                <a:latin typeface="+mn-lt"/>
              </a:rPr>
              <a:t>in</a:t>
            </a:r>
          </a:p>
          <a:p>
            <a:pPr algn="ctr"/>
            <a:r>
              <a:rPr lang="en-US" sz="2000" dirty="0" smtClean="0">
                <a:latin typeface="+mn-lt"/>
              </a:rPr>
              <a:t>achieving transformational change </a:t>
            </a:r>
          </a:p>
          <a:p>
            <a:pPr algn="ctr"/>
            <a:r>
              <a:rPr lang="en-US" sz="2000" dirty="0" smtClean="0">
                <a:latin typeface="+mn-lt"/>
              </a:rPr>
              <a:t>towards development with low carbon emissions </a:t>
            </a:r>
          </a:p>
        </p:txBody>
      </p:sp>
    </p:spTree>
    <p:extLst>
      <p:ext uri="{BB962C8B-B14F-4D97-AF65-F5344CB8AC3E}">
        <p14:creationId xmlns:p14="http://schemas.microsoft.com/office/powerpoint/2010/main" val="125880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76200" y="76200"/>
            <a:ext cx="8915400" cy="914400"/>
          </a:xfrm>
        </p:spPr>
        <p:txBody>
          <a:bodyPr/>
          <a:lstStyle/>
          <a:p>
            <a:pPr eaLnBrk="1" hangingPunct="1"/>
            <a:r>
              <a:rPr lang="es-CO" sz="3200" b="1" dirty="0" err="1" smtClean="0">
                <a:solidFill>
                  <a:srgbClr val="006600"/>
                </a:solidFill>
              </a:rPr>
              <a:t>Objective</a:t>
            </a:r>
            <a:r>
              <a:rPr lang="es-CO" sz="3200" b="1" dirty="0" smtClean="0">
                <a:solidFill>
                  <a:srgbClr val="006600"/>
                </a:solidFill>
              </a:rPr>
              <a:t> 1 - </a:t>
            </a:r>
            <a:r>
              <a:rPr lang="en-US" sz="3200" b="1" dirty="0" smtClean="0">
                <a:solidFill>
                  <a:srgbClr val="006600"/>
                </a:solidFill>
              </a:rPr>
              <a:t>Promote Innovation and Technology Transfer</a:t>
            </a:r>
            <a:endParaRPr lang="es-CO" sz="3200" b="1" dirty="0" smtClean="0">
              <a:solidFill>
                <a:srgbClr val="006600"/>
              </a:solidFill>
            </a:endParaRPr>
          </a:p>
        </p:txBody>
      </p:sp>
      <p:sp>
        <p:nvSpPr>
          <p:cNvPr id="5123" name="TextBox 48"/>
          <p:cNvSpPr txBox="1">
            <a:spLocks noChangeArrowheads="1"/>
          </p:cNvSpPr>
          <p:nvPr/>
        </p:nvSpPr>
        <p:spPr bwMode="auto">
          <a:xfrm>
            <a:off x="228600" y="1076325"/>
            <a:ext cx="8763000" cy="5632311"/>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auto" hangingPunct="1">
              <a:spcBef>
                <a:spcPts val="0"/>
              </a:spcBef>
              <a:spcAft>
                <a:spcPts val="0"/>
              </a:spcAft>
              <a:defRPr/>
            </a:pPr>
            <a:r>
              <a:rPr lang="en-US" sz="2400" u="sng" dirty="0" smtClean="0">
                <a:solidFill>
                  <a:prstClr val="black"/>
                </a:solidFill>
                <a:latin typeface="+mn-lt"/>
              </a:rPr>
              <a:t>Program 1</a:t>
            </a:r>
            <a:r>
              <a:rPr lang="en-US" sz="2400" dirty="0" smtClean="0">
                <a:solidFill>
                  <a:prstClr val="black"/>
                </a:solidFill>
                <a:latin typeface="+mn-lt"/>
              </a:rPr>
              <a:t>: Promote the timely development, demonstration, and financing of low-carbon technologies and policies</a:t>
            </a:r>
            <a:endParaRPr lang="en-US" sz="2400" u="sng" dirty="0" smtClean="0">
              <a:solidFill>
                <a:prstClr val="black"/>
              </a:solidFill>
              <a:latin typeface="+mn-lt"/>
            </a:endParaRPr>
          </a:p>
          <a:p>
            <a:pPr eaLnBrk="1" fontAlgn="auto" hangingPunct="1">
              <a:spcBef>
                <a:spcPts val="0"/>
              </a:spcBef>
              <a:spcAft>
                <a:spcPts val="0"/>
              </a:spcAft>
              <a:defRPr/>
            </a:pPr>
            <a:endParaRPr lang="en-US" sz="2400"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r>
              <a:rPr lang="en-US" sz="2200" dirty="0">
                <a:solidFill>
                  <a:prstClr val="black"/>
                </a:solidFill>
                <a:latin typeface="+mn-lt"/>
              </a:rPr>
              <a:t>Focus on technologies which are not yet commercially available</a:t>
            </a:r>
          </a:p>
          <a:p>
            <a:pPr marL="342900" indent="-342900" eaLnBrk="1" fontAlgn="auto" hangingPunct="1">
              <a:spcBef>
                <a:spcPts val="0"/>
              </a:spcBef>
              <a:spcAft>
                <a:spcPts val="0"/>
              </a:spcAft>
              <a:buFont typeface="Arial" pitchFamily="34" charset="0"/>
              <a:buChar char="•"/>
              <a:defRPr/>
            </a:pPr>
            <a:endParaRPr lang="en-US" sz="2200" dirty="0">
              <a:solidFill>
                <a:prstClr val="black"/>
              </a:solidFill>
              <a:latin typeface="+mn-lt"/>
            </a:endParaRPr>
          </a:p>
          <a:p>
            <a:pPr marL="342900" indent="-342900" eaLnBrk="1" fontAlgn="auto" hangingPunct="1">
              <a:spcBef>
                <a:spcPts val="0"/>
              </a:spcBef>
              <a:spcAft>
                <a:spcPts val="0"/>
              </a:spcAft>
              <a:buFont typeface="Arial" pitchFamily="34" charset="0"/>
              <a:buChar char="•"/>
              <a:defRPr/>
            </a:pPr>
            <a:r>
              <a:rPr lang="en-US" sz="2200" dirty="0">
                <a:solidFill>
                  <a:prstClr val="black"/>
                </a:solidFill>
                <a:latin typeface="+mn-lt"/>
              </a:rPr>
              <a:t>Greater emphasis on the early stages of the innovation chain, where risk mitigation is more important</a:t>
            </a:r>
            <a:endParaRPr lang="es-ES" sz="2200" dirty="0">
              <a:solidFill>
                <a:prstClr val="black"/>
              </a:solidFill>
              <a:latin typeface="+mn-lt"/>
            </a:endParaRPr>
          </a:p>
          <a:p>
            <a:pPr marL="342900" indent="-342900" eaLnBrk="1" fontAlgn="auto" hangingPunct="1">
              <a:spcBef>
                <a:spcPts val="0"/>
              </a:spcBef>
              <a:spcAft>
                <a:spcPts val="0"/>
              </a:spcAft>
              <a:buFont typeface="Arial" pitchFamily="34" charset="0"/>
              <a:buChar char="•"/>
              <a:defRPr/>
            </a:pPr>
            <a:endParaRPr lang="es-ES" sz="2200" dirty="0">
              <a:solidFill>
                <a:prstClr val="black"/>
              </a:solidFill>
              <a:latin typeface="+mn-lt"/>
            </a:endParaRPr>
          </a:p>
          <a:p>
            <a:pPr marL="342900" indent="-342900" eaLnBrk="1" fontAlgn="auto" hangingPunct="1">
              <a:spcBef>
                <a:spcPts val="0"/>
              </a:spcBef>
              <a:spcAft>
                <a:spcPts val="0"/>
              </a:spcAft>
              <a:buFont typeface="Arial" pitchFamily="34" charset="0"/>
              <a:buChar char="•"/>
              <a:defRPr/>
            </a:pPr>
            <a:r>
              <a:rPr lang="en-US" sz="2200" dirty="0">
                <a:solidFill>
                  <a:prstClr val="black"/>
                </a:solidFill>
                <a:latin typeface="+mn-lt"/>
              </a:rPr>
              <a:t>Supports the creation of an enabling environment in terms of policies, mechanisms and regulations, as well as legal frameworks that facilitate the implementation of these technologies</a:t>
            </a:r>
            <a:endParaRPr lang="es-ES" sz="2200" dirty="0">
              <a:solidFill>
                <a:prstClr val="black"/>
              </a:solidFill>
              <a:latin typeface="+mn-lt"/>
            </a:endParaRPr>
          </a:p>
          <a:p>
            <a:pPr marL="342900" indent="-342900" eaLnBrk="1" fontAlgn="auto" hangingPunct="1">
              <a:spcBef>
                <a:spcPts val="0"/>
              </a:spcBef>
              <a:spcAft>
                <a:spcPts val="0"/>
              </a:spcAft>
              <a:buFont typeface="Arial" pitchFamily="34" charset="0"/>
              <a:buChar char="•"/>
              <a:defRPr/>
            </a:pPr>
            <a:endParaRPr lang="es-ES" sz="2200" dirty="0">
              <a:solidFill>
                <a:prstClr val="black"/>
              </a:solidFill>
              <a:latin typeface="+mn-lt"/>
            </a:endParaRPr>
          </a:p>
          <a:p>
            <a:pPr marL="342900" indent="-342900" eaLnBrk="1" fontAlgn="auto" hangingPunct="1">
              <a:spcBef>
                <a:spcPts val="0"/>
              </a:spcBef>
              <a:spcAft>
                <a:spcPts val="0"/>
              </a:spcAft>
              <a:buFont typeface="Arial" pitchFamily="34" charset="0"/>
              <a:buChar char="•"/>
              <a:defRPr/>
            </a:pPr>
            <a:r>
              <a:rPr lang="en-US" sz="2200" dirty="0">
                <a:solidFill>
                  <a:prstClr val="black"/>
                </a:solidFill>
                <a:latin typeface="+mn-lt"/>
              </a:rPr>
              <a:t>Once tested, we will seek and increase in scale</a:t>
            </a:r>
            <a:endParaRPr lang="es-ES" sz="2200" dirty="0">
              <a:solidFill>
                <a:prstClr val="black"/>
              </a:solidFill>
              <a:latin typeface="+mn-lt"/>
            </a:endParaRPr>
          </a:p>
          <a:p>
            <a:pPr eaLnBrk="1" fontAlgn="auto" hangingPunct="1">
              <a:spcBef>
                <a:spcPts val="0"/>
              </a:spcBef>
              <a:spcAft>
                <a:spcPts val="0"/>
              </a:spcAft>
              <a:defRPr/>
            </a:pPr>
            <a:endParaRPr lang="en-US" sz="2200"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endParaRPr lang="en-US" sz="2200" dirty="0" smtClean="0">
              <a:solidFill>
                <a:prstClr val="black"/>
              </a:solidFill>
              <a:latin typeface="+mn-lt"/>
            </a:endParaRPr>
          </a:p>
          <a:p>
            <a:pPr eaLnBrk="1" fontAlgn="auto" hangingPunct="1">
              <a:spcBef>
                <a:spcPts val="0"/>
              </a:spcBef>
              <a:spcAft>
                <a:spcPts val="0"/>
              </a:spcAft>
              <a:defRPr/>
            </a:pPr>
            <a:r>
              <a:rPr lang="en-US" sz="2400" dirty="0" smtClean="0">
                <a:solidFill>
                  <a:prstClr val="black"/>
                </a:solidFill>
                <a:latin typeface="+mn-lt"/>
              </a:rPr>
              <a:t>  </a:t>
            </a:r>
            <a:endParaRPr lang="en-US" sz="2400" dirty="0">
              <a:solidFill>
                <a:prstClr val="black"/>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76200" y="0"/>
            <a:ext cx="8915400" cy="914400"/>
          </a:xfrm>
        </p:spPr>
        <p:txBody>
          <a:bodyPr/>
          <a:lstStyle/>
          <a:p>
            <a:pPr eaLnBrk="1" hangingPunct="1"/>
            <a:r>
              <a:rPr lang="en-US" sz="3200" b="1" dirty="0" smtClean="0">
                <a:solidFill>
                  <a:srgbClr val="006600"/>
                </a:solidFill>
              </a:rPr>
              <a:t>Objective 1 - Promote Innovation and Technology Transfer</a:t>
            </a:r>
            <a:endParaRPr lang="es-CO" sz="3200" b="1" dirty="0" smtClean="0">
              <a:solidFill>
                <a:srgbClr val="006600"/>
              </a:solidFill>
            </a:endParaRPr>
          </a:p>
        </p:txBody>
      </p:sp>
      <p:sp>
        <p:nvSpPr>
          <p:cNvPr id="5123" name="TextBox 48"/>
          <p:cNvSpPr txBox="1">
            <a:spLocks noChangeArrowheads="1"/>
          </p:cNvSpPr>
          <p:nvPr/>
        </p:nvSpPr>
        <p:spPr bwMode="auto">
          <a:xfrm>
            <a:off x="370367" y="914400"/>
            <a:ext cx="8763000" cy="6278642"/>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auto" hangingPunct="1">
              <a:spcBef>
                <a:spcPts val="0"/>
              </a:spcBef>
              <a:spcAft>
                <a:spcPts val="0"/>
              </a:spcAft>
              <a:defRPr/>
            </a:pPr>
            <a:r>
              <a:rPr lang="es-CO" sz="2400" u="sng" dirty="0" err="1" smtClean="0">
                <a:solidFill>
                  <a:prstClr val="black"/>
                </a:solidFill>
                <a:latin typeface="+mn-lt"/>
              </a:rPr>
              <a:t>Program</a:t>
            </a:r>
            <a:r>
              <a:rPr lang="es-CO" sz="2400" u="sng" dirty="0" smtClean="0">
                <a:solidFill>
                  <a:prstClr val="black"/>
                </a:solidFill>
                <a:latin typeface="+mn-lt"/>
              </a:rPr>
              <a:t> 2</a:t>
            </a:r>
            <a:r>
              <a:rPr lang="es-CO" sz="2400" dirty="0" smtClean="0">
                <a:solidFill>
                  <a:prstClr val="black"/>
                </a:solidFill>
                <a:latin typeface="+mn-lt"/>
              </a:rPr>
              <a:t>: </a:t>
            </a:r>
            <a:r>
              <a:rPr lang="en-US" sz="2400" dirty="0">
                <a:solidFill>
                  <a:prstClr val="black"/>
                </a:solidFill>
                <a:latin typeface="+mn-lt"/>
              </a:rPr>
              <a:t>Develop and demonstrate innovative policy packages and market initiatives to foster a new range of mitigation actions</a:t>
            </a:r>
            <a:endParaRPr lang="es-CO" sz="2400" dirty="0" smtClean="0">
              <a:solidFill>
                <a:prstClr val="black"/>
              </a:solidFill>
              <a:latin typeface="+mn-lt"/>
            </a:endParaRPr>
          </a:p>
          <a:p>
            <a:pPr eaLnBrk="1" fontAlgn="auto" hangingPunct="1">
              <a:spcBef>
                <a:spcPts val="0"/>
              </a:spcBef>
              <a:spcAft>
                <a:spcPts val="0"/>
              </a:spcAft>
              <a:defRPr/>
            </a:pPr>
            <a:endParaRPr lang="es-CO" sz="2400"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r>
              <a:rPr lang="en-US" sz="2000" dirty="0" smtClean="0">
                <a:latin typeface="+mj-lt"/>
              </a:rPr>
              <a:t>Particularly </a:t>
            </a:r>
            <a:r>
              <a:rPr lang="en-US" sz="2000" dirty="0">
                <a:latin typeface="+mj-lt"/>
              </a:rPr>
              <a:t>supports countries </a:t>
            </a:r>
            <a:r>
              <a:rPr lang="en-US" sz="2000" dirty="0" smtClean="0">
                <a:latin typeface="+mj-lt"/>
              </a:rPr>
              <a:t>that seek </a:t>
            </a:r>
            <a:r>
              <a:rPr lang="en-US" sz="2000" dirty="0">
                <a:latin typeface="+mj-lt"/>
              </a:rPr>
              <a:t>to mitigate the generation of carbon emissions in their policy frameworks </a:t>
            </a:r>
            <a:r>
              <a:rPr lang="en-US" sz="2000" dirty="0" smtClean="0">
                <a:latin typeface="+mj-lt"/>
              </a:rPr>
              <a:t>that are consistent </a:t>
            </a:r>
            <a:r>
              <a:rPr lang="en-US" sz="2000" dirty="0">
                <a:latin typeface="+mj-lt"/>
              </a:rPr>
              <a:t>with the results of their national communications, BUR and other reports.</a:t>
            </a:r>
          </a:p>
          <a:p>
            <a:pPr marL="342900" indent="-342900" eaLnBrk="1" fontAlgn="auto" hangingPunct="1">
              <a:spcBef>
                <a:spcPts val="0"/>
              </a:spcBef>
              <a:spcAft>
                <a:spcPts val="0"/>
              </a:spcAft>
              <a:buFont typeface="Arial" pitchFamily="34" charset="0"/>
              <a:buChar char="•"/>
              <a:defRPr/>
            </a:pPr>
            <a:endParaRPr lang="en-US" sz="2000" dirty="0" smtClean="0">
              <a:solidFill>
                <a:srgbClr val="FF0000"/>
              </a:solidFill>
              <a:latin typeface="+mj-lt"/>
            </a:endParaRPr>
          </a:p>
          <a:p>
            <a:pPr marL="342900" indent="-342900" eaLnBrk="1" fontAlgn="auto" hangingPunct="1">
              <a:spcBef>
                <a:spcPts val="0"/>
              </a:spcBef>
              <a:spcAft>
                <a:spcPts val="0"/>
              </a:spcAft>
              <a:buFont typeface="Arial" pitchFamily="34" charset="0"/>
              <a:buChar char="•"/>
              <a:defRPr/>
            </a:pPr>
            <a:r>
              <a:rPr lang="en-US" sz="2000" dirty="0" smtClean="0">
                <a:latin typeface="+mj-lt"/>
              </a:rPr>
              <a:t>Offer countries the possibility to test innovative incentives for of emission reductions (direct payment, carbon tax, use of non-grant instruments, private sector investment).</a:t>
            </a:r>
          </a:p>
          <a:p>
            <a:pPr marL="342900" indent="-342900" eaLnBrk="1" fontAlgn="auto" hangingPunct="1">
              <a:spcBef>
                <a:spcPts val="0"/>
              </a:spcBef>
              <a:spcAft>
                <a:spcPts val="0"/>
              </a:spcAft>
              <a:buFont typeface="Arial" pitchFamily="34" charset="0"/>
              <a:buChar char="•"/>
              <a:defRPr/>
            </a:pPr>
            <a:endParaRPr lang="en-US" sz="2000" dirty="0" smtClean="0">
              <a:latin typeface="+mj-lt"/>
            </a:endParaRPr>
          </a:p>
          <a:p>
            <a:pPr marL="342900" indent="-342900" eaLnBrk="1" fontAlgn="auto" hangingPunct="1">
              <a:spcBef>
                <a:spcPts val="0"/>
              </a:spcBef>
              <a:spcAft>
                <a:spcPts val="0"/>
              </a:spcAft>
              <a:buFont typeface="Arial" pitchFamily="34" charset="0"/>
              <a:buChar char="•"/>
              <a:defRPr/>
            </a:pPr>
            <a:r>
              <a:rPr lang="en-US" sz="2000" dirty="0" smtClean="0">
                <a:latin typeface="+mj-lt"/>
              </a:rPr>
              <a:t>Support financial risk assessment in carbon markets</a:t>
            </a:r>
          </a:p>
          <a:p>
            <a:pPr marL="342900" indent="-342900" eaLnBrk="1" fontAlgn="auto" hangingPunct="1">
              <a:spcBef>
                <a:spcPts val="0"/>
              </a:spcBef>
              <a:spcAft>
                <a:spcPts val="0"/>
              </a:spcAft>
              <a:buFont typeface="Arial" pitchFamily="34" charset="0"/>
              <a:buChar char="•"/>
              <a:defRPr/>
            </a:pPr>
            <a:endParaRPr lang="en-US" sz="2000" dirty="0">
              <a:solidFill>
                <a:srgbClr val="FF0000"/>
              </a:solidFill>
              <a:latin typeface="+mj-lt"/>
            </a:endParaRPr>
          </a:p>
          <a:p>
            <a:pPr marL="342900" indent="-342900" eaLnBrk="1" fontAlgn="auto" hangingPunct="1">
              <a:spcBef>
                <a:spcPts val="0"/>
              </a:spcBef>
              <a:spcAft>
                <a:spcPts val="0"/>
              </a:spcAft>
              <a:buFont typeface="Arial" pitchFamily="34" charset="0"/>
              <a:buChar char="•"/>
              <a:defRPr/>
            </a:pPr>
            <a:r>
              <a:rPr lang="en-US" sz="2000" dirty="0" smtClean="0">
                <a:latin typeface="+mj-lt"/>
              </a:rPr>
              <a:t>Incentives </a:t>
            </a:r>
            <a:r>
              <a:rPr lang="en-US" sz="2000" dirty="0">
                <a:latin typeface="+mj-lt"/>
              </a:rPr>
              <a:t>programs or sectors that have been identified by a </a:t>
            </a:r>
            <a:r>
              <a:rPr lang="en-US" sz="2000" dirty="0" smtClean="0">
                <a:latin typeface="+mj-lt"/>
              </a:rPr>
              <a:t>country, for </a:t>
            </a:r>
            <a:r>
              <a:rPr lang="en-US" sz="2000" dirty="0">
                <a:latin typeface="+mj-lt"/>
              </a:rPr>
              <a:t>example, limiting GHG emissions</a:t>
            </a:r>
            <a:endParaRPr lang="es-ES" sz="2000" dirty="0">
              <a:solidFill>
                <a:srgbClr val="FF0000"/>
              </a:solidFill>
              <a:latin typeface="+mj-lt"/>
            </a:endParaRPr>
          </a:p>
          <a:p>
            <a:pPr marL="342900" indent="-342900" eaLnBrk="1" fontAlgn="auto" hangingPunct="1">
              <a:spcBef>
                <a:spcPts val="0"/>
              </a:spcBef>
              <a:spcAft>
                <a:spcPts val="0"/>
              </a:spcAft>
              <a:buFont typeface="Arial" pitchFamily="34" charset="0"/>
              <a:buChar char="•"/>
              <a:defRPr/>
            </a:pPr>
            <a:endParaRPr lang="en-US" sz="2200" dirty="0" smtClean="0">
              <a:solidFill>
                <a:srgbClr val="FF0000"/>
              </a:solidFill>
              <a:latin typeface="+mn-lt"/>
            </a:endParaRPr>
          </a:p>
          <a:p>
            <a:pPr marL="342900" indent="-342900" eaLnBrk="1" fontAlgn="auto" hangingPunct="1">
              <a:spcBef>
                <a:spcPts val="0"/>
              </a:spcBef>
              <a:spcAft>
                <a:spcPts val="0"/>
              </a:spcAft>
              <a:buFont typeface="Arial" pitchFamily="34" charset="0"/>
              <a:buChar char="•"/>
              <a:defRPr/>
            </a:pPr>
            <a:endParaRPr lang="en-US" sz="2200" dirty="0" smtClean="0">
              <a:solidFill>
                <a:srgbClr val="FF0000"/>
              </a:solidFill>
              <a:latin typeface="+mn-lt"/>
            </a:endParaRPr>
          </a:p>
          <a:p>
            <a:pPr marL="342900" indent="-342900" eaLnBrk="1" fontAlgn="auto" hangingPunct="1">
              <a:spcBef>
                <a:spcPts val="0"/>
              </a:spcBef>
              <a:spcAft>
                <a:spcPts val="0"/>
              </a:spcAft>
              <a:buFont typeface="Arial" pitchFamily="34" charset="0"/>
              <a:buChar char="•"/>
              <a:defRPr/>
            </a:pPr>
            <a:endParaRPr lang="en-US" sz="2200" dirty="0" smtClean="0">
              <a:solidFill>
                <a:prstClr val="black"/>
              </a:solidFill>
              <a:latin typeface="+mn-lt"/>
            </a:endParaRPr>
          </a:p>
          <a:p>
            <a:pPr eaLnBrk="1" fontAlgn="auto" hangingPunct="1">
              <a:spcBef>
                <a:spcPts val="0"/>
              </a:spcBef>
              <a:spcAft>
                <a:spcPts val="0"/>
              </a:spcAft>
              <a:defRPr/>
            </a:pPr>
            <a:r>
              <a:rPr lang="en-US" sz="2400" dirty="0" smtClean="0">
                <a:solidFill>
                  <a:prstClr val="black"/>
                </a:solidFill>
                <a:latin typeface="+mn-lt"/>
              </a:rPr>
              <a:t>  </a:t>
            </a:r>
            <a:endParaRPr lang="en-US" sz="2400" dirty="0">
              <a:solidFill>
                <a:prstClr val="black"/>
              </a:solidFill>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76200" y="0"/>
            <a:ext cx="8915400" cy="914400"/>
          </a:xfrm>
        </p:spPr>
        <p:txBody>
          <a:bodyPr/>
          <a:lstStyle/>
          <a:p>
            <a:pPr eaLnBrk="1" hangingPunct="1"/>
            <a:r>
              <a:rPr lang="es-CO" sz="3200" b="1" smtClean="0">
                <a:solidFill>
                  <a:srgbClr val="006600"/>
                </a:solidFill>
              </a:rPr>
              <a:t>Objective 2 – </a:t>
            </a:r>
            <a:r>
              <a:rPr lang="en-US" sz="3200" b="1" smtClean="0">
                <a:solidFill>
                  <a:srgbClr val="006600"/>
                </a:solidFill>
              </a:rPr>
              <a:t>Demonstrate systemic impacts of mitigation options</a:t>
            </a:r>
            <a:endParaRPr lang="es-CO" sz="3200" b="1" smtClean="0">
              <a:solidFill>
                <a:srgbClr val="006600"/>
              </a:solidFill>
            </a:endParaRPr>
          </a:p>
        </p:txBody>
      </p:sp>
      <p:sp>
        <p:nvSpPr>
          <p:cNvPr id="5123" name="TextBox 48"/>
          <p:cNvSpPr txBox="1">
            <a:spLocks noChangeArrowheads="1"/>
          </p:cNvSpPr>
          <p:nvPr/>
        </p:nvSpPr>
        <p:spPr bwMode="auto">
          <a:xfrm>
            <a:off x="356191" y="990600"/>
            <a:ext cx="8763000" cy="5262979"/>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auto" hangingPunct="1">
              <a:spcBef>
                <a:spcPts val="0"/>
              </a:spcBef>
              <a:spcAft>
                <a:spcPts val="0"/>
              </a:spcAft>
              <a:defRPr/>
            </a:pPr>
            <a:r>
              <a:rPr lang="en-US" sz="2400" u="sng" dirty="0" smtClean="0">
                <a:solidFill>
                  <a:prstClr val="black"/>
                </a:solidFill>
                <a:latin typeface="+mn-lt"/>
              </a:rPr>
              <a:t>Program 1</a:t>
            </a:r>
            <a:r>
              <a:rPr lang="en-US" sz="2400" dirty="0" smtClean="0">
                <a:solidFill>
                  <a:prstClr val="black"/>
                </a:solidFill>
                <a:latin typeface="+mn-lt"/>
              </a:rPr>
              <a:t>: Promote integrated low-carbon urban systems</a:t>
            </a:r>
          </a:p>
          <a:p>
            <a:pPr eaLnBrk="1" fontAlgn="auto" hangingPunct="1">
              <a:spcBef>
                <a:spcPts val="0"/>
              </a:spcBef>
              <a:spcAft>
                <a:spcPts val="0"/>
              </a:spcAft>
              <a:defRPr/>
            </a:pPr>
            <a:endParaRPr lang="en-US" sz="2400"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r>
              <a:rPr lang="en-US" sz="2400" dirty="0" smtClean="0">
                <a:solidFill>
                  <a:prstClr val="black"/>
                </a:solidFill>
                <a:latin typeface="+mn-lt"/>
              </a:rPr>
              <a:t>Support the GEF-6 Sustainable Cities signature initiative.</a:t>
            </a:r>
          </a:p>
          <a:p>
            <a:pPr marL="342900" indent="-342900" eaLnBrk="1" fontAlgn="auto" hangingPunct="1">
              <a:spcBef>
                <a:spcPts val="0"/>
              </a:spcBef>
              <a:spcAft>
                <a:spcPts val="0"/>
              </a:spcAft>
              <a:buFont typeface="Arial" pitchFamily="34" charset="0"/>
              <a:buChar char="•"/>
              <a:defRPr/>
            </a:pPr>
            <a:endParaRPr lang="en-US" sz="2400"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r>
              <a:rPr lang="en-US" sz="2400" dirty="0" smtClean="0">
                <a:solidFill>
                  <a:prstClr val="black"/>
                </a:solidFill>
                <a:latin typeface="+mn-lt"/>
              </a:rPr>
              <a:t>Focus on urban projects with significant climate change mitigation potential, to help cities shift towards low-carbon urban development</a:t>
            </a:r>
          </a:p>
          <a:p>
            <a:pPr marL="342900" indent="-342900" eaLnBrk="1" fontAlgn="auto" hangingPunct="1">
              <a:spcBef>
                <a:spcPts val="0"/>
              </a:spcBef>
              <a:spcAft>
                <a:spcPts val="0"/>
              </a:spcAft>
              <a:buFont typeface="Arial" pitchFamily="34" charset="0"/>
              <a:buChar char="•"/>
              <a:defRPr/>
            </a:pPr>
            <a:endParaRPr lang="en-US" sz="2400" dirty="0" smtClean="0">
              <a:latin typeface="+mn-lt"/>
            </a:endParaRPr>
          </a:p>
          <a:p>
            <a:pPr marL="342900" indent="-342900" eaLnBrk="1" fontAlgn="auto" hangingPunct="1">
              <a:spcBef>
                <a:spcPts val="0"/>
              </a:spcBef>
              <a:spcAft>
                <a:spcPts val="0"/>
              </a:spcAft>
              <a:buFont typeface="Arial" pitchFamily="34" charset="0"/>
              <a:buChar char="•"/>
              <a:defRPr/>
            </a:pPr>
            <a:r>
              <a:rPr lang="en-US" sz="2400" dirty="0" smtClean="0">
                <a:latin typeface="+mn-lt"/>
              </a:rPr>
              <a:t>Promote sustainable production and consumption practices to de-couple urban growth and resource use (reduce use of POPs, methane emissions, mercury, lead, and e-waste)</a:t>
            </a:r>
            <a:r>
              <a:rPr lang="en-US" sz="2400" dirty="0" smtClean="0">
                <a:solidFill>
                  <a:srgbClr val="FF0000"/>
                </a:solidFill>
                <a:latin typeface="+mn-lt"/>
              </a:rPr>
              <a:t>.</a:t>
            </a:r>
          </a:p>
          <a:p>
            <a:pPr marL="342900" indent="-342900" eaLnBrk="1" fontAlgn="auto" hangingPunct="1">
              <a:spcBef>
                <a:spcPts val="0"/>
              </a:spcBef>
              <a:spcAft>
                <a:spcPts val="0"/>
              </a:spcAft>
              <a:buFont typeface="Arial" pitchFamily="34" charset="0"/>
              <a:buChar char="•"/>
              <a:defRPr/>
            </a:pPr>
            <a:endParaRPr lang="en-US" sz="2400"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r>
              <a:rPr lang="en-US" sz="2400" dirty="0" smtClean="0">
                <a:solidFill>
                  <a:prstClr val="black"/>
                </a:solidFill>
                <a:latin typeface="+mn-lt"/>
              </a:rPr>
              <a:t>Support sustainable transport infrastructure and systems</a:t>
            </a:r>
          </a:p>
          <a:p>
            <a:pPr eaLnBrk="1" fontAlgn="auto" hangingPunct="1">
              <a:spcBef>
                <a:spcPts val="0"/>
              </a:spcBef>
              <a:spcAft>
                <a:spcPts val="0"/>
              </a:spcAft>
              <a:defRPr/>
            </a:pPr>
            <a:r>
              <a:rPr lang="en-US" sz="2400" dirty="0" smtClean="0">
                <a:solidFill>
                  <a:prstClr val="black"/>
                </a:solidFill>
                <a:latin typeface="+mn-lt"/>
              </a:rPr>
              <a:t>  </a:t>
            </a:r>
            <a:endParaRPr lang="en-US" sz="2400" dirty="0">
              <a:solidFill>
                <a:prstClr val="black"/>
              </a:solidFill>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117475" y="0"/>
            <a:ext cx="8915400" cy="914400"/>
          </a:xfrm>
        </p:spPr>
        <p:txBody>
          <a:bodyPr/>
          <a:lstStyle/>
          <a:p>
            <a:pPr eaLnBrk="1" hangingPunct="1"/>
            <a:r>
              <a:rPr lang="en-US" sz="3200" b="1" dirty="0" smtClean="0">
                <a:solidFill>
                  <a:srgbClr val="006600"/>
                </a:solidFill>
              </a:rPr>
              <a:t>Objective 2 – Demonstrate systemic impacts of mitigation options</a:t>
            </a:r>
            <a:endParaRPr lang="es-CO" sz="3200" b="1" dirty="0" smtClean="0">
              <a:solidFill>
                <a:srgbClr val="006600"/>
              </a:solidFill>
            </a:endParaRPr>
          </a:p>
        </p:txBody>
      </p:sp>
      <p:sp>
        <p:nvSpPr>
          <p:cNvPr id="5123" name="TextBox 48"/>
          <p:cNvSpPr txBox="1">
            <a:spLocks noChangeArrowheads="1"/>
          </p:cNvSpPr>
          <p:nvPr/>
        </p:nvSpPr>
        <p:spPr bwMode="auto">
          <a:xfrm>
            <a:off x="193675" y="914400"/>
            <a:ext cx="8763000" cy="5324535"/>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auto" hangingPunct="1">
              <a:spcBef>
                <a:spcPts val="0"/>
              </a:spcBef>
              <a:spcAft>
                <a:spcPts val="0"/>
              </a:spcAft>
              <a:defRPr/>
            </a:pPr>
            <a:r>
              <a:rPr lang="en-US" sz="2400" u="sng" dirty="0" smtClean="0">
                <a:solidFill>
                  <a:prstClr val="black"/>
                </a:solidFill>
                <a:latin typeface="+mn-lt"/>
              </a:rPr>
              <a:t>Program 2</a:t>
            </a:r>
            <a:r>
              <a:rPr lang="en-US" sz="2400" dirty="0" smtClean="0">
                <a:solidFill>
                  <a:prstClr val="black"/>
                </a:solidFill>
                <a:latin typeface="+mn-lt"/>
              </a:rPr>
              <a:t>: Promote Conservation and Enhancement of Carbon Stocks in Forest, and other Land-Use, and Support Climate Smart Agriculture </a:t>
            </a:r>
          </a:p>
          <a:p>
            <a:pPr eaLnBrk="1" fontAlgn="auto" hangingPunct="1">
              <a:spcBef>
                <a:spcPts val="0"/>
              </a:spcBef>
              <a:spcAft>
                <a:spcPts val="0"/>
              </a:spcAft>
              <a:defRPr/>
            </a:pPr>
            <a:endParaRPr lang="en-US" sz="2400" dirty="0" smtClean="0">
              <a:latin typeface="+mn-lt"/>
            </a:endParaRPr>
          </a:p>
          <a:p>
            <a:pPr marL="342900" indent="-342900" eaLnBrk="1" fontAlgn="auto" hangingPunct="1">
              <a:spcBef>
                <a:spcPts val="0"/>
              </a:spcBef>
              <a:spcAft>
                <a:spcPts val="0"/>
              </a:spcAft>
              <a:buFont typeface="Arial" pitchFamily="34" charset="0"/>
              <a:buChar char="•"/>
              <a:defRPr/>
            </a:pPr>
            <a:r>
              <a:rPr lang="en-US" sz="2200" dirty="0" smtClean="0">
                <a:latin typeface="+mn-lt"/>
              </a:rPr>
              <a:t>Support land use, forestry and agriculture projects that significantly mitigate climate change (including management practices by local communities)</a:t>
            </a:r>
          </a:p>
          <a:p>
            <a:pPr marL="342900" indent="-342900" eaLnBrk="1" fontAlgn="auto" hangingPunct="1">
              <a:spcBef>
                <a:spcPts val="0"/>
              </a:spcBef>
              <a:spcAft>
                <a:spcPts val="0"/>
              </a:spcAft>
              <a:buFont typeface="Arial" pitchFamily="34" charset="0"/>
              <a:buChar char="•"/>
              <a:defRPr/>
            </a:pPr>
            <a:endParaRPr lang="en-US" sz="2200" dirty="0" smtClean="0">
              <a:latin typeface="+mn-lt"/>
            </a:endParaRPr>
          </a:p>
          <a:p>
            <a:pPr marL="342900" indent="-342900" eaLnBrk="1" fontAlgn="auto" hangingPunct="1">
              <a:spcBef>
                <a:spcPts val="0"/>
              </a:spcBef>
              <a:spcAft>
                <a:spcPts val="0"/>
              </a:spcAft>
              <a:buFont typeface="Arial" pitchFamily="34" charset="0"/>
              <a:buChar char="•"/>
              <a:defRPr/>
            </a:pPr>
            <a:r>
              <a:rPr lang="en-US" sz="2200" dirty="0" smtClean="0">
                <a:latin typeface="+mn-lt"/>
              </a:rPr>
              <a:t>Continue to reduce CO2 emissions and CO2 sequestration from the agriculture and forestry sectors. Include activities targeting the CH4 and N2O emissions.</a:t>
            </a:r>
          </a:p>
          <a:p>
            <a:pPr marL="342900" indent="-342900" eaLnBrk="1" fontAlgn="auto" hangingPunct="1">
              <a:spcBef>
                <a:spcPts val="0"/>
              </a:spcBef>
              <a:spcAft>
                <a:spcPts val="0"/>
              </a:spcAft>
              <a:buFont typeface="Arial" pitchFamily="34" charset="0"/>
              <a:buChar char="•"/>
              <a:defRPr/>
            </a:pPr>
            <a:endParaRPr lang="en-US" sz="2200" dirty="0" smtClean="0">
              <a:latin typeface="+mn-lt"/>
            </a:endParaRPr>
          </a:p>
          <a:p>
            <a:pPr marL="342900" indent="-342900" eaLnBrk="1" fontAlgn="auto" hangingPunct="1">
              <a:spcBef>
                <a:spcPts val="0"/>
              </a:spcBef>
              <a:spcAft>
                <a:spcPts val="0"/>
              </a:spcAft>
              <a:buFont typeface="Arial" pitchFamily="34" charset="0"/>
              <a:buChar char="•"/>
              <a:defRPr/>
            </a:pPr>
            <a:r>
              <a:rPr lang="en-US" sz="2200" dirty="0" smtClean="0">
                <a:latin typeface="+mn-lt"/>
              </a:rPr>
              <a:t>Focus on forest-agriculture / livestock-agriculture because agriculture / livestock are the greatest drivers of deforestation globally</a:t>
            </a:r>
          </a:p>
          <a:p>
            <a:pPr eaLnBrk="1" fontAlgn="auto" hangingPunct="1">
              <a:spcBef>
                <a:spcPts val="0"/>
              </a:spcBef>
              <a:spcAft>
                <a:spcPts val="0"/>
              </a:spcAft>
              <a:defRPr/>
            </a:pPr>
            <a:r>
              <a:rPr lang="en-US" sz="2400" dirty="0" smtClean="0">
                <a:solidFill>
                  <a:prstClr val="black"/>
                </a:solidFill>
                <a:latin typeface="+mn-lt"/>
              </a:rPr>
              <a:t>  </a:t>
            </a:r>
            <a:endParaRPr lang="en-US" sz="2400" dirty="0">
              <a:solidFill>
                <a:prstClr val="black"/>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214313" y="152400"/>
            <a:ext cx="8929687" cy="1447800"/>
          </a:xfrm>
        </p:spPr>
        <p:txBody>
          <a:bodyPr/>
          <a:lstStyle/>
          <a:p>
            <a:pPr eaLnBrk="1" hangingPunct="1"/>
            <a:r>
              <a:rPr lang="es-CO" sz="3200" b="1" dirty="0" smtClean="0">
                <a:solidFill>
                  <a:srgbClr val="006600"/>
                </a:solidFill>
              </a:rPr>
              <a:t/>
            </a:r>
            <a:br>
              <a:rPr lang="es-CO" sz="3200" b="1" dirty="0" smtClean="0">
                <a:solidFill>
                  <a:srgbClr val="006600"/>
                </a:solidFill>
              </a:rPr>
            </a:br>
            <a:r>
              <a:rPr lang="es-CO" sz="3200" b="1" dirty="0" err="1" smtClean="0">
                <a:solidFill>
                  <a:srgbClr val="006600"/>
                </a:solidFill>
              </a:rPr>
              <a:t>Objective</a:t>
            </a:r>
            <a:r>
              <a:rPr lang="es-CO" sz="3200" b="1" dirty="0" smtClean="0">
                <a:solidFill>
                  <a:srgbClr val="006600"/>
                </a:solidFill>
              </a:rPr>
              <a:t> 3 – </a:t>
            </a:r>
            <a:r>
              <a:rPr lang="en-US" sz="3200" b="1" dirty="0" smtClean="0">
                <a:solidFill>
                  <a:srgbClr val="006600"/>
                </a:solidFill>
              </a:rPr>
              <a:t>Foster enabling conditions to mainstream mitigation concerns</a:t>
            </a:r>
            <a:r>
              <a:rPr lang="es-ES" sz="3200" b="1" dirty="0" smtClean="0">
                <a:solidFill>
                  <a:srgbClr val="006600"/>
                </a:solidFill>
              </a:rPr>
              <a:t/>
            </a:r>
            <a:br>
              <a:rPr lang="es-ES" sz="3200" b="1" dirty="0" smtClean="0">
                <a:solidFill>
                  <a:srgbClr val="006600"/>
                </a:solidFill>
              </a:rPr>
            </a:br>
            <a:endParaRPr lang="es-CO" sz="3200" b="1" dirty="0" smtClean="0">
              <a:solidFill>
                <a:srgbClr val="006600"/>
              </a:solidFill>
            </a:endParaRPr>
          </a:p>
        </p:txBody>
      </p:sp>
      <p:sp>
        <p:nvSpPr>
          <p:cNvPr id="5123" name="TextBox 48"/>
          <p:cNvSpPr txBox="1">
            <a:spLocks noChangeArrowheads="1"/>
          </p:cNvSpPr>
          <p:nvPr/>
        </p:nvSpPr>
        <p:spPr bwMode="auto">
          <a:xfrm>
            <a:off x="228600" y="1752600"/>
            <a:ext cx="8763000" cy="3877985"/>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auto" hangingPunct="1">
              <a:spcBef>
                <a:spcPts val="0"/>
              </a:spcBef>
              <a:spcAft>
                <a:spcPts val="0"/>
              </a:spcAft>
              <a:defRPr/>
            </a:pPr>
            <a:r>
              <a:rPr lang="es-CO" sz="2400" u="sng" dirty="0" err="1" smtClean="0">
                <a:solidFill>
                  <a:prstClr val="black"/>
                </a:solidFill>
                <a:latin typeface="+mn-lt"/>
              </a:rPr>
              <a:t>Program</a:t>
            </a:r>
            <a:r>
              <a:rPr lang="es-CO" sz="2400" u="sng" dirty="0" smtClean="0">
                <a:solidFill>
                  <a:prstClr val="black"/>
                </a:solidFill>
                <a:latin typeface="+mn-lt"/>
              </a:rPr>
              <a:t> 1</a:t>
            </a:r>
            <a:r>
              <a:rPr lang="es-CO" sz="2400" dirty="0" smtClean="0">
                <a:solidFill>
                  <a:prstClr val="black"/>
                </a:solidFill>
                <a:latin typeface="+mn-lt"/>
              </a:rPr>
              <a:t>: </a:t>
            </a:r>
            <a:r>
              <a:rPr lang="en-US" sz="2400" dirty="0">
                <a:solidFill>
                  <a:prstClr val="black"/>
                </a:solidFill>
                <a:latin typeface="+mn-lt"/>
              </a:rPr>
              <a:t>Integrate findings of Convention obligations and enabling activities into national planning processes and mitigation targets</a:t>
            </a:r>
            <a:endParaRPr lang="es-CO" sz="2400" u="sng" dirty="0" smtClean="0">
              <a:solidFill>
                <a:prstClr val="black"/>
              </a:solidFill>
              <a:latin typeface="+mn-lt"/>
            </a:endParaRPr>
          </a:p>
          <a:p>
            <a:pPr eaLnBrk="1" fontAlgn="auto" hangingPunct="1">
              <a:spcBef>
                <a:spcPts val="0"/>
              </a:spcBef>
              <a:spcAft>
                <a:spcPts val="0"/>
              </a:spcAft>
              <a:defRPr/>
            </a:pPr>
            <a:endParaRPr lang="es-CO" sz="2400"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r>
              <a:rPr lang="es-CO" sz="2200" dirty="0">
                <a:latin typeface="+mn-lt"/>
              </a:rPr>
              <a:t>H</a:t>
            </a:r>
            <a:r>
              <a:rPr lang="en-US" sz="2200" dirty="0" err="1" smtClean="0">
                <a:latin typeface="+mn-lt"/>
              </a:rPr>
              <a:t>elp</a:t>
            </a:r>
            <a:r>
              <a:rPr lang="en-US" sz="2200" dirty="0" smtClean="0">
                <a:latin typeface="+mn-lt"/>
              </a:rPr>
              <a:t> countries prepare </a:t>
            </a:r>
            <a:r>
              <a:rPr lang="en-US" sz="2200" dirty="0">
                <a:latin typeface="+mn-lt"/>
              </a:rPr>
              <a:t>National </a:t>
            </a:r>
            <a:r>
              <a:rPr lang="en-US" sz="2200" dirty="0" smtClean="0">
                <a:latin typeface="+mn-lt"/>
              </a:rPr>
              <a:t>Communications, TNAs </a:t>
            </a:r>
            <a:r>
              <a:rPr lang="en-US" sz="2200" dirty="0">
                <a:latin typeface="+mn-lt"/>
              </a:rPr>
              <a:t>and </a:t>
            </a:r>
            <a:r>
              <a:rPr lang="en-US" sz="2200" dirty="0" smtClean="0">
                <a:latin typeface="+mn-lt"/>
              </a:rPr>
              <a:t>BURs, as well as the implementation of </a:t>
            </a:r>
            <a:r>
              <a:rPr lang="es-CO" sz="2200" dirty="0" err="1" smtClean="0">
                <a:latin typeface="+mn-lt"/>
              </a:rPr>
              <a:t>NAMAs</a:t>
            </a:r>
            <a:endParaRPr lang="es-CO" sz="2200" dirty="0" smtClean="0">
              <a:latin typeface="+mn-lt"/>
            </a:endParaRPr>
          </a:p>
          <a:p>
            <a:pPr marL="342900" indent="-342900" eaLnBrk="1" fontAlgn="auto" hangingPunct="1">
              <a:spcBef>
                <a:spcPts val="0"/>
              </a:spcBef>
              <a:spcAft>
                <a:spcPts val="0"/>
              </a:spcAft>
              <a:buFont typeface="Arial" pitchFamily="34" charset="0"/>
              <a:buChar char="•"/>
              <a:defRPr/>
            </a:pPr>
            <a:endParaRPr lang="es-CO" sz="2200" dirty="0" smtClean="0">
              <a:latin typeface="+mn-lt"/>
            </a:endParaRPr>
          </a:p>
          <a:p>
            <a:pPr lvl="1" indent="0" eaLnBrk="1" fontAlgn="auto" hangingPunct="1">
              <a:spcBef>
                <a:spcPts val="0"/>
              </a:spcBef>
              <a:spcAft>
                <a:spcPts val="0"/>
              </a:spcAft>
              <a:defRPr/>
            </a:pPr>
            <a:r>
              <a:rPr lang="es-CO" dirty="0" err="1" smtClean="0">
                <a:latin typeface="+mn-lt"/>
              </a:rPr>
              <a:t>NAMAs</a:t>
            </a:r>
            <a:r>
              <a:rPr lang="es-CO" dirty="0" smtClean="0">
                <a:latin typeface="+mn-lt"/>
              </a:rPr>
              <a:t>: </a:t>
            </a:r>
            <a:r>
              <a:rPr lang="en-US" dirty="0">
                <a:latin typeface="+mn-lt"/>
              </a:rPr>
              <a:t>They are a set of policies and actions that countries undertake to reduce greenhouse gas emissions. Different countries may take different nationally appropriate action on the basis of equity and in accordance with common but differentiated responsibilities and respective capabilities. It also emphasizes financial assistance from developed countries to developing countries to reduce emissions.</a:t>
            </a:r>
            <a:endParaRPr lang="es-CO" dirty="0" smtClean="0">
              <a:latin typeface="+mn-lt"/>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3470</TotalTime>
  <Words>1263</Words>
  <Application>Microsoft Office PowerPoint</Application>
  <PresentationFormat>On-screen Show (4:3)</PresentationFormat>
  <Paragraphs>165</Paragraphs>
  <Slides>15</Slides>
  <Notes>12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1_Office Theme</vt:lpstr>
      <vt:lpstr>PowerPoint Presentation</vt:lpstr>
      <vt:lpstr>GEF and the Conventions</vt:lpstr>
      <vt:lpstr>GEF’s Unique Value for Climate Financing</vt:lpstr>
      <vt:lpstr>Proposed GEF-6 CCM Strategy</vt:lpstr>
      <vt:lpstr>Objective 1 - Promote Innovation and Technology Transfer</vt:lpstr>
      <vt:lpstr>Objective 1 - Promote Innovation and Technology Transfer</vt:lpstr>
      <vt:lpstr>Objective 2 – Demonstrate systemic impacts of mitigation options</vt:lpstr>
      <vt:lpstr>Objective 2 – Demonstrate systemic impacts of mitigation options</vt:lpstr>
      <vt:lpstr> Objective 3 – Foster enabling conditions to mainstream mitigation concerns </vt:lpstr>
      <vt:lpstr> How Will GEF-5 and GEF-6 Strategies Differ?</vt:lpstr>
      <vt:lpstr>GEF 6 Chemical and Waste Framework</vt:lpstr>
      <vt:lpstr>Objective 1: Create the conditions and environment for managing harmful chemicals and waste</vt:lpstr>
      <vt:lpstr>Objective 2: Reduce the prevalence of harmful chemicals and waste</vt:lpstr>
      <vt:lpstr> Objective 2: Reduce the prevalence of harmful chemicals and waste </vt:lpstr>
      <vt:lpstr> Objective 3: Support LDCs and SIDS to take action on harmful chemicals and waste</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Thomas Zimsky</dc:creator>
  <cp:lastModifiedBy>Robert T. Schreiber</cp:lastModifiedBy>
  <cp:revision>150</cp:revision>
  <dcterms:created xsi:type="dcterms:W3CDTF">2013-04-08T16:30:17Z</dcterms:created>
  <dcterms:modified xsi:type="dcterms:W3CDTF">2013-06-26T18:10:48Z</dcterms:modified>
</cp:coreProperties>
</file>