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1" r:id="rId3"/>
    <p:sldMasterId id="2147483665" r:id="rId4"/>
    <p:sldMasterId id="2147483669" r:id="rId5"/>
    <p:sldMasterId id="2147483673" r:id="rId6"/>
  </p:sldMasterIdLst>
  <p:notesMasterIdLst>
    <p:notesMasterId r:id="rId21"/>
  </p:notesMasterIdLst>
  <p:handoutMasterIdLst>
    <p:handoutMasterId r:id="rId22"/>
  </p:handoutMasterIdLst>
  <p:sldIdLst>
    <p:sldId id="260" r:id="rId7"/>
    <p:sldId id="301" r:id="rId8"/>
    <p:sldId id="307" r:id="rId9"/>
    <p:sldId id="308" r:id="rId10"/>
    <p:sldId id="314" r:id="rId11"/>
    <p:sldId id="322" r:id="rId12"/>
    <p:sldId id="315" r:id="rId13"/>
    <p:sldId id="317" r:id="rId14"/>
    <p:sldId id="318" r:id="rId15"/>
    <p:sldId id="319" r:id="rId16"/>
    <p:sldId id="320" r:id="rId17"/>
    <p:sldId id="321" r:id="rId18"/>
    <p:sldId id="323" r:id="rId19"/>
    <p:sldId id="297"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7256" autoAdjust="0"/>
  </p:normalViewPr>
  <p:slideViewPr>
    <p:cSldViewPr>
      <p:cViewPr varScale="1">
        <p:scale>
          <a:sx n="80" d="100"/>
          <a:sy n="80" d="100"/>
        </p:scale>
        <p:origin x="1176" y="96"/>
      </p:cViewPr>
      <p:guideLst>
        <p:guide orient="horz" pos="2160"/>
        <p:guide pos="2880"/>
      </p:guideLst>
    </p:cSldViewPr>
  </p:slideViewPr>
  <p:outlineViewPr>
    <p:cViewPr>
      <p:scale>
        <a:sx n="33" d="100"/>
        <a:sy n="33" d="100"/>
      </p:scale>
      <p:origin x="0" y="4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52" y="-10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B8183F44-7675-4104-8198-64C8083009FB}" type="datetimeFigureOut">
              <a:rPr lang="en-US" smtClean="0"/>
              <a:pPr/>
              <a:t>3/15/2015</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C3BA4CFA-71DF-4968-A3EF-76E65634E37F}" type="slidenum">
              <a:rPr lang="en-US" smtClean="0"/>
              <a:pPr/>
              <a:t>‹#›</a:t>
            </a:fld>
            <a:endParaRPr lang="en-US" dirty="0"/>
          </a:p>
        </p:txBody>
      </p:sp>
    </p:spTree>
    <p:extLst>
      <p:ext uri="{BB962C8B-B14F-4D97-AF65-F5344CB8AC3E}">
        <p14:creationId xmlns:p14="http://schemas.microsoft.com/office/powerpoint/2010/main" val="368808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546" tIns="46273" rIns="92546" bIns="46273" rtlCol="0"/>
          <a:lstStyle>
            <a:lvl1pPr algn="r">
              <a:defRPr sz="1200"/>
            </a:lvl1pPr>
          </a:lstStyle>
          <a:p>
            <a:fld id="{A4D9CBF6-8652-42F4-A7D5-C3F91E907CF8}" type="datetimeFigureOut">
              <a:rPr lang="en-US" smtClean="0"/>
              <a:pPr/>
              <a:t>3/15/2015</a:t>
            </a:fld>
            <a:endParaRPr lang="en-US" dirty="0"/>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82119" cy="464820"/>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546" tIns="46273" rIns="92546" bIns="46273" rtlCol="0" anchor="b"/>
          <a:lstStyle>
            <a:lvl1pPr algn="r">
              <a:defRPr sz="1200"/>
            </a:lvl1pPr>
          </a:lstStyle>
          <a:p>
            <a:fld id="{C89AE9E1-CCFB-4E2D-B8F2-CF864641D1E6}" type="slidenum">
              <a:rPr lang="en-US" smtClean="0"/>
              <a:pPr/>
              <a:t>‹#›</a:t>
            </a:fld>
            <a:endParaRPr lang="en-US" dirty="0"/>
          </a:p>
        </p:txBody>
      </p:sp>
    </p:spTree>
    <p:extLst>
      <p:ext uri="{BB962C8B-B14F-4D97-AF65-F5344CB8AC3E}">
        <p14:creationId xmlns:p14="http://schemas.microsoft.com/office/powerpoint/2010/main" val="29884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1</a:t>
            </a:fld>
            <a:endParaRPr lang="en-US" dirty="0"/>
          </a:p>
        </p:txBody>
      </p:sp>
    </p:spTree>
    <p:extLst>
      <p:ext uri="{BB962C8B-B14F-4D97-AF65-F5344CB8AC3E}">
        <p14:creationId xmlns:p14="http://schemas.microsoft.com/office/powerpoint/2010/main" val="193216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2</a:t>
            </a:fld>
            <a:endParaRPr lang="en-US" dirty="0"/>
          </a:p>
        </p:txBody>
      </p:sp>
    </p:spTree>
    <p:extLst>
      <p:ext uri="{BB962C8B-B14F-4D97-AF65-F5344CB8AC3E}">
        <p14:creationId xmlns:p14="http://schemas.microsoft.com/office/powerpoint/2010/main" val="118964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3</a:t>
            </a:fld>
            <a:endParaRPr lang="en-US" dirty="0"/>
          </a:p>
        </p:txBody>
      </p:sp>
    </p:spTree>
    <p:extLst>
      <p:ext uri="{BB962C8B-B14F-4D97-AF65-F5344CB8AC3E}">
        <p14:creationId xmlns:p14="http://schemas.microsoft.com/office/powerpoint/2010/main" val="146122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a:pPr>
            <a:endParaRPr lang="en-US" baseline="0" dirty="0" smtClean="0"/>
          </a:p>
        </p:txBody>
      </p:sp>
      <p:sp>
        <p:nvSpPr>
          <p:cNvPr id="4" name="Slide Number Placeholder 3"/>
          <p:cNvSpPr>
            <a:spLocks noGrp="1"/>
          </p:cNvSpPr>
          <p:nvPr>
            <p:ph type="sldNum" sz="quarter" idx="10"/>
          </p:nvPr>
        </p:nvSpPr>
        <p:spPr/>
        <p:txBody>
          <a:bodyPr/>
          <a:lstStyle/>
          <a:p>
            <a:fld id="{C89AE9E1-CCFB-4E2D-B8F2-CF864641D1E6}" type="slidenum">
              <a:rPr lang="en-US" smtClean="0"/>
              <a:pPr/>
              <a:t>14</a:t>
            </a:fld>
            <a:endParaRPr lang="en-US" dirty="0"/>
          </a:p>
        </p:txBody>
      </p:sp>
    </p:spTree>
    <p:extLst>
      <p:ext uri="{BB962C8B-B14F-4D97-AF65-F5344CB8AC3E}">
        <p14:creationId xmlns:p14="http://schemas.microsoft.com/office/powerpoint/2010/main" val="204489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png"/><Relationship Id="rId2" Type="http://schemas.openxmlformats.org/officeDocument/2006/relationships/tags" Target="../tags/tag71.xml"/><Relationship Id="rId1" Type="http://schemas.openxmlformats.org/officeDocument/2006/relationships/vmlDrawing" Target="../drawings/vmlDrawing11.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2.xml"/><Relationship Id="rId1" Type="http://schemas.openxmlformats.org/officeDocument/2006/relationships/vmlDrawing" Target="../drawings/vmlDrawing12.vml"/><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6.png"/><Relationship Id="rId2" Type="http://schemas.openxmlformats.org/officeDocument/2006/relationships/tags" Target="../tags/tag89.xml"/><Relationship Id="rId1" Type="http://schemas.openxmlformats.org/officeDocument/2006/relationships/vmlDrawing" Target="../drawings/vmlDrawing14.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vmlDrawing" Target="../drawings/vmlDrawing15.vml"/><Relationship Id="rId5" Type="http://schemas.openxmlformats.org/officeDocument/2006/relationships/image" Target="../media/image7.emf"/><Relationship Id="rId4" Type="http://schemas.openxmlformats.org/officeDocument/2006/relationships/oleObject" Target="../embeddings/oleObject15.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hyperlink" Target="http://www.thegef.org/gef/" TargetMode="Externa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719C-6D17-418D-B223-B081199F320E}" type="datetime1">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2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8539863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685728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1712786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188935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422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932679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1014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7128224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234405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964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7086878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058401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005205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415140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519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200" kern="1200" dirty="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143000" y="1600201"/>
            <a:ext cx="7543800" cy="4343400"/>
          </a:xfrm>
        </p:spPr>
        <p:txBody>
          <a:bodyPr/>
          <a:lstStyle>
            <a:lvl1pPr marL="274320" indent="-274320" algn="l" defTabSz="914400" rtl="0" eaLnBrk="1" fontAlgn="auto" latinLnBrk="0" hangingPunct="1">
              <a:spcBef>
                <a:spcPts val="1200"/>
              </a:spcBef>
              <a:spcAft>
                <a:spcPts val="0"/>
              </a:spcAft>
              <a:buFont typeface="Wingdings 2"/>
              <a:buChar char=""/>
              <a:defRPr lang="en-US" sz="2400" kern="1200" dirty="0" smtClean="0">
                <a:solidFill>
                  <a:schemeClr val="tx1"/>
                </a:solidFill>
                <a:latin typeface="Arial" pitchFamily="34" charset="0"/>
                <a:ea typeface="+mn-ea"/>
                <a:cs typeface="Arial" pitchFamily="34" charset="0"/>
              </a:defRPr>
            </a:lvl1pPr>
            <a:lvl2pPr>
              <a:defRPr sz="2400"/>
            </a:lvl2pPr>
            <a:lvl3pPr>
              <a:defRPr sz="2000"/>
            </a:lvl3pPr>
            <a:lvl4pPr>
              <a:defRPr sz="1800"/>
            </a:lvl4pPr>
            <a:lvl5pPr>
              <a:defRPr sz="1800"/>
            </a:lvl5pPr>
          </a:lstStyle>
          <a:p>
            <a:pPr lvl="0"/>
            <a:r>
              <a:rPr lang="en-US" dirty="0" smtClean="0"/>
              <a:t>Click to edit Master text </a:t>
            </a:r>
            <a:r>
              <a:rPr lang="en-US" dirty="0" err="1" smtClean="0"/>
              <a:t>styleasdfasdfasdfasdfasdf</a:t>
            </a:r>
            <a:r>
              <a:rPr lang="en-US" dirty="0" smtClean="0"/>
              <a:t> </a:t>
            </a:r>
            <a:r>
              <a:rPr lang="en-US" dirty="0" err="1" smtClean="0"/>
              <a:t>asdfj</a:t>
            </a:r>
            <a:r>
              <a:rPr lang="en-US" dirty="0" smtClean="0"/>
              <a:t> </a:t>
            </a:r>
            <a:r>
              <a:rPr lang="en-US" dirty="0" err="1" smtClean="0"/>
              <a:t>asödfjöasdkfj</a:t>
            </a:r>
            <a:r>
              <a:rPr lang="en-US" dirty="0" smtClean="0"/>
              <a:t>  </a:t>
            </a:r>
            <a:r>
              <a:rPr lang="en-US" dirty="0" err="1" smtClean="0"/>
              <a:t>asdklfjös</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9AD548-A7C6-4D43-AA32-66D649B1CF6F}" type="datetime1">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1854099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93932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3234436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1906461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493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7DB43-A5F0-446F-BF01-DFC20E3183E1}" type="datetime1">
              <a:rPr lang="en-US" smtClean="0"/>
              <a:pPr/>
              <a:t>3/15/2015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221CEA-27A0-474E-9258-25A75E338159}" type="datetime1">
              <a:rPr lang="en-US" smtClean="0"/>
              <a:pPr/>
              <a:t>3/15/2015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1C738-CCB9-45DE-AFDA-91BE008D1F28}" type="datetime1">
              <a:rPr lang="en-US" smtClean="0"/>
              <a:pPr/>
              <a:t>3/15/2015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D0B7-90B8-45E7-A1A0-209D2933B6EA}" type="datetime1">
              <a:rPr lang="en-US" smtClean="0"/>
              <a:pPr/>
              <a:t>3/15/2015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8A6CB-546B-4E9E-A758-DCC21309FA84}" type="datetime1">
              <a:rPr lang="en-US" smtClean="0"/>
              <a:pPr/>
              <a:t>3/15/2015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86BFE-BCB3-4490-B361-92EBA2B1DD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4124734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10"/>
          <p:cNvSpPr>
            <a:spLocks noChangeArrowheads="1"/>
          </p:cNvSpPr>
          <p:nvPr userDrawn="1"/>
        </p:nvSpPr>
        <p:spPr bwMode="gray">
          <a:xfrm>
            <a:off x="0" y="3733800"/>
            <a:ext cx="9144000" cy="990600"/>
          </a:xfrm>
          <a:prstGeom prst="rect">
            <a:avLst/>
          </a:prstGeom>
          <a:solidFill>
            <a:schemeClr val="folHlink"/>
          </a:solidFill>
          <a:ln>
            <a:noFill/>
          </a:ln>
          <a:extLst>
            <a:ext uri="{91240B29-F687-4f45-9708-019B960494DF}">
              <a14:hiddenLine xmlns="" xmlns:a14="http://schemas.microsoft.com/office/drawing/2010/main" w="25400" cap="rnd">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mtClean="0">
              <a:solidFill>
                <a:srgbClr val="000000"/>
              </a:solidFill>
              <a:cs typeface="Arial" pitchFamily="34" charset="0"/>
            </a:endParaRPr>
          </a:p>
        </p:txBody>
      </p:sp>
      <p:grpSp>
        <p:nvGrpSpPr>
          <p:cNvPr id="20" name="McK Title Elements" hidden="1"/>
          <p:cNvGrpSpPr/>
          <p:nvPr userDrawn="1"/>
        </p:nvGrpSpPr>
        <p:grpSpPr bwMode="gray">
          <a:xfrm>
            <a:off x="685800" y="6094554"/>
            <a:ext cx="7772400" cy="494022"/>
            <a:chOff x="685800" y="6094554"/>
            <a:chExt cx="7772400" cy="494022"/>
          </a:xfrm>
        </p:grpSpPr>
        <p:sp>
          <p:nvSpPr>
            <p:cNvPr id="9" name="McK Document type"/>
            <p:cNvSpPr txBox="1">
              <a:spLocks noChangeArrowheads="1"/>
            </p:cNvSpPr>
            <p:nvPr/>
          </p:nvSpPr>
          <p:spPr bwMode="gray">
            <a:xfrm>
              <a:off x="685800" y="6094554"/>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685800" y="6368291"/>
              <a:ext cx="7772400" cy="220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85800" y="4044435"/>
            <a:ext cx="7772400" cy="369332"/>
          </a:xfrm>
          <a:prstGeom prst="rect">
            <a:avLst/>
          </a:prstGeom>
        </p:spPr>
        <p:txBody>
          <a:bodyPr anchor="ctr">
            <a:spAutoFit/>
          </a:bodyPr>
          <a:lstStyle>
            <a:lvl1pPr>
              <a:defRPr sz="24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85800" y="5381433"/>
            <a:ext cx="7772400" cy="219820"/>
          </a:xfrm>
        </p:spPr>
        <p:txBody>
          <a:bodyPr>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16388" name="Picture 4" descr="home">
            <a:hlinkClick r:id="rId6" tooltip="Hom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3894138" y="1493838"/>
            <a:ext cx="4856162" cy="1228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73227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172666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286B8E38-8899-4778-976C-159E31BED745}" type="slidenum">
              <a:rPr lang="en-US" sz="1000" smtClean="0">
                <a:solidFill>
                  <a:srgbClr val="000000"/>
                </a:solidFill>
              </a:rPr>
              <a:pPr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36029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hyperlink" Target="http://www.thegef.org/gef/" TargetMode="External"/><Relationship Id="rId3" Type="http://schemas.openxmlformats.org/officeDocument/2006/relationships/slideLayout" Target="../slideLayouts/slideLayout10.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5.png"/><Relationship Id="rId2" Type="http://schemas.openxmlformats.org/officeDocument/2006/relationships/slideLayout" Target="../slideLayouts/slideLayout9.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8.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4.png"/><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image" Target="../media/image3.emf"/><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2.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oleObject" Target="../embeddings/oleObject1.bin"/><Relationship Id="rId27"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hyperlink" Target="http://www.thegef.org/gef/" TargetMode="External"/><Relationship Id="rId3" Type="http://schemas.openxmlformats.org/officeDocument/2006/relationships/slideLayout" Target="../slideLayouts/slideLayout13.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image" Target="../media/image5.png"/><Relationship Id="rId2" Type="http://schemas.openxmlformats.org/officeDocument/2006/relationships/slideLayout" Target="../slideLayouts/slideLayout12.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slideLayout" Target="../slideLayouts/slideLayout11.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4.png"/><Relationship Id="rId5" Type="http://schemas.openxmlformats.org/officeDocument/2006/relationships/vmlDrawing" Target="../drawings/vmlDrawing4.vml"/><Relationship Id="rId15" Type="http://schemas.openxmlformats.org/officeDocument/2006/relationships/tags" Target="../tags/tag28.xml"/><Relationship Id="rId23" Type="http://schemas.openxmlformats.org/officeDocument/2006/relationships/image" Target="../media/image3.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heme" Target="../theme/theme3.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oleObject" Target="../embeddings/oleObject4.bin"/><Relationship Id="rId27"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hyperlink" Target="http://www.thegef.org/gef/" TargetMode="External"/><Relationship Id="rId3" Type="http://schemas.openxmlformats.org/officeDocument/2006/relationships/slideLayout" Target="../slideLayouts/slideLayout16.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slideLayout" Target="../slideLayouts/slideLayout14.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4.png"/><Relationship Id="rId5" Type="http://schemas.openxmlformats.org/officeDocument/2006/relationships/vmlDrawing" Target="../drawings/vmlDrawing7.vml"/><Relationship Id="rId15" Type="http://schemas.openxmlformats.org/officeDocument/2006/relationships/tags" Target="../tags/tag46.xml"/><Relationship Id="rId23" Type="http://schemas.openxmlformats.org/officeDocument/2006/relationships/image" Target="../media/image3.emf"/><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heme" Target="../theme/theme4.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oleObject" Target="../embeddings/oleObject7.bin"/><Relationship Id="rId27"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hyperlink" Target="http://www.thegef.org/gef/" TargetMode="External"/><Relationship Id="rId3" Type="http://schemas.openxmlformats.org/officeDocument/2006/relationships/slideLayout" Target="../slideLayouts/slideLayout19.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image" Target="../media/image5.png"/><Relationship Id="rId2" Type="http://schemas.openxmlformats.org/officeDocument/2006/relationships/slideLayout" Target="../slideLayouts/slideLayout18.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slideLayout" Target="../slideLayouts/slideLayout17.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4.png"/><Relationship Id="rId5" Type="http://schemas.openxmlformats.org/officeDocument/2006/relationships/vmlDrawing" Target="../drawings/vmlDrawing10.vml"/><Relationship Id="rId15" Type="http://schemas.openxmlformats.org/officeDocument/2006/relationships/tags" Target="../tags/tag64.xml"/><Relationship Id="rId23" Type="http://schemas.openxmlformats.org/officeDocument/2006/relationships/image" Target="../media/image3.emf"/><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heme" Target="../theme/theme5.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oleObject" Target="../embeddings/oleObject10.bin"/><Relationship Id="rId27"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hyperlink" Target="http://www.thegef.org/gef/" TargetMode="External"/><Relationship Id="rId3" Type="http://schemas.openxmlformats.org/officeDocument/2006/relationships/slideLayout" Target="../slideLayouts/slideLayout22.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5.png"/><Relationship Id="rId2" Type="http://schemas.openxmlformats.org/officeDocument/2006/relationships/slideLayout" Target="../slideLayouts/slideLayout21.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slideLayout" Target="../slideLayouts/slideLayout20.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image" Target="../media/image4.png"/><Relationship Id="rId5" Type="http://schemas.openxmlformats.org/officeDocument/2006/relationships/vmlDrawing" Target="../drawings/vmlDrawing13.vml"/><Relationship Id="rId15" Type="http://schemas.openxmlformats.org/officeDocument/2006/relationships/tags" Target="../tags/tag82.xml"/><Relationship Id="rId23" Type="http://schemas.openxmlformats.org/officeDocument/2006/relationships/image" Target="../media/image3.emf"/><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heme" Target="../theme/theme6.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oleObject" Target="../embeddings/oleObject13.bin"/><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1600201"/>
            <a:ext cx="7543800" cy="4419600"/>
          </a:xfrm>
          <a:prstGeom prst="rect">
            <a:avLst/>
          </a:prstGeom>
        </p:spPr>
        <p:txBody>
          <a:bodyPr vert="horz" lIns="91440" tIns="45720" rIns="91440" bIns="45720" rtlCol="0">
            <a:normAutofit/>
          </a:bodyPr>
          <a:lstStyle/>
          <a:p>
            <a:pPr lvl="0"/>
            <a:r>
              <a:rPr lang="en-US" dirty="0" smtClean="0"/>
              <a:t>Click to edit Master text </a:t>
            </a:r>
            <a:r>
              <a:rPr lang="en-US" dirty="0" err="1" smtClean="0"/>
              <a:t>stylesjöalkaösdkfjöasdkjföasdkfjöasdkfjasödkfjasödfj</a:t>
            </a:r>
            <a:endParaRPr lang="en-US" dirty="0" smtClean="0"/>
          </a:p>
          <a:p>
            <a:pPr lvl="0"/>
            <a:r>
              <a:rPr lang="de-DE" dirty="0" smtClean="0"/>
              <a:t>öaskldjföaskjd</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2C7E5-C487-483E-A15B-7232CD76B3C1}" type="datetime1">
              <a:rPr lang="en-US" smtClean="0"/>
              <a:pPr/>
              <a:t>3/15/2015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86BFE-BCB3-4490-B361-92EBA2B1DDEA}" type="slidenum">
              <a:rPr lang="en-US" smtClean="0"/>
              <a:pPr/>
              <a:t>‹#›</a:t>
            </a:fld>
            <a:endParaRPr lang="en-US" dirty="0"/>
          </a:p>
        </p:txBody>
      </p:sp>
      <p:pic>
        <p:nvPicPr>
          <p:cNvPr id="7" name="Picture 3"/>
          <p:cNvPicPr>
            <a:picLocks noChangeAspect="1" noChangeArrowheads="1"/>
          </p:cNvPicPr>
          <p:nvPr userDrawn="1"/>
        </p:nvPicPr>
        <p:blipFill>
          <a:blip r:embed="rId9" cstate="print"/>
          <a:srcRect/>
          <a:stretch>
            <a:fillRect/>
          </a:stretch>
        </p:blipFill>
        <p:spPr bwMode="auto">
          <a:xfrm>
            <a:off x="0" y="0"/>
            <a:ext cx="304799" cy="3581400"/>
          </a:xfrm>
          <a:prstGeom prst="rect">
            <a:avLst/>
          </a:prstGeom>
          <a:noFill/>
          <a:ln w="9525">
            <a:noFill/>
            <a:miter lim="800000"/>
            <a:headEnd/>
            <a:tailEnd/>
          </a:ln>
        </p:spPr>
      </p:pic>
      <p:pic>
        <p:nvPicPr>
          <p:cNvPr id="8" name="Picture 2"/>
          <p:cNvPicPr>
            <a:picLocks noChangeAspect="1" noChangeArrowheads="1"/>
          </p:cNvPicPr>
          <p:nvPr userDrawn="1"/>
        </p:nvPicPr>
        <p:blipFill>
          <a:blip r:embed="rId10" cstate="screen"/>
          <a:srcRect/>
          <a:stretch>
            <a:fillRect/>
          </a:stretch>
        </p:blipFill>
        <p:spPr bwMode="auto">
          <a:xfrm>
            <a:off x="0" y="5611813"/>
            <a:ext cx="9144000" cy="1246187"/>
          </a:xfrm>
          <a:prstGeom prst="rect">
            <a:avLst/>
          </a:prstGeom>
          <a:noFill/>
          <a:ln w="9525">
            <a:noFill/>
            <a:miter lim="800000"/>
            <a:headEnd/>
            <a:tailEnd/>
          </a:ln>
        </p:spPr>
      </p:pic>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ctr" defTabSz="914400" rtl="0" eaLnBrk="1" latinLnBrk="0" hangingPunct="1">
        <a:spcBef>
          <a:spcPct val="0"/>
        </a:spcBef>
        <a:buNone/>
        <a:defRPr lang="en-US" sz="3200" kern="1200" dirty="0" smtClean="0">
          <a:solidFill>
            <a:schemeClr val="tx1"/>
          </a:solidFill>
          <a:effectLst>
            <a:outerShdw blurRad="38100" dist="38100" dir="2700000" algn="tl">
              <a:srgbClr val="000000">
                <a:alpha val="43137"/>
              </a:srgb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593014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99"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124911282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1246080221"/>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71"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206922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173654611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243"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1908899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353015228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315"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28366689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326653023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3387"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gray">
          <a:xfrm>
            <a:off x="2099932" y="2863860"/>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61088"/>
            <a:ext cx="8794113" cy="25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gray">
          <a:xfrm>
            <a:off x="2099932" y="2266474"/>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pic>
        <p:nvPicPr>
          <p:cNvPr id="7" name="Picture 6" descr="GEF-20-PPT-BG-blank.png"/>
          <p:cNvPicPr>
            <a:picLocks noChangeAspect="1" noChangeArrowheads="1"/>
          </p:cNvPicPr>
          <p:nvPr/>
        </p:nvPicPr>
        <p:blipFill rotWithShape="1">
          <a:blip r:embed="rId24">
            <a:extLst>
              <a:ext uri="{28A0092B-C50C-407E-A947-70E740481C1C}">
                <a14:useLocalDpi xmlns:a14="http://schemas.microsoft.com/office/drawing/2010/main" val="0"/>
              </a:ext>
            </a:extLst>
          </a:blip>
          <a:srcRect l="312" r="379" b="51736"/>
          <a:stretch/>
        </p:blipFill>
        <p:spPr bwMode="gray">
          <a:xfrm>
            <a:off x="-1" y="5622925"/>
            <a:ext cx="9144001" cy="1235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315"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6489700" y="6723063"/>
            <a:ext cx="2654300"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6" name="Picture 7" descr="GEF-PPT-BG.png"/>
          <p:cNvPicPr>
            <a:picLocks noChangeAspect="1"/>
          </p:cNvPicPr>
          <p:nvPr/>
        </p:nvPicPr>
        <p:blipFill>
          <a:blip r:embed="rId25">
            <a:extLst>
              <a:ext uri="{28A0092B-C50C-407E-A947-70E740481C1C}">
                <a14:useLocalDpi xmlns:a14="http://schemas.microsoft.com/office/drawing/2010/main" val="0"/>
              </a:ext>
            </a:extLst>
          </a:blip>
          <a:srcRect l="68750" t="83714" r="19392"/>
          <a:stretch>
            <a:fillRect/>
          </a:stretch>
        </p:blipFill>
        <p:spPr bwMode="gray">
          <a:xfrm>
            <a:off x="7583487" y="6670675"/>
            <a:ext cx="1560513" cy="13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14" name="Picture 26"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9585"/>
          <a:stretch/>
        </p:blipFill>
        <p:spPr bwMode="gray">
          <a:xfrm>
            <a:off x="152400" y="5873750"/>
            <a:ext cx="639763" cy="7921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LegendBoxes" hidden="1"/>
          <p:cNvGrpSpPr>
            <a:grpSpLocks/>
          </p:cNvGrpSpPr>
          <p:nvPr/>
        </p:nvGrpSpPr>
        <p:grpSpPr bwMode="gray">
          <a:xfrm>
            <a:off x="8152014" y="276952"/>
            <a:ext cx="763588" cy="996951"/>
            <a:chOff x="4936" y="176"/>
            <a:chExt cx="481" cy="628"/>
          </a:xfrm>
        </p:grpSpPr>
        <p:sp>
          <p:nvSpPr>
            <p:cNvPr id="28" name="Legend1"/>
            <p:cNvSpPr>
              <a:spLocks noChangeArrowheads="1"/>
            </p:cNvSpPr>
            <p:nvPr/>
          </p:nvSpPr>
          <p:spPr bwMode="gray">
            <a:xfrm>
              <a:off x="5096"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2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2"/>
            <p:cNvSpPr>
              <a:spLocks noChangeArrowheads="1"/>
            </p:cNvSpPr>
            <p:nvPr/>
          </p:nvSpPr>
          <p:spPr bwMode="gray">
            <a:xfrm>
              <a:off x="5096" y="34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2" name="Legend3"/>
            <p:cNvSpPr>
              <a:spLocks noChangeArrowheads="1"/>
            </p:cNvSpPr>
            <p:nvPr/>
          </p:nvSpPr>
          <p:spPr bwMode="gray">
            <a:xfrm>
              <a:off x="5096" y="517"/>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4" name="Legend4"/>
            <p:cNvSpPr>
              <a:spLocks noChangeArrowheads="1"/>
            </p:cNvSpPr>
            <p:nvPr/>
          </p:nvSpPr>
          <p:spPr bwMode="gray">
            <a:xfrm>
              <a:off x="5096" y="688"/>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3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6" name="LegendLines" hidden="1"/>
          <p:cNvGrpSpPr>
            <a:grpSpLocks/>
          </p:cNvGrpSpPr>
          <p:nvPr/>
        </p:nvGrpSpPr>
        <p:grpSpPr bwMode="gray">
          <a:xfrm>
            <a:off x="7844039" y="276952"/>
            <a:ext cx="1071563" cy="730251"/>
            <a:chOff x="4750" y="176"/>
            <a:chExt cx="675" cy="460"/>
          </a:xfrm>
        </p:grpSpPr>
        <p:sp>
          <p:nvSpPr>
            <p:cNvPr id="3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40" name="Legend1"/>
            <p:cNvSpPr>
              <a:spLocks noChangeArrowheads="1"/>
            </p:cNvSpPr>
            <p:nvPr/>
          </p:nvSpPr>
          <p:spPr bwMode="gray">
            <a:xfrm>
              <a:off x="5104" y="176"/>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1" name="Legend2"/>
            <p:cNvSpPr>
              <a:spLocks noChangeArrowheads="1"/>
            </p:cNvSpPr>
            <p:nvPr/>
          </p:nvSpPr>
          <p:spPr bwMode="gray">
            <a:xfrm>
              <a:off x="5104" y="344"/>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sp>
          <p:nvSpPr>
            <p:cNvPr id="42" name="Legend3"/>
            <p:cNvSpPr>
              <a:spLocks noChangeArrowheads="1"/>
            </p:cNvSpPr>
            <p:nvPr/>
          </p:nvSpPr>
          <p:spPr bwMode="gray">
            <a:xfrm>
              <a:off x="5104" y="520"/>
              <a:ext cx="321"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a:solidFill>
                    <a:srgbClr val="000000"/>
                  </a:solidFill>
                </a:rPr>
                <a:t>Legend</a:t>
              </a:r>
            </a:p>
          </p:txBody>
        </p:sp>
      </p:grpSp>
      <p:grpSp>
        <p:nvGrpSpPr>
          <p:cNvPr id="43" name="McKSticker" hidden="1"/>
          <p:cNvGrpSpPr/>
          <p:nvPr/>
        </p:nvGrpSpPr>
        <p:grpSpPr bwMode="gray">
          <a:xfrm>
            <a:off x="7848708" y="276952"/>
            <a:ext cx="1066894" cy="212366"/>
            <a:chOff x="7673881" y="285750"/>
            <a:chExt cx="1066894" cy="212366"/>
          </a:xfrm>
        </p:grpSpPr>
        <p:sp>
          <p:nvSpPr>
            <p:cNvPr id="44"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46435"/>
                </a:buClr>
              </a:pPr>
              <a:r>
                <a:rPr lang="en-US" sz="1200" dirty="0">
                  <a:solidFill>
                    <a:srgbClr val="808080"/>
                  </a:solidFill>
                </a:rPr>
                <a:t>PRELIMINARY</a:t>
              </a:r>
            </a:p>
          </p:txBody>
        </p:sp>
        <p:cxnSp>
          <p:nvCxnSpPr>
            <p:cNvPr id="45" name="AutoShape 31"/>
            <p:cNvCxnSpPr>
              <a:cxnSpLocks noChangeShapeType="1"/>
              <a:stCxn id="44" idx="2"/>
              <a:endCxn id="44"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46" name="AutoShape 32"/>
            <p:cNvCxnSpPr>
              <a:cxnSpLocks noChangeShapeType="1"/>
              <a:stCxn id="44" idx="4"/>
              <a:endCxn id="44"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47" name="LegendMoons" hidden="1"/>
          <p:cNvGrpSpPr/>
          <p:nvPr/>
        </p:nvGrpSpPr>
        <p:grpSpPr bwMode="gray">
          <a:xfrm>
            <a:off x="8085172" y="276952"/>
            <a:ext cx="830430" cy="1306516"/>
            <a:chOff x="7769225" y="2105025"/>
            <a:chExt cx="830430" cy="1306516"/>
          </a:xfrm>
        </p:grpSpPr>
        <p:grpSp>
          <p:nvGrpSpPr>
            <p:cNvPr id="48" name="MoonLegend1"/>
            <p:cNvGrpSpPr>
              <a:grpSpLocks noChangeAspect="1"/>
            </p:cNvGrpSpPr>
            <p:nvPr>
              <p:custDataLst>
                <p:tags r:id="rId7"/>
              </p:custDataLst>
            </p:nvPr>
          </p:nvGrpSpPr>
          <p:grpSpPr bwMode="gray">
            <a:xfrm>
              <a:off x="7769225" y="2105025"/>
              <a:ext cx="209550" cy="209551"/>
              <a:chOff x="4533" y="183"/>
              <a:chExt cx="144" cy="144"/>
            </a:xfrm>
          </p:grpSpPr>
          <p:sp>
            <p:nvSpPr>
              <p:cNvPr id="66"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7"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9" name="MoonLegend2"/>
            <p:cNvGrpSpPr>
              <a:grpSpLocks noChangeAspect="1"/>
            </p:cNvGrpSpPr>
            <p:nvPr>
              <p:custDataLst>
                <p:tags r:id="rId8"/>
              </p:custDataLst>
            </p:nvPr>
          </p:nvGrpSpPr>
          <p:grpSpPr bwMode="gray">
            <a:xfrm>
              <a:off x="7769225" y="2379266"/>
              <a:ext cx="209550" cy="209551"/>
              <a:chOff x="1694" y="2044"/>
              <a:chExt cx="160" cy="160"/>
            </a:xfrm>
          </p:grpSpPr>
          <p:sp>
            <p:nvSpPr>
              <p:cNvPr id="64"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5"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0" name="MoonLegend4"/>
            <p:cNvGrpSpPr>
              <a:grpSpLocks noChangeAspect="1"/>
            </p:cNvGrpSpPr>
            <p:nvPr>
              <p:custDataLst>
                <p:tags r:id="rId9"/>
              </p:custDataLst>
            </p:nvPr>
          </p:nvGrpSpPr>
          <p:grpSpPr bwMode="gray">
            <a:xfrm>
              <a:off x="7769225" y="2927748"/>
              <a:ext cx="209550" cy="209551"/>
              <a:chOff x="4495" y="1198"/>
              <a:chExt cx="160" cy="160"/>
            </a:xfrm>
          </p:grpSpPr>
          <p:sp>
            <p:nvSpPr>
              <p:cNvPr id="62"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51" name="MoonLegend5"/>
            <p:cNvGrpSpPr>
              <a:grpSpLocks noChangeAspect="1"/>
            </p:cNvGrpSpPr>
            <p:nvPr>
              <p:custDataLst>
                <p:tags r:id="rId10"/>
              </p:custDataLst>
            </p:nvPr>
          </p:nvGrpSpPr>
          <p:grpSpPr bwMode="gray">
            <a:xfrm>
              <a:off x="7769225" y="3201990"/>
              <a:ext cx="209550" cy="209551"/>
              <a:chOff x="4495" y="1440"/>
              <a:chExt cx="160" cy="160"/>
            </a:xfrm>
          </p:grpSpPr>
          <p:sp>
            <p:nvSpPr>
              <p:cNvPr id="60"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52"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3"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4"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5"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sp>
          <p:nvSpPr>
            <p:cNvPr id="56"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46435"/>
                </a:buClr>
              </a:pPr>
              <a:r>
                <a:rPr lang="en-US" sz="1200" dirty="0">
                  <a:solidFill>
                    <a:srgbClr val="000000"/>
                  </a:solidFill>
                </a:rPr>
                <a:t>Legend</a:t>
              </a:r>
            </a:p>
          </p:txBody>
        </p:sp>
        <p:grpSp>
          <p:nvGrpSpPr>
            <p:cNvPr id="57"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grpSp>
        <p:nvGrpSpPr>
          <p:cNvPr id="18" name="McK Slide Elements" hidden="1"/>
          <p:cNvGrpSpPr/>
          <p:nvPr/>
        </p:nvGrpSpPr>
        <p:grpSpPr bwMode="gray">
          <a:xfrm>
            <a:off x="792163" y="5857875"/>
            <a:ext cx="8135937" cy="404713"/>
            <a:chOff x="792163" y="5857875"/>
            <a:chExt cx="8135937" cy="404713"/>
          </a:xfrm>
        </p:grpSpPr>
        <p:sp>
          <p:nvSpPr>
            <p:cNvPr id="13" name="McK 4. Footnote"/>
            <p:cNvSpPr txBox="1">
              <a:spLocks noChangeArrowheads="1"/>
            </p:cNvSpPr>
            <p:nvPr userDrawn="1"/>
          </p:nvSpPr>
          <p:spPr bwMode="gray">
            <a:xfrm>
              <a:off x="792163" y="5857875"/>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userDrawn="1"/>
          </p:nvSpPr>
          <p:spPr bwMode="gray">
            <a:xfrm>
              <a:off x="792163" y="6108700"/>
              <a:ext cx="813593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fontAlgn="base">
                <a:spcBef>
                  <a:spcPct val="0"/>
                </a:spcBef>
                <a:spcAft>
                  <a:spcPct val="0"/>
                </a:spcAft>
                <a:tabLst>
                  <a:tab pos="625214" algn="l"/>
                </a:tabLst>
              </a:pPr>
              <a:r>
                <a:rPr lang="en-US" sz="1000" dirty="0" smtClean="0">
                  <a:solidFill>
                    <a:srgbClr val="000000"/>
                  </a:solidFill>
                </a:rPr>
                <a:t>Source: Source</a:t>
              </a:r>
              <a:endParaRPr lang="en-US" sz="1000" dirty="0">
                <a:solidFill>
                  <a:srgbClr val="000000"/>
                </a:solidFill>
              </a:endParaRPr>
            </a:p>
          </p:txBody>
        </p:sp>
      </p:grpSp>
    </p:spTree>
    <p:extLst>
      <p:ext uri="{BB962C8B-B14F-4D97-AF65-F5344CB8AC3E}">
        <p14:creationId xmlns:p14="http://schemas.microsoft.com/office/powerpoint/2010/main" val="3838404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hyperlink" Target="http://www.thegef.org/gef/pp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image" Target="../media/image7.emf"/><Relationship Id="rId2" Type="http://schemas.openxmlformats.org/officeDocument/2006/relationships/tags" Target="../tags/tag91.xml"/><Relationship Id="rId16" Type="http://schemas.openxmlformats.org/officeDocument/2006/relationships/oleObject" Target="../embeddings/oleObject16.bin"/><Relationship Id="rId1" Type="http://schemas.openxmlformats.org/officeDocument/2006/relationships/vmlDrawing" Target="../drawings/vmlDrawing16.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notesSlide" Target="../notesSlides/notesSlide3.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image" Target="../media/image11.png"/><Relationship Id="rId3" Type="http://schemas.openxmlformats.org/officeDocument/2006/relationships/tags" Target="../tags/tag106.xml"/><Relationship Id="rId21" Type="http://schemas.openxmlformats.org/officeDocument/2006/relationships/image" Target="../media/image14.jpg"/><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image" Target="../media/image7.emf"/><Relationship Id="rId2" Type="http://schemas.openxmlformats.org/officeDocument/2006/relationships/tags" Target="../tags/tag105.xml"/><Relationship Id="rId16" Type="http://schemas.openxmlformats.org/officeDocument/2006/relationships/oleObject" Target="../embeddings/oleObject18.bin"/><Relationship Id="rId20" Type="http://schemas.openxmlformats.org/officeDocument/2006/relationships/image" Target="../media/image13.png"/><Relationship Id="rId1" Type="http://schemas.openxmlformats.org/officeDocument/2006/relationships/vmlDrawing" Target="../drawings/vmlDrawing18.v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slideLayout" Target="../slideLayouts/slideLayout18.xml"/><Relationship Id="rId10" Type="http://schemas.openxmlformats.org/officeDocument/2006/relationships/tags" Target="../tags/tag113.xml"/><Relationship Id="rId19" Type="http://schemas.openxmlformats.org/officeDocument/2006/relationships/image" Target="../media/image12.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1449" y="963104"/>
            <a:ext cx="7772400" cy="1143000"/>
          </a:xfrm>
        </p:spPr>
        <p:txBody>
          <a:bodyPr>
            <a:noAutofit/>
          </a:bodyPr>
          <a:lstStyle/>
          <a:p>
            <a:r>
              <a:rPr lang="en-US" sz="3600" b="1" dirty="0"/>
              <a:t>Expanding Engagement with the Private  Sector on GEF Projects</a:t>
            </a:r>
          </a:p>
        </p:txBody>
      </p:sp>
      <p:sp>
        <p:nvSpPr>
          <p:cNvPr id="6146" name="Rectangle 2"/>
          <p:cNvSpPr>
            <a:spLocks noGrp="1" noChangeArrowheads="1"/>
          </p:cNvSpPr>
          <p:nvPr>
            <p:ph type="subTitle" idx="1"/>
          </p:nvPr>
        </p:nvSpPr>
        <p:spPr>
          <a:xfrm>
            <a:off x="1371600" y="4800600"/>
            <a:ext cx="6400800" cy="1066800"/>
          </a:xfrm>
        </p:spPr>
        <p:txBody>
          <a:bodyPr>
            <a:noAutofit/>
          </a:bodyPr>
          <a:lstStyle/>
          <a:p>
            <a:endParaRPr lang="en-US" sz="1800" b="1" dirty="0" smtClean="0"/>
          </a:p>
          <a:p>
            <a:endParaRPr lang="en-US" sz="1800" b="1" dirty="0" smtClean="0"/>
          </a:p>
        </p:txBody>
      </p:sp>
      <p:pic>
        <p:nvPicPr>
          <p:cNvPr id="6" name="Picture 13"/>
          <p:cNvPicPr>
            <a:picLocks noChangeAspect="1" noChangeArrowheads="1"/>
          </p:cNvPicPr>
          <p:nvPr/>
        </p:nvPicPr>
        <p:blipFill>
          <a:blip r:embed="rId3" cstate="screen"/>
          <a:srcRect/>
          <a:stretch>
            <a:fillRect/>
          </a:stretch>
        </p:blipFill>
        <p:spPr bwMode="auto">
          <a:xfrm>
            <a:off x="3962400" y="2514600"/>
            <a:ext cx="1665514" cy="2057400"/>
          </a:xfrm>
          <a:prstGeom prst="rect">
            <a:avLst/>
          </a:prstGeom>
          <a:noFill/>
          <a:ln w="9525">
            <a:noFill/>
            <a:miter lim="800000"/>
            <a:headEnd/>
            <a:tailEnd/>
          </a:ln>
        </p:spPr>
      </p:pic>
      <p:pic>
        <p:nvPicPr>
          <p:cNvPr id="7" name="Grafik 5" descr="plant.bmp"/>
          <p:cNvPicPr>
            <a:picLocks noChangeAspect="1"/>
          </p:cNvPicPr>
          <p:nvPr/>
        </p:nvPicPr>
        <p:blipFill>
          <a:blip r:embed="rId4" cstate="screen"/>
          <a:srcRect/>
          <a:stretch>
            <a:fillRect/>
          </a:stretch>
        </p:blipFill>
        <p:spPr bwMode="auto">
          <a:xfrm>
            <a:off x="1371600" y="2514600"/>
            <a:ext cx="2605053" cy="2057400"/>
          </a:xfrm>
          <a:prstGeom prst="rect">
            <a:avLst/>
          </a:prstGeom>
          <a:noFill/>
          <a:ln w="9525">
            <a:noFill/>
            <a:miter lim="800000"/>
            <a:headEnd/>
            <a:tailEnd/>
          </a:ln>
        </p:spPr>
      </p:pic>
      <p:pic>
        <p:nvPicPr>
          <p:cNvPr id="8" name="Picture 10"/>
          <p:cNvPicPr>
            <a:picLocks noChangeAspect="1" noChangeArrowheads="1"/>
          </p:cNvPicPr>
          <p:nvPr/>
        </p:nvPicPr>
        <p:blipFill>
          <a:blip r:embed="rId5" cstate="screen"/>
          <a:srcRect/>
          <a:stretch>
            <a:fillRect/>
          </a:stretch>
        </p:blipFill>
        <p:spPr bwMode="auto">
          <a:xfrm>
            <a:off x="5562600" y="2514600"/>
            <a:ext cx="1936376" cy="2057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F0386BFE-BCB3-4490-B361-92EBA2B1DDEA}" type="slidenum">
              <a:rPr lang="en-US" smtClean="0"/>
              <a:pPr/>
              <a:t>1</a:t>
            </a:fld>
            <a:endParaRPr lang="en-US" dirty="0"/>
          </a:p>
        </p:txBody>
      </p:sp>
      <p:sp>
        <p:nvSpPr>
          <p:cNvPr id="10" name="TextBox 9"/>
          <p:cNvSpPr txBox="1"/>
          <p:nvPr/>
        </p:nvSpPr>
        <p:spPr>
          <a:xfrm>
            <a:off x="3499757" y="4805650"/>
            <a:ext cx="2590800" cy="528350"/>
          </a:xfrm>
          <a:prstGeom prst="rect">
            <a:avLst/>
          </a:prstGeom>
          <a:noFill/>
        </p:spPr>
        <p:txBody>
          <a:bodyPr wrap="square" rtlCol="0">
            <a:spAutoFit/>
          </a:bodyPr>
          <a:lstStyle/>
          <a:p>
            <a:pPr algn="ctr">
              <a:lnSpc>
                <a:spcPts val="1660"/>
              </a:lnSpc>
            </a:pPr>
            <a:r>
              <a:rPr lang="en-US" b="1" dirty="0" smtClean="0"/>
              <a:t>Colombo, Sri Lanka</a:t>
            </a:r>
          </a:p>
          <a:p>
            <a:pPr algn="ctr">
              <a:lnSpc>
                <a:spcPts val="1660"/>
              </a:lnSpc>
            </a:pPr>
            <a:r>
              <a:rPr lang="en-US" b="1" dirty="0" smtClean="0"/>
              <a:t>March 17-19, 2015</a:t>
            </a:r>
            <a:endParaRPr lang="en-US"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279311" cy="307777"/>
          </a:xfrm>
        </p:spPr>
        <p:txBody>
          <a:bodyPr/>
          <a:lstStyle/>
          <a:p>
            <a:pPr algn="ctr"/>
            <a:r>
              <a:rPr lang="en-US" sz="2000" dirty="0" smtClean="0">
                <a:solidFill>
                  <a:srgbClr val="046435"/>
                </a:solidFill>
              </a:rPr>
              <a:t>Convening multi-stakeholder alliances</a:t>
            </a:r>
            <a:endParaRPr lang="en-US" sz="1800" dirty="0">
              <a:solidFill>
                <a:srgbClr val="046435"/>
              </a:solidFill>
            </a:endParaRPr>
          </a:p>
        </p:txBody>
      </p:sp>
      <p:sp>
        <p:nvSpPr>
          <p:cNvPr id="5" name="TextBox 4"/>
          <p:cNvSpPr txBox="1"/>
          <p:nvPr/>
        </p:nvSpPr>
        <p:spPr>
          <a:xfrm>
            <a:off x="533400" y="1015425"/>
            <a:ext cx="7848600" cy="584776"/>
          </a:xfrm>
          <a:prstGeom prst="rect">
            <a:avLst/>
          </a:prstGeom>
          <a:noFill/>
        </p:spPr>
        <p:txBody>
          <a:bodyPr wrap="square" rtlCol="0">
            <a:spAutoFit/>
          </a:bodyPr>
          <a:lstStyle/>
          <a:p>
            <a:r>
              <a:rPr lang="en-US" sz="1600" dirty="0" smtClean="0"/>
              <a:t>Finance Effective Management and Transitional Reform of Oceanic Fisheries (GEF ID 4856) FAO </a:t>
            </a:r>
            <a:endParaRPr lang="en-US" sz="1600" dirty="0"/>
          </a:p>
        </p:txBody>
      </p:sp>
      <p:sp>
        <p:nvSpPr>
          <p:cNvPr id="6" name="TextBox 5"/>
          <p:cNvSpPr txBox="1"/>
          <p:nvPr/>
        </p:nvSpPr>
        <p:spPr>
          <a:xfrm>
            <a:off x="304800" y="1828800"/>
            <a:ext cx="1447800" cy="307777"/>
          </a:xfrm>
          <a:prstGeom prst="rect">
            <a:avLst/>
          </a:prstGeom>
          <a:noFill/>
        </p:spPr>
        <p:txBody>
          <a:bodyPr wrap="square" rtlCol="0">
            <a:spAutoFit/>
          </a:bodyPr>
          <a:lstStyle/>
          <a:p>
            <a:r>
              <a:rPr lang="en-US" sz="1400" b="1" dirty="0">
                <a:solidFill>
                  <a:schemeClr val="tx2"/>
                </a:solidFill>
              </a:rPr>
              <a:t>Focal Area</a:t>
            </a:r>
          </a:p>
        </p:txBody>
      </p:sp>
      <p:sp>
        <p:nvSpPr>
          <p:cNvPr id="7" name="TextBox 6"/>
          <p:cNvSpPr txBox="1"/>
          <p:nvPr/>
        </p:nvSpPr>
        <p:spPr>
          <a:xfrm>
            <a:off x="1981200" y="1828800"/>
            <a:ext cx="2057400" cy="307777"/>
          </a:xfrm>
          <a:prstGeom prst="rect">
            <a:avLst/>
          </a:prstGeom>
          <a:noFill/>
        </p:spPr>
        <p:txBody>
          <a:bodyPr wrap="square" rtlCol="0">
            <a:spAutoFit/>
          </a:bodyPr>
          <a:lstStyle/>
          <a:p>
            <a:r>
              <a:rPr lang="en-US" sz="1400" b="1" dirty="0">
                <a:solidFill>
                  <a:schemeClr val="tx2"/>
                </a:solidFill>
              </a:rPr>
              <a:t>Project Objectives</a:t>
            </a:r>
          </a:p>
        </p:txBody>
      </p:sp>
      <p:sp>
        <p:nvSpPr>
          <p:cNvPr id="8" name="TextBox 7"/>
          <p:cNvSpPr txBox="1"/>
          <p:nvPr/>
        </p:nvSpPr>
        <p:spPr>
          <a:xfrm>
            <a:off x="4267200" y="1828800"/>
            <a:ext cx="1447800" cy="307777"/>
          </a:xfrm>
          <a:prstGeom prst="rect">
            <a:avLst/>
          </a:prstGeom>
          <a:noFill/>
        </p:spPr>
        <p:txBody>
          <a:bodyPr wrap="square" rtlCol="0">
            <a:spAutoFit/>
          </a:bodyPr>
          <a:lstStyle/>
          <a:p>
            <a:r>
              <a:rPr lang="en-US" sz="1400" b="1" dirty="0" smtClean="0">
                <a:solidFill>
                  <a:schemeClr val="tx2"/>
                </a:solidFill>
              </a:rPr>
              <a:t>GEF</a:t>
            </a:r>
            <a:endParaRPr lang="en-US" sz="1400" b="1" dirty="0">
              <a:solidFill>
                <a:schemeClr val="tx2"/>
              </a:solidFill>
            </a:endParaRPr>
          </a:p>
        </p:txBody>
      </p:sp>
      <p:sp>
        <p:nvSpPr>
          <p:cNvPr id="9" name="TextBox 8"/>
          <p:cNvSpPr txBox="1"/>
          <p:nvPr/>
        </p:nvSpPr>
        <p:spPr>
          <a:xfrm>
            <a:off x="6629400" y="1828800"/>
            <a:ext cx="1447800" cy="307777"/>
          </a:xfrm>
          <a:prstGeom prst="rect">
            <a:avLst/>
          </a:prstGeom>
          <a:noFill/>
        </p:spPr>
        <p:txBody>
          <a:bodyPr wrap="square" rtlCol="0">
            <a:spAutoFit/>
          </a:bodyPr>
          <a:lstStyle/>
          <a:p>
            <a:r>
              <a:rPr lang="en-US" sz="1400" b="1" dirty="0" smtClean="0">
                <a:solidFill>
                  <a:schemeClr val="tx2"/>
                </a:solidFill>
              </a:rPr>
              <a:t>Private Sector </a:t>
            </a:r>
            <a:endParaRPr lang="en-US" sz="1400" b="1" dirty="0">
              <a:solidFill>
                <a:schemeClr val="tx2"/>
              </a:solidFill>
            </a:endParaRPr>
          </a:p>
        </p:txBody>
      </p:sp>
      <p:sp>
        <p:nvSpPr>
          <p:cNvPr id="11" name="TextBox 10"/>
          <p:cNvSpPr txBox="1"/>
          <p:nvPr/>
        </p:nvSpPr>
        <p:spPr>
          <a:xfrm>
            <a:off x="3048000" y="4111823"/>
            <a:ext cx="2590800" cy="307777"/>
          </a:xfrm>
          <a:prstGeom prst="rect">
            <a:avLst/>
          </a:prstGeom>
          <a:noFill/>
        </p:spPr>
        <p:txBody>
          <a:bodyPr wrap="square" rtlCol="0">
            <a:spAutoFit/>
          </a:bodyPr>
          <a:lstStyle/>
          <a:p>
            <a:r>
              <a:rPr lang="en-US" sz="1400" b="1" dirty="0">
                <a:solidFill>
                  <a:schemeClr val="tx2"/>
                </a:solidFill>
              </a:rPr>
              <a:t>Best Practices/Lessons</a:t>
            </a:r>
          </a:p>
        </p:txBody>
      </p:sp>
      <p:sp>
        <p:nvSpPr>
          <p:cNvPr id="14" name="TextBox 13"/>
          <p:cNvSpPr txBox="1"/>
          <p:nvPr/>
        </p:nvSpPr>
        <p:spPr>
          <a:xfrm>
            <a:off x="304800" y="2237601"/>
            <a:ext cx="1826360" cy="276999"/>
          </a:xfrm>
          <a:prstGeom prst="rect">
            <a:avLst/>
          </a:prstGeom>
          <a:noFill/>
        </p:spPr>
        <p:txBody>
          <a:bodyPr wrap="square" rtlCol="0">
            <a:spAutoFit/>
          </a:bodyPr>
          <a:lstStyle/>
          <a:p>
            <a:r>
              <a:rPr lang="en-US" sz="1200" dirty="0" smtClean="0"/>
              <a:t>International Waters</a:t>
            </a:r>
          </a:p>
        </p:txBody>
      </p:sp>
      <p:sp>
        <p:nvSpPr>
          <p:cNvPr id="19" name="TextBox 18"/>
          <p:cNvSpPr txBox="1"/>
          <p:nvPr/>
        </p:nvSpPr>
        <p:spPr>
          <a:xfrm>
            <a:off x="4267200" y="2217003"/>
            <a:ext cx="2286000" cy="1384995"/>
          </a:xfrm>
          <a:prstGeom prst="rect">
            <a:avLst/>
          </a:prstGeom>
          <a:noFill/>
        </p:spPr>
        <p:txBody>
          <a:bodyPr wrap="square" rtlCol="0">
            <a:spAutoFit/>
          </a:bodyPr>
          <a:lstStyle/>
          <a:p>
            <a:r>
              <a:rPr lang="en-US" sz="1200" dirty="0" smtClean="0"/>
              <a:t>The GEF helped build efficiency and sustainability in tuna production and biodiversity conservation in the ABNJ through the systematic application of an ecosystem approach in tuna fisheries</a:t>
            </a:r>
            <a:endParaRPr lang="en-US" sz="1200" dirty="0"/>
          </a:p>
        </p:txBody>
      </p:sp>
      <p:sp>
        <p:nvSpPr>
          <p:cNvPr id="21" name="TextBox 20"/>
          <p:cNvSpPr txBox="1"/>
          <p:nvPr/>
        </p:nvSpPr>
        <p:spPr>
          <a:xfrm>
            <a:off x="3048000" y="4438471"/>
            <a:ext cx="3200400" cy="1384995"/>
          </a:xfrm>
          <a:prstGeom prst="rect">
            <a:avLst/>
          </a:prstGeom>
          <a:noFill/>
        </p:spPr>
        <p:txBody>
          <a:bodyPr wrap="square" rtlCol="0">
            <a:spAutoFit/>
          </a:bodyPr>
          <a:lstStyle/>
          <a:p>
            <a:r>
              <a:rPr lang="en-US" sz="1200" dirty="0"/>
              <a:t>An alliance of the project’s stakeholder helped align incentives for the successful implantation of the </a:t>
            </a:r>
            <a:r>
              <a:rPr lang="en-US" sz="1200" dirty="0" smtClean="0"/>
              <a:t>project. This alliance established </a:t>
            </a:r>
            <a:r>
              <a:rPr lang="en-US" sz="1200" dirty="0"/>
              <a:t>and harmonized minimum standards along the supply chain for and to incentivize industry actors</a:t>
            </a:r>
          </a:p>
          <a:p>
            <a:endParaRPr lang="en-US" sz="1200" dirty="0" smtClean="0"/>
          </a:p>
        </p:txBody>
      </p:sp>
      <p:sp>
        <p:nvSpPr>
          <p:cNvPr id="23" name="TextBox 22"/>
          <p:cNvSpPr txBox="1"/>
          <p:nvPr/>
        </p:nvSpPr>
        <p:spPr>
          <a:xfrm>
            <a:off x="6629400" y="2152471"/>
            <a:ext cx="2438400" cy="1569660"/>
          </a:xfrm>
          <a:prstGeom prst="rect">
            <a:avLst/>
          </a:prstGeom>
          <a:noFill/>
        </p:spPr>
        <p:txBody>
          <a:bodyPr wrap="square" rtlCol="0">
            <a:spAutoFit/>
          </a:bodyPr>
          <a:lstStyle/>
          <a:p>
            <a:r>
              <a:rPr lang="en-US" sz="1200" dirty="0" smtClean="0"/>
              <a:t>Coastal states, in consultation with private sector actors and fishery communities, helped demonstrate the sustainability and net economic benefits of fisheries </a:t>
            </a:r>
            <a:r>
              <a:rPr lang="en-US" sz="1200" smtClean="0"/>
              <a:t>management model</a:t>
            </a:r>
            <a:endParaRPr lang="en-US" sz="1200" dirty="0" smtClean="0"/>
          </a:p>
          <a:p>
            <a:endParaRPr lang="en-US" sz="1200" dirty="0" smtClean="0"/>
          </a:p>
          <a:p>
            <a:r>
              <a:rPr lang="en-US" sz="1200" dirty="0" smtClean="0"/>
              <a:t> </a:t>
            </a:r>
            <a:endParaRPr lang="en-US" sz="1200" dirty="0"/>
          </a:p>
        </p:txBody>
      </p:sp>
      <p:pic>
        <p:nvPicPr>
          <p:cNvPr id="15" name="Picture 14" descr="GEF allianc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76200"/>
            <a:ext cx="2590800" cy="990600"/>
          </a:xfrm>
          <a:prstGeom prst="rect">
            <a:avLst/>
          </a:prstGeom>
        </p:spPr>
      </p:pic>
      <p:sp>
        <p:nvSpPr>
          <p:cNvPr id="16" name="TextBox 15"/>
          <p:cNvSpPr txBox="1"/>
          <p:nvPr/>
        </p:nvSpPr>
        <p:spPr>
          <a:xfrm>
            <a:off x="1981200" y="2209800"/>
            <a:ext cx="2286000" cy="1754327"/>
          </a:xfrm>
          <a:prstGeom prst="rect">
            <a:avLst/>
          </a:prstGeom>
          <a:noFill/>
        </p:spPr>
        <p:txBody>
          <a:bodyPr wrap="square" rtlCol="0">
            <a:spAutoFit/>
          </a:bodyPr>
          <a:lstStyle/>
          <a:p>
            <a:r>
              <a:rPr lang="en-US" sz="1200" dirty="0" smtClean="0"/>
              <a:t>To increase sustainable net economic benefits captured by small island developing states and costal developing countries from the more effective management and utilization of fisheries, while preserving or enhancing ocean biodiversity conservation</a:t>
            </a:r>
            <a:endParaRPr lang="en-US" sz="1200" dirty="0"/>
          </a:p>
        </p:txBody>
      </p:sp>
      <p:sp>
        <p:nvSpPr>
          <p:cNvPr id="18" name="TextBox 17"/>
          <p:cNvSpPr txBox="1"/>
          <p:nvPr/>
        </p:nvSpPr>
        <p:spPr>
          <a:xfrm>
            <a:off x="304800" y="2743200"/>
            <a:ext cx="1826360" cy="276999"/>
          </a:xfrm>
          <a:prstGeom prst="rect">
            <a:avLst/>
          </a:prstGeom>
          <a:noFill/>
        </p:spPr>
        <p:txBody>
          <a:bodyPr wrap="square" rtlCol="0">
            <a:spAutoFit/>
          </a:bodyPr>
          <a:lstStyle/>
          <a:p>
            <a:r>
              <a:rPr lang="en-US" sz="1200" dirty="0" smtClean="0"/>
              <a:t>Biodiversity </a:t>
            </a:r>
          </a:p>
        </p:txBody>
      </p:sp>
    </p:spTree>
    <p:extLst>
      <p:ext uri="{BB962C8B-B14F-4D97-AF65-F5344CB8AC3E}">
        <p14:creationId xmlns:p14="http://schemas.microsoft.com/office/powerpoint/2010/main" val="213372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279311" cy="307777"/>
          </a:xfrm>
        </p:spPr>
        <p:txBody>
          <a:bodyPr/>
          <a:lstStyle/>
          <a:p>
            <a:pPr algn="ctr"/>
            <a:r>
              <a:rPr lang="en-US" sz="2000" dirty="0">
                <a:solidFill>
                  <a:srgbClr val="046435"/>
                </a:solidFill>
              </a:rPr>
              <a:t>Demonstrating innovative approaches</a:t>
            </a:r>
            <a:endParaRPr lang="en-US" sz="1800" dirty="0">
              <a:solidFill>
                <a:srgbClr val="046435"/>
              </a:solidFill>
            </a:endParaRPr>
          </a:p>
        </p:txBody>
      </p:sp>
      <p:sp>
        <p:nvSpPr>
          <p:cNvPr id="5" name="TextBox 4"/>
          <p:cNvSpPr txBox="1"/>
          <p:nvPr/>
        </p:nvSpPr>
        <p:spPr>
          <a:xfrm>
            <a:off x="1676400" y="838200"/>
            <a:ext cx="6705600" cy="584775"/>
          </a:xfrm>
          <a:prstGeom prst="rect">
            <a:avLst/>
          </a:prstGeom>
          <a:noFill/>
        </p:spPr>
        <p:txBody>
          <a:bodyPr wrap="square" rtlCol="0">
            <a:spAutoFit/>
          </a:bodyPr>
          <a:lstStyle/>
          <a:p>
            <a:r>
              <a:rPr lang="en-US" sz="1600" dirty="0"/>
              <a:t>Promotion of Non-fired Brick (NFB) Production and Utilization(GEF ID </a:t>
            </a:r>
            <a:r>
              <a:rPr lang="en-US" sz="1600" dirty="0" smtClean="0"/>
              <a:t>4801) </a:t>
            </a:r>
            <a:r>
              <a:rPr lang="en-US" sz="1600" dirty="0"/>
              <a:t>FAO</a:t>
            </a:r>
          </a:p>
        </p:txBody>
      </p:sp>
      <p:sp>
        <p:nvSpPr>
          <p:cNvPr id="6" name="TextBox 5"/>
          <p:cNvSpPr txBox="1"/>
          <p:nvPr/>
        </p:nvSpPr>
        <p:spPr>
          <a:xfrm>
            <a:off x="304800" y="1828800"/>
            <a:ext cx="1447800" cy="307777"/>
          </a:xfrm>
          <a:prstGeom prst="rect">
            <a:avLst/>
          </a:prstGeom>
          <a:noFill/>
        </p:spPr>
        <p:txBody>
          <a:bodyPr wrap="square" rtlCol="0">
            <a:spAutoFit/>
          </a:bodyPr>
          <a:lstStyle/>
          <a:p>
            <a:r>
              <a:rPr lang="en-US" sz="1400" b="1" dirty="0">
                <a:solidFill>
                  <a:schemeClr val="tx2"/>
                </a:solidFill>
              </a:rPr>
              <a:t>Focal Area</a:t>
            </a:r>
          </a:p>
        </p:txBody>
      </p:sp>
      <p:sp>
        <p:nvSpPr>
          <p:cNvPr id="7" name="TextBox 6"/>
          <p:cNvSpPr txBox="1"/>
          <p:nvPr/>
        </p:nvSpPr>
        <p:spPr>
          <a:xfrm>
            <a:off x="1981200" y="1828800"/>
            <a:ext cx="2057400" cy="307777"/>
          </a:xfrm>
          <a:prstGeom prst="rect">
            <a:avLst/>
          </a:prstGeom>
          <a:noFill/>
        </p:spPr>
        <p:txBody>
          <a:bodyPr wrap="square" rtlCol="0">
            <a:spAutoFit/>
          </a:bodyPr>
          <a:lstStyle/>
          <a:p>
            <a:r>
              <a:rPr lang="en-US" sz="1400" b="1" dirty="0">
                <a:solidFill>
                  <a:schemeClr val="tx2"/>
                </a:solidFill>
              </a:rPr>
              <a:t>Project Objectives</a:t>
            </a:r>
          </a:p>
        </p:txBody>
      </p:sp>
      <p:sp>
        <p:nvSpPr>
          <p:cNvPr id="8" name="TextBox 7"/>
          <p:cNvSpPr txBox="1"/>
          <p:nvPr/>
        </p:nvSpPr>
        <p:spPr>
          <a:xfrm>
            <a:off x="4267200" y="1828800"/>
            <a:ext cx="1447800" cy="307777"/>
          </a:xfrm>
          <a:prstGeom prst="rect">
            <a:avLst/>
          </a:prstGeom>
          <a:noFill/>
        </p:spPr>
        <p:txBody>
          <a:bodyPr wrap="square" rtlCol="0">
            <a:spAutoFit/>
          </a:bodyPr>
          <a:lstStyle/>
          <a:p>
            <a:r>
              <a:rPr lang="en-US" sz="1400" b="1" dirty="0" smtClean="0">
                <a:solidFill>
                  <a:schemeClr val="tx2"/>
                </a:solidFill>
              </a:rPr>
              <a:t>GEF</a:t>
            </a:r>
            <a:endParaRPr lang="en-US" sz="1400" b="1" dirty="0">
              <a:solidFill>
                <a:schemeClr val="tx2"/>
              </a:solidFill>
            </a:endParaRPr>
          </a:p>
        </p:txBody>
      </p:sp>
      <p:sp>
        <p:nvSpPr>
          <p:cNvPr id="9" name="TextBox 8"/>
          <p:cNvSpPr txBox="1"/>
          <p:nvPr/>
        </p:nvSpPr>
        <p:spPr>
          <a:xfrm>
            <a:off x="6629400" y="1828800"/>
            <a:ext cx="1447800" cy="307777"/>
          </a:xfrm>
          <a:prstGeom prst="rect">
            <a:avLst/>
          </a:prstGeom>
          <a:noFill/>
        </p:spPr>
        <p:txBody>
          <a:bodyPr wrap="square" rtlCol="0">
            <a:spAutoFit/>
          </a:bodyPr>
          <a:lstStyle/>
          <a:p>
            <a:r>
              <a:rPr lang="en-US" sz="1400" b="1" dirty="0" smtClean="0">
                <a:solidFill>
                  <a:schemeClr val="tx2"/>
                </a:solidFill>
              </a:rPr>
              <a:t>Private Sector </a:t>
            </a:r>
            <a:endParaRPr lang="en-US" sz="1400" b="1" dirty="0">
              <a:solidFill>
                <a:schemeClr val="tx2"/>
              </a:solidFill>
            </a:endParaRPr>
          </a:p>
        </p:txBody>
      </p:sp>
      <p:sp>
        <p:nvSpPr>
          <p:cNvPr id="11" name="TextBox 10"/>
          <p:cNvSpPr txBox="1"/>
          <p:nvPr/>
        </p:nvSpPr>
        <p:spPr>
          <a:xfrm>
            <a:off x="3048000" y="4111823"/>
            <a:ext cx="2590800" cy="307777"/>
          </a:xfrm>
          <a:prstGeom prst="rect">
            <a:avLst/>
          </a:prstGeom>
          <a:noFill/>
        </p:spPr>
        <p:txBody>
          <a:bodyPr wrap="square" rtlCol="0">
            <a:spAutoFit/>
          </a:bodyPr>
          <a:lstStyle/>
          <a:p>
            <a:r>
              <a:rPr lang="en-US" sz="1400" b="1" dirty="0">
                <a:solidFill>
                  <a:schemeClr val="tx2"/>
                </a:solidFill>
              </a:rPr>
              <a:t>Best Practices/Lessons</a:t>
            </a:r>
          </a:p>
        </p:txBody>
      </p:sp>
      <p:sp>
        <p:nvSpPr>
          <p:cNvPr id="14" name="TextBox 13"/>
          <p:cNvSpPr txBox="1"/>
          <p:nvPr/>
        </p:nvSpPr>
        <p:spPr>
          <a:xfrm>
            <a:off x="304800" y="2237601"/>
            <a:ext cx="1826360" cy="276999"/>
          </a:xfrm>
          <a:prstGeom prst="rect">
            <a:avLst/>
          </a:prstGeom>
          <a:noFill/>
        </p:spPr>
        <p:txBody>
          <a:bodyPr wrap="square" rtlCol="0">
            <a:spAutoFit/>
          </a:bodyPr>
          <a:lstStyle/>
          <a:p>
            <a:r>
              <a:rPr lang="en-US" sz="1200" dirty="0" smtClean="0"/>
              <a:t>Climate Change </a:t>
            </a:r>
          </a:p>
        </p:txBody>
      </p:sp>
      <p:sp>
        <p:nvSpPr>
          <p:cNvPr id="17" name="TextBox 16"/>
          <p:cNvSpPr txBox="1"/>
          <p:nvPr/>
        </p:nvSpPr>
        <p:spPr>
          <a:xfrm>
            <a:off x="1981200" y="2249269"/>
            <a:ext cx="2286000" cy="1015663"/>
          </a:xfrm>
          <a:prstGeom prst="rect">
            <a:avLst/>
          </a:prstGeom>
          <a:noFill/>
        </p:spPr>
        <p:txBody>
          <a:bodyPr wrap="square" rtlCol="0">
            <a:spAutoFit/>
          </a:bodyPr>
          <a:lstStyle/>
          <a:p>
            <a:r>
              <a:rPr lang="en-US" sz="1200" dirty="0"/>
              <a:t>Promotion of Non-fired Brick (NFB) </a:t>
            </a:r>
            <a:r>
              <a:rPr lang="en-US" sz="1200" dirty="0" smtClean="0"/>
              <a:t>production </a:t>
            </a:r>
            <a:r>
              <a:rPr lang="en-US" sz="1200" dirty="0"/>
              <a:t>and </a:t>
            </a:r>
            <a:r>
              <a:rPr lang="en-US" sz="1200" dirty="0" smtClean="0"/>
              <a:t>utilization to help reduce </a:t>
            </a:r>
            <a:r>
              <a:rPr lang="en-US" sz="1200" dirty="0"/>
              <a:t>the annual growth rate of GHG emissions </a:t>
            </a:r>
            <a:r>
              <a:rPr lang="en-US" sz="1200" dirty="0" smtClean="0"/>
              <a:t>in Viet Nam</a:t>
            </a:r>
            <a:endParaRPr lang="en-US" sz="1200" dirty="0"/>
          </a:p>
        </p:txBody>
      </p:sp>
      <p:sp>
        <p:nvSpPr>
          <p:cNvPr id="19" name="TextBox 18"/>
          <p:cNvSpPr txBox="1"/>
          <p:nvPr/>
        </p:nvSpPr>
        <p:spPr>
          <a:xfrm>
            <a:off x="4267200" y="2217003"/>
            <a:ext cx="2286000" cy="1384995"/>
          </a:xfrm>
          <a:prstGeom prst="rect">
            <a:avLst/>
          </a:prstGeom>
          <a:noFill/>
        </p:spPr>
        <p:txBody>
          <a:bodyPr wrap="square" rtlCol="0">
            <a:spAutoFit/>
          </a:bodyPr>
          <a:lstStyle/>
          <a:p>
            <a:r>
              <a:rPr lang="en-US" sz="1200" dirty="0" smtClean="0"/>
              <a:t>The GEF </a:t>
            </a:r>
            <a:r>
              <a:rPr lang="en-US" sz="1200" dirty="0"/>
              <a:t>grant helped industry </a:t>
            </a:r>
            <a:r>
              <a:rPr lang="en-US" sz="1200" dirty="0" smtClean="0"/>
              <a:t>meet </a:t>
            </a:r>
            <a:r>
              <a:rPr lang="en-US" sz="1200" dirty="0"/>
              <a:t>the </a:t>
            </a:r>
            <a:r>
              <a:rPr lang="en-US" sz="1200" dirty="0" smtClean="0"/>
              <a:t>manufacturing </a:t>
            </a:r>
            <a:r>
              <a:rPr lang="en-US" sz="1200" dirty="0"/>
              <a:t>levels for non-fired </a:t>
            </a:r>
            <a:r>
              <a:rPr lang="en-US" sz="1200" dirty="0" smtClean="0"/>
              <a:t>bricks (requirements </a:t>
            </a:r>
            <a:r>
              <a:rPr lang="en-US" sz="1200" dirty="0"/>
              <a:t>for the gradual replacement of clay-fired bricks with non-fired bricks in construction </a:t>
            </a:r>
            <a:r>
              <a:rPr lang="en-US" sz="1200" dirty="0" smtClean="0"/>
              <a:t>works) </a:t>
            </a:r>
            <a:endParaRPr lang="en-US" sz="1200" dirty="0"/>
          </a:p>
        </p:txBody>
      </p:sp>
      <p:sp>
        <p:nvSpPr>
          <p:cNvPr id="21" name="TextBox 20"/>
          <p:cNvSpPr txBox="1"/>
          <p:nvPr/>
        </p:nvSpPr>
        <p:spPr>
          <a:xfrm>
            <a:off x="3048000" y="4438471"/>
            <a:ext cx="3200400" cy="1015663"/>
          </a:xfrm>
          <a:prstGeom prst="rect">
            <a:avLst/>
          </a:prstGeom>
          <a:noFill/>
        </p:spPr>
        <p:txBody>
          <a:bodyPr wrap="square" rtlCol="0">
            <a:spAutoFit/>
          </a:bodyPr>
          <a:lstStyle/>
          <a:p>
            <a:r>
              <a:rPr lang="en-US" sz="1200" dirty="0" smtClean="0"/>
              <a:t>The </a:t>
            </a:r>
            <a:r>
              <a:rPr lang="en-US" sz="1200" dirty="0"/>
              <a:t>demonstrations and financial aid </a:t>
            </a:r>
            <a:r>
              <a:rPr lang="en-US" sz="1200" dirty="0" smtClean="0"/>
              <a:t>provided by the GEF grant helped NFB </a:t>
            </a:r>
            <a:r>
              <a:rPr lang="en-US" sz="1200" dirty="0"/>
              <a:t>manufacturers </a:t>
            </a:r>
            <a:r>
              <a:rPr lang="en-US" sz="1200" dirty="0" smtClean="0"/>
              <a:t>grow </a:t>
            </a:r>
            <a:r>
              <a:rPr lang="en-US" sz="1200" dirty="0"/>
              <a:t>their </a:t>
            </a:r>
            <a:r>
              <a:rPr lang="en-US" sz="1200" dirty="0" smtClean="0"/>
              <a:t>market and overcome the lack of access to the NFB technology</a:t>
            </a:r>
            <a:endParaRPr lang="en-US" sz="1200" dirty="0"/>
          </a:p>
        </p:txBody>
      </p:sp>
      <p:sp>
        <p:nvSpPr>
          <p:cNvPr id="23" name="TextBox 22"/>
          <p:cNvSpPr txBox="1"/>
          <p:nvPr/>
        </p:nvSpPr>
        <p:spPr>
          <a:xfrm>
            <a:off x="6629400" y="2152471"/>
            <a:ext cx="2438400" cy="830997"/>
          </a:xfrm>
          <a:prstGeom prst="rect">
            <a:avLst/>
          </a:prstGeom>
          <a:noFill/>
        </p:spPr>
        <p:txBody>
          <a:bodyPr wrap="square" rtlCol="0">
            <a:spAutoFit/>
          </a:bodyPr>
          <a:lstStyle/>
          <a:p>
            <a:r>
              <a:rPr lang="en-US" sz="1200" dirty="0"/>
              <a:t>Local </a:t>
            </a:r>
            <a:r>
              <a:rPr lang="en-US" sz="1200" dirty="0" smtClean="0"/>
              <a:t>construction firms benefited from increased access </a:t>
            </a:r>
            <a:r>
              <a:rPr lang="en-US" sz="1200" dirty="0"/>
              <a:t>to </a:t>
            </a:r>
            <a:r>
              <a:rPr lang="en-US" sz="1200" dirty="0" smtClean="0"/>
              <a:t>NFB technology </a:t>
            </a:r>
            <a:r>
              <a:rPr lang="en-US" sz="1200" dirty="0"/>
              <a:t>and </a:t>
            </a:r>
          </a:p>
          <a:p>
            <a:r>
              <a:rPr lang="en-US" sz="1200" dirty="0"/>
              <a:t>techniques.</a:t>
            </a:r>
          </a:p>
        </p:txBody>
      </p:sp>
      <p:pic>
        <p:nvPicPr>
          <p:cNvPr id="15" name="Picture 14" descr="GEF innova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1066800" cy="762000"/>
          </a:xfrm>
          <a:prstGeom prst="rect">
            <a:avLst/>
          </a:prstGeom>
        </p:spPr>
      </p:pic>
    </p:spTree>
    <p:extLst>
      <p:ext uri="{BB962C8B-B14F-4D97-AF65-F5344CB8AC3E}">
        <p14:creationId xmlns:p14="http://schemas.microsoft.com/office/powerpoint/2010/main" val="246252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387473"/>
            <a:ext cx="8794113" cy="298327"/>
          </a:xfrm>
        </p:spPr>
        <p:txBody>
          <a:bodyPr/>
          <a:lstStyle/>
          <a:p>
            <a:pPr algn="ctr"/>
            <a:r>
              <a:rPr lang="en-US" dirty="0" smtClean="0"/>
              <a:t>Private sector engagement exercise </a:t>
            </a:r>
            <a:endParaRPr lang="en-US" dirty="0"/>
          </a:p>
        </p:txBody>
      </p:sp>
      <p:sp>
        <p:nvSpPr>
          <p:cNvPr id="5" name="TextBox 4"/>
          <p:cNvSpPr txBox="1"/>
          <p:nvPr/>
        </p:nvSpPr>
        <p:spPr>
          <a:xfrm>
            <a:off x="1447800" y="1447800"/>
            <a:ext cx="7543800" cy="646331"/>
          </a:xfrm>
          <a:prstGeom prst="rect">
            <a:avLst/>
          </a:prstGeom>
          <a:noFill/>
        </p:spPr>
        <p:txBody>
          <a:bodyPr wrap="square" rtlCol="0">
            <a:spAutoFit/>
          </a:bodyPr>
          <a:lstStyle/>
          <a:p>
            <a:r>
              <a:rPr lang="en-US" dirty="0"/>
              <a:t>Would private sector engagement contribute to environmental benefits and my projects? </a:t>
            </a:r>
            <a:endParaRPr lang="en-US" dirty="0" smtClean="0"/>
          </a:p>
        </p:txBody>
      </p:sp>
      <p:sp>
        <p:nvSpPr>
          <p:cNvPr id="6" name="TextBox 5"/>
          <p:cNvSpPr txBox="1"/>
          <p:nvPr/>
        </p:nvSpPr>
        <p:spPr>
          <a:xfrm>
            <a:off x="1447800" y="2209800"/>
            <a:ext cx="7010400" cy="646331"/>
          </a:xfrm>
          <a:prstGeom prst="rect">
            <a:avLst/>
          </a:prstGeom>
          <a:noFill/>
        </p:spPr>
        <p:txBody>
          <a:bodyPr wrap="square" rtlCol="0">
            <a:spAutoFit/>
          </a:bodyPr>
          <a:lstStyle/>
          <a:p>
            <a:r>
              <a:rPr lang="en-US" dirty="0"/>
              <a:t>Identify specific actions to engage the private sector and include private sector in project design and implementation. </a:t>
            </a:r>
          </a:p>
        </p:txBody>
      </p:sp>
      <p:sp>
        <p:nvSpPr>
          <p:cNvPr id="7" name="TextBox 6"/>
          <p:cNvSpPr txBox="1"/>
          <p:nvPr/>
        </p:nvSpPr>
        <p:spPr>
          <a:xfrm>
            <a:off x="1447800" y="3048000"/>
            <a:ext cx="6934200" cy="646331"/>
          </a:xfrm>
          <a:prstGeom prst="rect">
            <a:avLst/>
          </a:prstGeom>
          <a:noFill/>
        </p:spPr>
        <p:txBody>
          <a:bodyPr wrap="square" rtlCol="0">
            <a:spAutoFit/>
          </a:bodyPr>
          <a:lstStyle/>
          <a:p>
            <a:r>
              <a:rPr lang="en-US" dirty="0"/>
              <a:t>Think  about who you would need to involve, through the project design, which agency, why. </a:t>
            </a:r>
          </a:p>
        </p:txBody>
      </p:sp>
      <p:sp>
        <p:nvSpPr>
          <p:cNvPr id="8" name="TextBox 7"/>
          <p:cNvSpPr txBox="1"/>
          <p:nvPr/>
        </p:nvSpPr>
        <p:spPr>
          <a:xfrm>
            <a:off x="1447800" y="3886200"/>
            <a:ext cx="7391399" cy="646331"/>
          </a:xfrm>
          <a:prstGeom prst="rect">
            <a:avLst/>
          </a:prstGeom>
          <a:noFill/>
        </p:spPr>
        <p:txBody>
          <a:bodyPr wrap="square" rtlCol="0">
            <a:spAutoFit/>
          </a:bodyPr>
          <a:lstStyle/>
          <a:p>
            <a:r>
              <a:rPr lang="en-US" dirty="0" smtClean="0"/>
              <a:t>Examples </a:t>
            </a:r>
            <a:r>
              <a:rPr lang="en-US" dirty="0"/>
              <a:t>include 1) forestry: private sector alliances to help design lacking regulatory policies and 2) e-waste: corporate partners. </a:t>
            </a:r>
          </a:p>
        </p:txBody>
      </p:sp>
      <p:sp>
        <p:nvSpPr>
          <p:cNvPr id="11" name="Rectangle 10"/>
          <p:cNvSpPr/>
          <p:nvPr/>
        </p:nvSpPr>
        <p:spPr>
          <a:xfrm>
            <a:off x="1066800" y="1524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2" name="Rectangle 11"/>
          <p:cNvSpPr/>
          <p:nvPr/>
        </p:nvSpPr>
        <p:spPr>
          <a:xfrm>
            <a:off x="1066800" y="2297668"/>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3" name="Rectangle 12"/>
          <p:cNvSpPr/>
          <p:nvPr/>
        </p:nvSpPr>
        <p:spPr>
          <a:xfrm>
            <a:off x="1066800" y="3048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4" name="Rectangle 13"/>
          <p:cNvSpPr/>
          <p:nvPr/>
        </p:nvSpPr>
        <p:spPr>
          <a:xfrm>
            <a:off x="1066800" y="38862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Tree>
    <p:extLst>
      <p:ext uri="{BB962C8B-B14F-4D97-AF65-F5344CB8AC3E}">
        <p14:creationId xmlns:p14="http://schemas.microsoft.com/office/powerpoint/2010/main" val="51335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F0386BFE-BCB3-4490-B361-92EBA2B1DDEA}"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1295400" y="1454509"/>
            <a:ext cx="1395750" cy="3351449"/>
          </a:xfrm>
          <a:prstGeom prst="rect">
            <a:avLst/>
          </a:prstGeom>
        </p:spPr>
      </p:pic>
      <p:pic>
        <p:nvPicPr>
          <p:cNvPr id="5" name="Picture 4"/>
          <p:cNvPicPr>
            <a:picLocks noChangeAspect="1"/>
          </p:cNvPicPr>
          <p:nvPr/>
        </p:nvPicPr>
        <p:blipFill>
          <a:blip r:embed="rId3"/>
          <a:stretch>
            <a:fillRect/>
          </a:stretch>
        </p:blipFill>
        <p:spPr>
          <a:xfrm>
            <a:off x="3201263" y="1434844"/>
            <a:ext cx="1362274" cy="3371114"/>
          </a:xfrm>
          <a:prstGeom prst="rect">
            <a:avLst/>
          </a:prstGeom>
        </p:spPr>
      </p:pic>
      <p:pic>
        <p:nvPicPr>
          <p:cNvPr id="6" name="Picture 5"/>
          <p:cNvPicPr>
            <a:picLocks noChangeAspect="1"/>
          </p:cNvPicPr>
          <p:nvPr/>
        </p:nvPicPr>
        <p:blipFill>
          <a:blip r:embed="rId4"/>
          <a:stretch>
            <a:fillRect/>
          </a:stretch>
        </p:blipFill>
        <p:spPr>
          <a:xfrm>
            <a:off x="5053985" y="1469258"/>
            <a:ext cx="2718415" cy="3336700"/>
          </a:xfrm>
          <a:prstGeom prst="rect">
            <a:avLst/>
          </a:prstGeom>
        </p:spPr>
      </p:pic>
    </p:spTree>
    <p:extLst>
      <p:ext uri="{BB962C8B-B14F-4D97-AF65-F5344CB8AC3E}">
        <p14:creationId xmlns:p14="http://schemas.microsoft.com/office/powerpoint/2010/main" val="244864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Your Questions or Ideas!</a:t>
            </a:r>
            <a:endParaRPr lang="en-US" dirty="0"/>
          </a:p>
        </p:txBody>
      </p:sp>
      <p:sp>
        <p:nvSpPr>
          <p:cNvPr id="3" name="Content Placeholder 2"/>
          <p:cNvSpPr>
            <a:spLocks noGrp="1"/>
          </p:cNvSpPr>
          <p:nvPr>
            <p:ph idx="1"/>
          </p:nvPr>
        </p:nvSpPr>
        <p:spPr>
          <a:xfrm>
            <a:off x="914400" y="1600201"/>
            <a:ext cx="4267200" cy="2209799"/>
          </a:xfrm>
        </p:spPr>
        <p:txBody>
          <a:bodyPr>
            <a:normAutofit/>
          </a:bodyPr>
          <a:lstStyle/>
          <a:p>
            <a:pPr marL="0">
              <a:spcBef>
                <a:spcPts val="0"/>
              </a:spcBef>
              <a:buNone/>
            </a:pPr>
            <a:r>
              <a:rPr lang="en-US" sz="1600" dirty="0"/>
              <a:t>Contact your country support representative</a:t>
            </a:r>
            <a:r>
              <a:rPr lang="en-US" sz="1600" dirty="0" smtClean="0"/>
              <a:t>.</a:t>
            </a:r>
          </a:p>
          <a:p>
            <a:pPr marL="0">
              <a:spcBef>
                <a:spcPts val="0"/>
              </a:spcBef>
              <a:buNone/>
            </a:pPr>
            <a:endParaRPr lang="en-US" sz="1600" dirty="0"/>
          </a:p>
          <a:p>
            <a:pPr marL="0">
              <a:spcBef>
                <a:spcPts val="0"/>
              </a:spcBef>
              <a:buNone/>
            </a:pPr>
            <a:endParaRPr lang="en-US" sz="1600" dirty="0" smtClean="0"/>
          </a:p>
          <a:p>
            <a:pPr marL="0">
              <a:spcBef>
                <a:spcPts val="0"/>
              </a:spcBef>
              <a:buNone/>
            </a:pPr>
            <a:r>
              <a:rPr lang="en-US" sz="1600" dirty="0"/>
              <a:t>More information is also available at the following link: </a:t>
            </a:r>
            <a:r>
              <a:rPr lang="en-US" sz="1600" dirty="0">
                <a:hlinkClick r:id="rId3"/>
              </a:rPr>
              <a:t>www.thegef.org/gef/</a:t>
            </a:r>
            <a:r>
              <a:rPr lang="en-US" sz="1600" dirty="0" smtClean="0">
                <a:hlinkClick r:id="rId3"/>
              </a:rPr>
              <a:t>ppp</a:t>
            </a:r>
            <a:r>
              <a:rPr lang="en-US" sz="1600" dirty="0" smtClean="0"/>
              <a:t> </a:t>
            </a:r>
            <a:endParaRPr lang="en-US" sz="1600" dirty="0"/>
          </a:p>
        </p:txBody>
      </p:sp>
      <p:pic>
        <p:nvPicPr>
          <p:cNvPr id="9" name="Picture 5"/>
          <p:cNvPicPr>
            <a:picLocks noChangeAspect="1" noChangeArrowheads="1"/>
          </p:cNvPicPr>
          <p:nvPr/>
        </p:nvPicPr>
        <p:blipFill>
          <a:blip r:embed="rId4" cstate="screen"/>
          <a:srcRect/>
          <a:stretch>
            <a:fillRect/>
          </a:stretch>
        </p:blipFill>
        <p:spPr bwMode="auto">
          <a:xfrm>
            <a:off x="5257800" y="1295400"/>
            <a:ext cx="2895600" cy="436801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F0386BFE-BCB3-4490-B361-92EBA2B1DDEA}" type="slidenum">
              <a:rPr lang="en-US" smtClean="0"/>
              <a:pPr/>
              <a:t>14</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46435"/>
                </a:solidFill>
              </a:rPr>
              <a:t>Expanding Private Sector Engagement</a:t>
            </a:r>
            <a:endParaRPr lang="en-US" dirty="0">
              <a:solidFill>
                <a:srgbClr val="046435"/>
              </a:solidFill>
            </a:endParaRPr>
          </a:p>
        </p:txBody>
      </p:sp>
      <p:sp>
        <p:nvSpPr>
          <p:cNvPr id="3" name="Content Placeholder 2"/>
          <p:cNvSpPr>
            <a:spLocks noGrp="1"/>
          </p:cNvSpPr>
          <p:nvPr>
            <p:ph idx="1"/>
          </p:nvPr>
        </p:nvSpPr>
        <p:spPr>
          <a:xfrm>
            <a:off x="609600" y="1447801"/>
            <a:ext cx="8534400" cy="2209800"/>
          </a:xfrm>
        </p:spPr>
        <p:txBody>
          <a:bodyPr>
            <a:normAutofit/>
          </a:bodyPr>
          <a:lstStyle/>
          <a:p>
            <a:pPr marL="0" indent="0" algn="ctr">
              <a:buNone/>
            </a:pPr>
            <a:r>
              <a:rPr lang="en-US" i="1" dirty="0"/>
              <a:t>Private sector engagement is not new; but GEF projects can deliver more by partnering on sustainable business models and attracting more investment for environmental </a:t>
            </a:r>
            <a:r>
              <a:rPr lang="en-US" i="1" dirty="0" smtClean="0"/>
              <a:t>benefits</a:t>
            </a:r>
          </a:p>
          <a:p>
            <a:pPr marL="0" indent="0" algn="ctr">
              <a:buNone/>
            </a:pPr>
            <a:r>
              <a:rPr lang="en-US" dirty="0" smtClean="0"/>
              <a:t>In GEF-6 we are pursuing:</a:t>
            </a:r>
          </a:p>
        </p:txBody>
      </p:sp>
      <p:sp>
        <p:nvSpPr>
          <p:cNvPr id="4" name="Slide Number Placeholder 3"/>
          <p:cNvSpPr>
            <a:spLocks noGrp="1"/>
          </p:cNvSpPr>
          <p:nvPr>
            <p:ph type="sldNum" sz="quarter" idx="12"/>
          </p:nvPr>
        </p:nvSpPr>
        <p:spPr/>
        <p:txBody>
          <a:bodyPr/>
          <a:lstStyle/>
          <a:p>
            <a:fld id="{F0386BFE-BCB3-4490-B361-92EBA2B1DDEA}" type="slidenum">
              <a:rPr lang="en-US" smtClean="0"/>
              <a:pPr/>
              <a:t>2</a:t>
            </a:fld>
            <a:endParaRPr lang="en-US" dirty="0"/>
          </a:p>
        </p:txBody>
      </p:sp>
      <p:sp>
        <p:nvSpPr>
          <p:cNvPr id="5" name="TextBox 4"/>
          <p:cNvSpPr txBox="1"/>
          <p:nvPr/>
        </p:nvSpPr>
        <p:spPr>
          <a:xfrm>
            <a:off x="685800" y="3048000"/>
            <a:ext cx="8458200" cy="3385542"/>
          </a:xfrm>
          <a:prstGeom prst="rect">
            <a:avLst/>
          </a:prstGeom>
          <a:noFill/>
        </p:spPr>
        <p:txBody>
          <a:bodyPr wrap="square" rtlCol="0">
            <a:spAutoFit/>
          </a:bodyPr>
          <a:lstStyle/>
          <a:p>
            <a:pPr lvl="1">
              <a:lnSpc>
                <a:spcPct val="150000"/>
              </a:lnSpc>
            </a:pPr>
            <a:r>
              <a:rPr lang="en-US" sz="2400" dirty="0">
                <a:latin typeface="Arial" panose="020B0604020202020204" pitchFamily="34" charset="0"/>
                <a:cs typeface="Arial" panose="020B0604020202020204" pitchFamily="34" charset="0"/>
              </a:rPr>
              <a:t>1. </a:t>
            </a:r>
            <a:r>
              <a:rPr lang="en-US" sz="2400" i="1" dirty="0">
                <a:latin typeface="Arial" panose="020B0604020202020204" pitchFamily="34" charset="0"/>
                <a:cs typeface="Arial" panose="020B0604020202020204" pitchFamily="34" charset="0"/>
              </a:rPr>
              <a:t>Mainstreaming</a:t>
            </a:r>
            <a:r>
              <a:rPr lang="en-US" sz="2400" dirty="0">
                <a:latin typeface="Arial" panose="020B0604020202020204" pitchFamily="34" charset="0"/>
                <a:cs typeface="Arial" panose="020B0604020202020204" pitchFamily="34" charset="0"/>
              </a:rPr>
              <a:t> - seeking private sector engagement </a:t>
            </a:r>
            <a:r>
              <a:rPr lang="en-US" sz="2400" dirty="0" smtClean="0">
                <a:latin typeface="Arial" panose="020B0604020202020204" pitchFamily="34" charset="0"/>
                <a:cs typeface="Arial" panose="020B0604020202020204" pitchFamily="34" charset="0"/>
              </a:rPr>
              <a:t>in 	all </a:t>
            </a:r>
            <a:r>
              <a:rPr lang="en-US" sz="2400" dirty="0">
                <a:latin typeface="Arial" panose="020B0604020202020204" pitchFamily="34" charset="0"/>
                <a:cs typeface="Arial" panose="020B0604020202020204" pitchFamily="34" charset="0"/>
              </a:rPr>
              <a:t>projects</a:t>
            </a:r>
          </a:p>
          <a:p>
            <a:pPr lvl="1">
              <a:lnSpc>
                <a:spcPct val="150000"/>
              </a:lnSpc>
            </a:pPr>
            <a:r>
              <a:rPr lang="en-US" sz="2400" dirty="0">
                <a:latin typeface="Arial" panose="020B0604020202020204" pitchFamily="34" charset="0"/>
                <a:cs typeface="Arial" panose="020B0604020202020204" pitchFamily="34" charset="0"/>
              </a:rPr>
              <a:t>2. </a:t>
            </a:r>
            <a:r>
              <a:rPr lang="en-US" sz="2400" i="1" dirty="0">
                <a:latin typeface="Arial" panose="020B0604020202020204" pitchFamily="34" charset="0"/>
                <a:cs typeface="Arial" panose="020B0604020202020204" pitchFamily="34" charset="0"/>
              </a:rPr>
              <a:t>Integrated Approach Pilots </a:t>
            </a:r>
            <a:r>
              <a:rPr lang="en-US" sz="2400" dirty="0">
                <a:latin typeface="Arial" panose="020B0604020202020204" pitchFamily="34" charset="0"/>
                <a:cs typeface="Arial" panose="020B0604020202020204" pitchFamily="34" charset="0"/>
              </a:rPr>
              <a:t>- targeted </a:t>
            </a:r>
            <a:r>
              <a:rPr lang="en-US" sz="2400" dirty="0" smtClean="0">
                <a:latin typeface="Arial" panose="020B0604020202020204" pitchFamily="34" charset="0"/>
                <a:cs typeface="Arial" panose="020B0604020202020204" pitchFamily="34" charset="0"/>
              </a:rPr>
              <a:t>initiatives</a:t>
            </a:r>
            <a:endParaRPr lang="en-US" sz="2400" dirty="0">
              <a:latin typeface="Arial" panose="020B0604020202020204" pitchFamily="34" charset="0"/>
              <a:cs typeface="Arial" panose="020B0604020202020204" pitchFamily="34" charset="0"/>
            </a:endParaRPr>
          </a:p>
          <a:p>
            <a:pPr lvl="1">
              <a:lnSpc>
                <a:spcPct val="150000"/>
              </a:lnSpc>
            </a:pPr>
            <a:r>
              <a:rPr lang="fr-FR" sz="2400" dirty="0">
                <a:latin typeface="Arial" panose="020B0604020202020204" pitchFamily="34" charset="0"/>
                <a:cs typeface="Arial" panose="020B0604020202020204" pitchFamily="34" charset="0"/>
              </a:rPr>
              <a:t>3. </a:t>
            </a:r>
            <a:r>
              <a:rPr lang="en-US" sz="2400" i="1" dirty="0">
                <a:latin typeface="Arial" panose="020B0604020202020204" pitchFamily="34" charset="0"/>
                <a:cs typeface="Arial" panose="020B0604020202020204" pitchFamily="34" charset="0"/>
              </a:rPr>
              <a:t>Non-Grant Instrument (NGI) </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special</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set-</a:t>
            </a:r>
            <a:r>
              <a:rPr lang="fr-FR" sz="2400" dirty="0" err="1">
                <a:latin typeface="Arial" panose="020B0604020202020204" pitchFamily="34" charset="0"/>
                <a:cs typeface="Arial" panose="020B0604020202020204" pitchFamily="34" charset="0"/>
              </a:rPr>
              <a:t>aside</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for 	</a:t>
            </a:r>
            <a:r>
              <a:rPr lang="fr-FR" sz="2400" dirty="0" err="1" smtClean="0">
                <a:latin typeface="Arial" panose="020B0604020202020204" pitchFamily="34" charset="0"/>
                <a:cs typeface="Arial" panose="020B0604020202020204" pitchFamily="34" charset="0"/>
              </a:rPr>
              <a:t>investments</a:t>
            </a:r>
            <a:endParaRPr lang="en-US" sz="2400" dirty="0">
              <a:latin typeface="Arial" panose="020B0604020202020204" pitchFamily="34" charset="0"/>
              <a:cs typeface="Arial" panose="020B0604020202020204" pitchFamily="34" charset="0"/>
            </a:endParaRPr>
          </a:p>
          <a:p>
            <a:pPr lvl="1">
              <a:lnSpc>
                <a:spcPct val="150000"/>
              </a:lnSpc>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p:cNvGraphicFramePr>
            <a:graphicFrameLocks noChangeAspect="1"/>
          </p:cNvGraphicFramePr>
          <p:nvPr>
            <p:custDataLst>
              <p:tags r:id="rId2"/>
            </p:custDataLst>
            <p:extLst>
              <p:ext uri="{D42A27DB-BD31-4B8C-83A1-F6EECF244321}">
                <p14:modId xmlns:p14="http://schemas.microsoft.com/office/powerpoint/2010/main" val="308694196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8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52400" y="609600"/>
            <a:ext cx="8794113" cy="292388"/>
          </a:xfrm>
        </p:spPr>
        <p:txBody>
          <a:bodyPr/>
          <a:lstStyle/>
          <a:p>
            <a:pPr algn="ctr"/>
            <a:r>
              <a:rPr lang="en-US" dirty="0"/>
              <a:t>Typical types of private sector actors for GEF projects</a:t>
            </a:r>
          </a:p>
        </p:txBody>
      </p:sp>
      <p:sp>
        <p:nvSpPr>
          <p:cNvPr id="63" name="Rectangle 4"/>
          <p:cNvSpPr>
            <a:spLocks noChangeArrowheads="1"/>
          </p:cNvSpPr>
          <p:nvPr>
            <p:custDataLst>
              <p:tags r:id="rId4"/>
            </p:custDataLst>
          </p:nvPr>
        </p:nvSpPr>
        <p:spPr bwMode="gray">
          <a:xfrm>
            <a:off x="687935" y="1307461"/>
            <a:ext cx="7768130" cy="4392673"/>
          </a:xfrm>
          <a:prstGeom prst="rect">
            <a:avLst/>
          </a:prstGeom>
          <a:solidFill>
            <a:schemeClr val="bg1"/>
          </a:solidFill>
          <a:ln w="19050">
            <a:solidFill>
              <a:schemeClr val="tx2"/>
            </a:solidFill>
            <a:miter lim="800000"/>
            <a:headEnd/>
            <a:tailEnd/>
          </a:ln>
          <a:effectLst>
            <a:outerShdw blurRad="50800" dist="38100" dir="2700000" algn="tl" rotWithShape="0">
              <a:prstClr val="black">
                <a:alpha val="40000"/>
              </a:prstClr>
            </a:outerShdw>
          </a:effectLst>
        </p:spPr>
        <p:txBody>
          <a:bodyPr wrap="none" lIns="93296" tIns="46648" rIns="93296" bIns="46648" anchor="ctr"/>
          <a:lstStyle/>
          <a:p>
            <a:pPr fontAlgn="base">
              <a:spcBef>
                <a:spcPct val="0"/>
              </a:spcBef>
              <a:spcAft>
                <a:spcPct val="0"/>
              </a:spcAft>
            </a:pPr>
            <a:endParaRPr lang="en-US" sz="1600">
              <a:solidFill>
                <a:srgbClr val="000000"/>
              </a:solidFill>
              <a:cs typeface="Arial" charset="0"/>
            </a:endParaRPr>
          </a:p>
        </p:txBody>
      </p:sp>
      <p:sp>
        <p:nvSpPr>
          <p:cNvPr id="8" name="Rectangle 6"/>
          <p:cNvSpPr txBox="1"/>
          <p:nvPr/>
        </p:nvSpPr>
        <p:spPr>
          <a:xfrm>
            <a:off x="1154892" y="1768485"/>
            <a:ext cx="16624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Capital providers</a:t>
            </a:r>
            <a:endParaRPr lang="en-US" sz="1400" dirty="0">
              <a:solidFill>
                <a:srgbClr val="000000"/>
              </a:solidFill>
            </a:endParaRPr>
          </a:p>
        </p:txBody>
      </p:sp>
      <p:sp>
        <p:nvSpPr>
          <p:cNvPr id="10" name="Oval 171"/>
          <p:cNvSpPr>
            <a:spLocks noChangeArrowheads="1"/>
          </p:cNvSpPr>
          <p:nvPr>
            <p:custDataLst>
              <p:tags r:id="rId5"/>
            </p:custDataLst>
          </p:nvPr>
        </p:nvSpPr>
        <p:spPr bwMode="gray">
          <a:xfrm>
            <a:off x="802165" y="176848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a:solidFill>
                  <a:srgbClr val="FFFFFF"/>
                </a:solidFill>
              </a:rPr>
              <a:t>1</a:t>
            </a:r>
            <a:endParaRPr lang="en-US" sz="1400" dirty="0">
              <a:solidFill>
                <a:srgbClr val="FFFFFF"/>
              </a:solidFill>
            </a:endParaRPr>
          </a:p>
        </p:txBody>
      </p:sp>
      <p:sp>
        <p:nvSpPr>
          <p:cNvPr id="29" name="Rectangle 6"/>
          <p:cNvSpPr txBox="1">
            <a:spLocks/>
          </p:cNvSpPr>
          <p:nvPr/>
        </p:nvSpPr>
        <p:spPr>
          <a:xfrm>
            <a:off x="2983692" y="1768485"/>
            <a:ext cx="24625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Pension funds, VCs </a:t>
            </a:r>
            <a:endParaRPr lang="en-US" sz="1400" dirty="0">
              <a:solidFill>
                <a:srgbClr val="000000"/>
              </a:solidFill>
            </a:endParaRPr>
          </a:p>
        </p:txBody>
      </p:sp>
      <p:sp>
        <p:nvSpPr>
          <p:cNvPr id="13" name="Rectangle 6"/>
          <p:cNvSpPr txBox="1"/>
          <p:nvPr/>
        </p:nvSpPr>
        <p:spPr>
          <a:xfrm>
            <a:off x="1154892" y="252342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Financial </a:t>
            </a:r>
            <a:r>
              <a:rPr lang="en-US" sz="1400" dirty="0" err="1" smtClean="0">
                <a:solidFill>
                  <a:srgbClr val="000000"/>
                </a:solidFill>
              </a:rPr>
              <a:t>intermedi-aries</a:t>
            </a:r>
            <a:r>
              <a:rPr lang="en-US" sz="1400" dirty="0" smtClean="0">
                <a:solidFill>
                  <a:srgbClr val="000000"/>
                </a:solidFill>
              </a:rPr>
              <a:t> and facilitators</a:t>
            </a:r>
            <a:endParaRPr lang="en-US" sz="1400" dirty="0">
              <a:solidFill>
                <a:srgbClr val="000000"/>
              </a:solidFill>
            </a:endParaRPr>
          </a:p>
        </p:txBody>
      </p:sp>
      <p:sp>
        <p:nvSpPr>
          <p:cNvPr id="14" name="Oval 171"/>
          <p:cNvSpPr>
            <a:spLocks noChangeArrowheads="1"/>
          </p:cNvSpPr>
          <p:nvPr>
            <p:custDataLst>
              <p:tags r:id="rId6"/>
            </p:custDataLst>
          </p:nvPr>
        </p:nvSpPr>
        <p:spPr bwMode="gray">
          <a:xfrm>
            <a:off x="802165" y="256839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smtClean="0">
                <a:solidFill>
                  <a:srgbClr val="FFFFFF"/>
                </a:solidFill>
              </a:rPr>
              <a:t>2</a:t>
            </a:r>
            <a:endParaRPr lang="en-US" sz="1400" dirty="0">
              <a:solidFill>
                <a:srgbClr val="FFFFFF"/>
              </a:solidFill>
            </a:endParaRPr>
          </a:p>
        </p:txBody>
      </p:sp>
      <p:sp>
        <p:nvSpPr>
          <p:cNvPr id="39" name="Rectangle 6"/>
          <p:cNvSpPr txBox="1">
            <a:spLocks/>
          </p:cNvSpPr>
          <p:nvPr/>
        </p:nvSpPr>
        <p:spPr>
          <a:xfrm>
            <a:off x="2983692" y="2523420"/>
            <a:ext cx="3994157"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Investment banks, commercial banks, financial advisory services </a:t>
            </a:r>
            <a:endParaRPr lang="en-US" sz="1400" dirty="0">
              <a:solidFill>
                <a:srgbClr val="000000"/>
              </a:solidFill>
            </a:endParaRPr>
          </a:p>
        </p:txBody>
      </p:sp>
      <p:sp>
        <p:nvSpPr>
          <p:cNvPr id="16" name="Rectangle 6"/>
          <p:cNvSpPr txBox="1"/>
          <p:nvPr/>
        </p:nvSpPr>
        <p:spPr>
          <a:xfrm>
            <a:off x="1154892" y="3368295"/>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large corporations</a:t>
            </a:r>
            <a:endParaRPr lang="en-US" sz="1400" dirty="0">
              <a:solidFill>
                <a:srgbClr val="000000"/>
              </a:solidFill>
            </a:endParaRPr>
          </a:p>
        </p:txBody>
      </p:sp>
      <p:sp>
        <p:nvSpPr>
          <p:cNvPr id="17" name="Oval 171"/>
          <p:cNvSpPr>
            <a:spLocks noChangeArrowheads="1"/>
          </p:cNvSpPr>
          <p:nvPr>
            <p:custDataLst>
              <p:tags r:id="rId7"/>
            </p:custDataLst>
          </p:nvPr>
        </p:nvSpPr>
        <p:spPr bwMode="gray">
          <a:xfrm>
            <a:off x="802165" y="336829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3a</a:t>
            </a:r>
            <a:endParaRPr lang="en-US" sz="1400" dirty="0">
              <a:solidFill>
                <a:srgbClr val="FFFFFF"/>
              </a:solidFill>
            </a:endParaRPr>
          </a:p>
        </p:txBody>
      </p:sp>
      <p:sp>
        <p:nvSpPr>
          <p:cNvPr id="43" name="Rectangle 6"/>
          <p:cNvSpPr txBox="1">
            <a:spLocks/>
          </p:cNvSpPr>
          <p:nvPr/>
        </p:nvSpPr>
        <p:spPr>
          <a:xfrm>
            <a:off x="2983692" y="3368295"/>
            <a:ext cx="3887625"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Large retail, manufacturing companies, project developers, etc.</a:t>
            </a:r>
            <a:endParaRPr lang="en-US" sz="1400" dirty="0">
              <a:solidFill>
                <a:srgbClr val="000000"/>
              </a:solidFill>
            </a:endParaRPr>
          </a:p>
        </p:txBody>
      </p:sp>
      <p:sp>
        <p:nvSpPr>
          <p:cNvPr id="19" name="Rectangle 6"/>
          <p:cNvSpPr txBox="1"/>
          <p:nvPr/>
        </p:nvSpPr>
        <p:spPr>
          <a:xfrm>
            <a:off x="1154892" y="416820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a:t>
            </a:r>
            <a:r>
              <a:rPr lang="en-US" sz="1400" dirty="0" err="1" smtClean="0">
                <a:solidFill>
                  <a:srgbClr val="000000"/>
                </a:solidFill>
              </a:rPr>
              <a:t>SMEs</a:t>
            </a:r>
            <a:endParaRPr lang="en-US" sz="1400" dirty="0">
              <a:solidFill>
                <a:srgbClr val="000000"/>
              </a:solidFill>
            </a:endParaRPr>
          </a:p>
        </p:txBody>
      </p:sp>
      <p:sp>
        <p:nvSpPr>
          <p:cNvPr id="20" name="Oval 171"/>
          <p:cNvSpPr>
            <a:spLocks noChangeArrowheads="1"/>
          </p:cNvSpPr>
          <p:nvPr>
            <p:custDataLst>
              <p:tags r:id="rId8"/>
            </p:custDataLst>
          </p:nvPr>
        </p:nvSpPr>
        <p:spPr bwMode="gray">
          <a:xfrm>
            <a:off x="802165" y="416820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3b</a:t>
            </a:r>
            <a:endParaRPr lang="en-US" sz="1400" dirty="0">
              <a:solidFill>
                <a:srgbClr val="FFFFFF"/>
              </a:solidFill>
            </a:endParaRPr>
          </a:p>
        </p:txBody>
      </p:sp>
      <p:sp>
        <p:nvSpPr>
          <p:cNvPr id="47" name="Rectangle 6"/>
          <p:cNvSpPr txBox="1">
            <a:spLocks/>
          </p:cNvSpPr>
          <p:nvPr/>
        </p:nvSpPr>
        <p:spPr>
          <a:xfrm>
            <a:off x="2983692" y="4168200"/>
            <a:ext cx="3887625"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CA" sz="1400" dirty="0" smtClean="0">
                <a:solidFill>
                  <a:srgbClr val="000000"/>
                </a:solidFill>
              </a:rPr>
              <a:t>Full time staff below 250 or less depending on the country</a:t>
            </a:r>
            <a:endParaRPr lang="en-US" sz="1400" dirty="0">
              <a:solidFill>
                <a:srgbClr val="000000"/>
              </a:solidFill>
            </a:endParaRPr>
          </a:p>
        </p:txBody>
      </p:sp>
      <p:sp>
        <p:nvSpPr>
          <p:cNvPr id="22" name="Rectangle 6"/>
          <p:cNvSpPr txBox="1"/>
          <p:nvPr/>
        </p:nvSpPr>
        <p:spPr>
          <a:xfrm>
            <a:off x="1154892" y="4968102"/>
            <a:ext cx="1662443" cy="6463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Industry players – individuals/ entrepreneurs</a:t>
            </a:r>
            <a:endParaRPr lang="en-US" sz="1400" dirty="0">
              <a:solidFill>
                <a:srgbClr val="000000"/>
              </a:solidFill>
            </a:endParaRPr>
          </a:p>
        </p:txBody>
      </p:sp>
      <p:sp>
        <p:nvSpPr>
          <p:cNvPr id="23" name="Oval 171"/>
          <p:cNvSpPr>
            <a:spLocks noChangeArrowheads="1"/>
          </p:cNvSpPr>
          <p:nvPr>
            <p:custDataLst>
              <p:tags r:id="rId9"/>
            </p:custDataLst>
          </p:nvPr>
        </p:nvSpPr>
        <p:spPr bwMode="gray">
          <a:xfrm>
            <a:off x="802165" y="496810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3c</a:t>
            </a:r>
            <a:endParaRPr lang="en-US" sz="1400" dirty="0">
              <a:solidFill>
                <a:srgbClr val="FFFFFF"/>
              </a:solidFill>
            </a:endParaRPr>
          </a:p>
        </p:txBody>
      </p:sp>
      <p:sp>
        <p:nvSpPr>
          <p:cNvPr id="51" name="Rectangle 6"/>
          <p:cNvSpPr txBox="1">
            <a:spLocks/>
          </p:cNvSpPr>
          <p:nvPr/>
        </p:nvSpPr>
        <p:spPr>
          <a:xfrm>
            <a:off x="2983692" y="4968102"/>
            <a:ext cx="3887625"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046435"/>
              </a:buClr>
            </a:pPr>
            <a:r>
              <a:rPr lang="en-US" sz="1400" dirty="0" smtClean="0">
                <a:solidFill>
                  <a:srgbClr val="000000"/>
                </a:solidFill>
              </a:rPr>
              <a:t>Small start-ups with full time staff below 10</a:t>
            </a:r>
            <a:endParaRPr lang="en-US" sz="1400" dirty="0">
              <a:solidFill>
                <a:srgbClr val="000000"/>
              </a:solidFill>
            </a:endParaRPr>
          </a:p>
        </p:txBody>
      </p:sp>
      <p:cxnSp>
        <p:nvCxnSpPr>
          <p:cNvPr id="56" name="Straight Connector 55"/>
          <p:cNvCxnSpPr>
            <a:cxnSpLocks/>
          </p:cNvCxnSpPr>
          <p:nvPr>
            <p:custDataLst>
              <p:tags r:id="rId10"/>
            </p:custDataLst>
          </p:nvPr>
        </p:nvCxnSpPr>
        <p:spPr>
          <a:xfrm>
            <a:off x="802165" y="2383881"/>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custDataLst>
              <p:tags r:id="rId11"/>
            </p:custDataLst>
          </p:nvPr>
        </p:nvCxnSpPr>
        <p:spPr>
          <a:xfrm>
            <a:off x="802165" y="3183786"/>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custDataLst>
              <p:tags r:id="rId12"/>
            </p:custDataLst>
          </p:nvPr>
        </p:nvCxnSpPr>
        <p:spPr>
          <a:xfrm>
            <a:off x="802165" y="4028661"/>
            <a:ext cx="753967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custDataLst>
              <p:tags r:id="rId13"/>
            </p:custDataLst>
          </p:nvPr>
        </p:nvCxnSpPr>
        <p:spPr>
          <a:xfrm>
            <a:off x="802165" y="4783596"/>
            <a:ext cx="753967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802165" y="1393161"/>
            <a:ext cx="4644070" cy="215444"/>
            <a:chOff x="804230" y="1393161"/>
            <a:chExt cx="4644070" cy="215444"/>
          </a:xfrm>
        </p:grpSpPr>
        <p:sp>
          <p:nvSpPr>
            <p:cNvPr id="31" name="Rectangle 6"/>
            <p:cNvSpPr txBox="1">
              <a:spLocks/>
            </p:cNvSpPr>
            <p:nvPr/>
          </p:nvSpPr>
          <p:spPr>
            <a:xfrm>
              <a:off x="804230" y="1393161"/>
              <a:ext cx="2015170"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46435"/>
                  </a:solidFill>
                </a:rPr>
                <a:t>Type </a:t>
              </a:r>
              <a:endParaRPr lang="en-US" sz="1400" b="1" dirty="0">
                <a:solidFill>
                  <a:srgbClr val="046435"/>
                </a:solidFill>
              </a:endParaRPr>
            </a:p>
          </p:txBody>
        </p:sp>
        <p:sp>
          <p:nvSpPr>
            <p:cNvPr id="33" name="Rectangle 6"/>
            <p:cNvSpPr txBox="1">
              <a:spLocks/>
            </p:cNvSpPr>
            <p:nvPr/>
          </p:nvSpPr>
          <p:spPr>
            <a:xfrm>
              <a:off x="2985757" y="1393161"/>
              <a:ext cx="2462543" cy="21544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46435"/>
                  </a:solidFill>
                </a:rPr>
                <a:t>Description/Examples </a:t>
              </a:r>
              <a:endParaRPr lang="en-US" sz="1400" b="1" dirty="0">
                <a:solidFill>
                  <a:srgbClr val="046435"/>
                </a:solidFill>
              </a:endParaRPr>
            </a:p>
          </p:txBody>
        </p:sp>
      </p:grpSp>
      <p:cxnSp>
        <p:nvCxnSpPr>
          <p:cNvPr id="60" name="Straight Connector 59"/>
          <p:cNvCxnSpPr>
            <a:cxnSpLocks/>
          </p:cNvCxnSpPr>
          <p:nvPr/>
        </p:nvCxnSpPr>
        <p:spPr>
          <a:xfrm>
            <a:off x="802165" y="1658861"/>
            <a:ext cx="7539670"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47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102975839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1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600200" y="381000"/>
            <a:ext cx="6431711" cy="381000"/>
          </a:xfrm>
        </p:spPr>
        <p:txBody>
          <a:bodyPr/>
          <a:lstStyle/>
          <a:p>
            <a:pPr algn="ctr"/>
            <a:r>
              <a:rPr lang="en-US" dirty="0"/>
              <a:t>Benefits of Private Sector Engagement</a:t>
            </a:r>
          </a:p>
        </p:txBody>
      </p:sp>
      <p:sp>
        <p:nvSpPr>
          <p:cNvPr id="3" name="TextBox 2"/>
          <p:cNvSpPr txBox="1"/>
          <p:nvPr/>
        </p:nvSpPr>
        <p:spPr>
          <a:xfrm>
            <a:off x="914400" y="1143000"/>
            <a:ext cx="7543800" cy="923330"/>
          </a:xfrm>
          <a:prstGeom prst="rect">
            <a:avLst/>
          </a:prstGeom>
          <a:noFill/>
        </p:spPr>
        <p:txBody>
          <a:bodyPr wrap="square" rtlCol="0">
            <a:spAutoFit/>
          </a:bodyPr>
          <a:lstStyle/>
          <a:p>
            <a:r>
              <a:rPr lang="en-US" i="1" dirty="0"/>
              <a:t>The private sector can strengthen partnerships and make contributions to environmental and developmental </a:t>
            </a:r>
            <a:r>
              <a:rPr lang="en-US" i="1" dirty="0" smtClean="0"/>
              <a:t>solutions, </a:t>
            </a:r>
            <a:r>
              <a:rPr lang="en-US" i="1" dirty="0"/>
              <a:t>such </a:t>
            </a:r>
            <a:r>
              <a:rPr lang="en-US" i="1" dirty="0" smtClean="0"/>
              <a:t>as: </a:t>
            </a:r>
            <a:endParaRPr lang="en-US" i="1" dirty="0"/>
          </a:p>
          <a:p>
            <a:endParaRPr lang="en-US" dirty="0" smtClean="0"/>
          </a:p>
        </p:txBody>
      </p:sp>
      <p:sp>
        <p:nvSpPr>
          <p:cNvPr id="24" name="TextBox 23"/>
          <p:cNvSpPr txBox="1"/>
          <p:nvPr/>
        </p:nvSpPr>
        <p:spPr>
          <a:xfrm>
            <a:off x="1676400" y="2133600"/>
            <a:ext cx="5943600" cy="2585323"/>
          </a:xfrm>
          <a:prstGeom prst="rect">
            <a:avLst/>
          </a:prstGeom>
          <a:noFill/>
        </p:spPr>
        <p:txBody>
          <a:bodyPr wrap="square" rtlCol="0">
            <a:spAutoFit/>
          </a:bodyPr>
          <a:lstStyle/>
          <a:p>
            <a:r>
              <a:rPr lang="en-US" dirty="0"/>
              <a:t>1. Additional funding </a:t>
            </a:r>
          </a:p>
          <a:p>
            <a:endParaRPr lang="en-US" dirty="0"/>
          </a:p>
          <a:p>
            <a:r>
              <a:rPr lang="en-US" dirty="0"/>
              <a:t>2. Expertise/skills/knowledge </a:t>
            </a:r>
          </a:p>
          <a:p>
            <a:endParaRPr lang="en-US" dirty="0"/>
          </a:p>
          <a:p>
            <a:r>
              <a:rPr lang="en-US" dirty="0"/>
              <a:t>3. Innovation </a:t>
            </a:r>
          </a:p>
          <a:p>
            <a:endParaRPr lang="en-US" dirty="0"/>
          </a:p>
          <a:p>
            <a:r>
              <a:rPr lang="en-US" dirty="0"/>
              <a:t>4. Technology transfer </a:t>
            </a:r>
          </a:p>
          <a:p>
            <a:endParaRPr lang="en-US" dirty="0"/>
          </a:p>
          <a:p>
            <a:r>
              <a:rPr lang="en-US" dirty="0"/>
              <a:t>5. Phase out substandard products </a:t>
            </a:r>
          </a:p>
        </p:txBody>
      </p:sp>
    </p:spTree>
    <p:extLst>
      <p:ext uri="{BB962C8B-B14F-4D97-AF65-F5344CB8AC3E}">
        <p14:creationId xmlns:p14="http://schemas.microsoft.com/office/powerpoint/2010/main" val="4079349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69612"/>
            <a:ext cx="6431711" cy="292388"/>
          </a:xfrm>
        </p:spPr>
        <p:txBody>
          <a:bodyPr/>
          <a:lstStyle/>
          <a:p>
            <a:pPr algn="ctr"/>
            <a:r>
              <a:rPr lang="en-US" dirty="0"/>
              <a:t>Reflections on </a:t>
            </a:r>
            <a:r>
              <a:rPr lang="en-US" dirty="0" smtClean="0"/>
              <a:t>selected </a:t>
            </a:r>
            <a:r>
              <a:rPr lang="en-US" dirty="0"/>
              <a:t>GEF </a:t>
            </a:r>
            <a:r>
              <a:rPr lang="en-US" dirty="0" smtClean="0"/>
              <a:t>projects </a:t>
            </a:r>
            <a:r>
              <a:rPr lang="en-US" dirty="0"/>
              <a:t>in this r</a:t>
            </a:r>
            <a:r>
              <a:rPr lang="en-US" dirty="0" smtClean="0"/>
              <a:t>egion</a:t>
            </a:r>
            <a:endParaRPr lang="en-US" dirty="0"/>
          </a:p>
        </p:txBody>
      </p:sp>
      <p:sp>
        <p:nvSpPr>
          <p:cNvPr id="3" name="TextBox 2"/>
          <p:cNvSpPr txBox="1"/>
          <p:nvPr/>
        </p:nvSpPr>
        <p:spPr>
          <a:xfrm>
            <a:off x="533400" y="1307068"/>
            <a:ext cx="7543800" cy="369332"/>
          </a:xfrm>
          <a:prstGeom prst="rect">
            <a:avLst/>
          </a:prstGeom>
          <a:noFill/>
        </p:spPr>
        <p:txBody>
          <a:bodyPr wrap="square" rtlCol="0">
            <a:spAutoFit/>
          </a:bodyPr>
          <a:lstStyle/>
          <a:p>
            <a:r>
              <a:rPr lang="en-US" dirty="0"/>
              <a:t>We reviewed a few GEF projects to learn: </a:t>
            </a:r>
            <a:endParaRPr lang="en-US" dirty="0" smtClean="0"/>
          </a:p>
        </p:txBody>
      </p:sp>
      <p:sp>
        <p:nvSpPr>
          <p:cNvPr id="4" name="TextBox 3"/>
          <p:cNvSpPr txBox="1"/>
          <p:nvPr/>
        </p:nvSpPr>
        <p:spPr>
          <a:xfrm>
            <a:off x="914400" y="1981200"/>
            <a:ext cx="7543800" cy="369332"/>
          </a:xfrm>
          <a:prstGeom prst="rect">
            <a:avLst/>
          </a:prstGeom>
          <a:noFill/>
        </p:spPr>
        <p:txBody>
          <a:bodyPr wrap="square" rtlCol="0">
            <a:spAutoFit/>
          </a:bodyPr>
          <a:lstStyle/>
          <a:p>
            <a:r>
              <a:rPr lang="en-US" b="1" dirty="0"/>
              <a:t>Was the private sector part of the problem and solution? </a:t>
            </a:r>
            <a:endParaRPr lang="en-US" b="1" dirty="0" smtClean="0"/>
          </a:p>
        </p:txBody>
      </p:sp>
      <p:sp>
        <p:nvSpPr>
          <p:cNvPr id="8" name="TextBox 7"/>
          <p:cNvSpPr txBox="1"/>
          <p:nvPr/>
        </p:nvSpPr>
        <p:spPr>
          <a:xfrm>
            <a:off x="914400" y="2590800"/>
            <a:ext cx="7010400" cy="646331"/>
          </a:xfrm>
          <a:prstGeom prst="rect">
            <a:avLst/>
          </a:prstGeom>
          <a:noFill/>
        </p:spPr>
        <p:txBody>
          <a:bodyPr wrap="square" rtlCol="0">
            <a:spAutoFit/>
          </a:bodyPr>
          <a:lstStyle/>
          <a:p>
            <a:r>
              <a:rPr lang="en-US" b="1" dirty="0"/>
              <a:t>Is there an essential contribution of private sector stakeholders in the project?</a:t>
            </a:r>
          </a:p>
        </p:txBody>
      </p:sp>
      <p:sp>
        <p:nvSpPr>
          <p:cNvPr id="9" name="TextBox 8"/>
          <p:cNvSpPr txBox="1"/>
          <p:nvPr/>
        </p:nvSpPr>
        <p:spPr>
          <a:xfrm>
            <a:off x="914400" y="3429000"/>
            <a:ext cx="6934200" cy="646331"/>
          </a:xfrm>
          <a:prstGeom prst="rect">
            <a:avLst/>
          </a:prstGeom>
          <a:noFill/>
        </p:spPr>
        <p:txBody>
          <a:bodyPr wrap="square" rtlCol="0">
            <a:spAutoFit/>
          </a:bodyPr>
          <a:lstStyle/>
          <a:p>
            <a:r>
              <a:rPr lang="en-US" b="1" dirty="0"/>
              <a:t>What results or lessons learned can provide insights for future private sector engagement?</a:t>
            </a:r>
          </a:p>
        </p:txBody>
      </p:sp>
      <p:sp>
        <p:nvSpPr>
          <p:cNvPr id="10" name="TextBox 9"/>
          <p:cNvSpPr txBox="1"/>
          <p:nvPr/>
        </p:nvSpPr>
        <p:spPr>
          <a:xfrm>
            <a:off x="609600" y="4572000"/>
            <a:ext cx="7391399" cy="369332"/>
          </a:xfrm>
          <a:prstGeom prst="rect">
            <a:avLst/>
          </a:prstGeom>
          <a:noFill/>
        </p:spPr>
        <p:txBody>
          <a:bodyPr wrap="square" rtlCol="0">
            <a:spAutoFit/>
          </a:bodyPr>
          <a:lstStyle/>
          <a:p>
            <a:r>
              <a:rPr lang="en-US" dirty="0"/>
              <a:t>We used the GEF intervention models to review these projects </a:t>
            </a:r>
          </a:p>
        </p:txBody>
      </p:sp>
      <p:sp>
        <p:nvSpPr>
          <p:cNvPr id="11" name="Rectangle 10"/>
          <p:cNvSpPr/>
          <p:nvPr/>
        </p:nvSpPr>
        <p:spPr>
          <a:xfrm>
            <a:off x="538118" y="19812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2" name="Rectangle 11"/>
          <p:cNvSpPr/>
          <p:nvPr/>
        </p:nvSpPr>
        <p:spPr>
          <a:xfrm>
            <a:off x="533400" y="25908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
        <p:nvSpPr>
          <p:cNvPr id="13" name="Rectangle 12"/>
          <p:cNvSpPr/>
          <p:nvPr/>
        </p:nvSpPr>
        <p:spPr>
          <a:xfrm>
            <a:off x="533400" y="3429000"/>
            <a:ext cx="300082" cy="369332"/>
          </a:xfrm>
          <a:prstGeom prst="rect">
            <a:avLst/>
          </a:prstGeom>
        </p:spPr>
        <p:txBody>
          <a:bodyPr wrap="none">
            <a:spAutoFit/>
          </a:bodyPr>
          <a:lstStyle/>
          <a:p>
            <a:r>
              <a:rPr lang="en-US" dirty="0">
                <a:latin typeface="ＭＳ ゴシック"/>
                <a:ea typeface="ＭＳ ゴシック"/>
                <a:cs typeface="ＭＳ ゴシック"/>
              </a:rPr>
              <a:t>&gt;</a:t>
            </a:r>
            <a:endParaRPr lang="en-US" dirty="0"/>
          </a:p>
        </p:txBody>
      </p:sp>
    </p:spTree>
    <p:extLst>
      <p:ext uri="{BB962C8B-B14F-4D97-AF65-F5344CB8AC3E}">
        <p14:creationId xmlns:p14="http://schemas.microsoft.com/office/powerpoint/2010/main" val="250951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1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21489" y="234863"/>
            <a:ext cx="8794113" cy="292388"/>
          </a:xfrm>
        </p:spPr>
        <p:txBody>
          <a:bodyPr/>
          <a:lstStyle/>
          <a:p>
            <a:pPr algn="ctr"/>
            <a:r>
              <a:rPr lang="en-US" dirty="0" smtClean="0"/>
              <a:t>The GEF regularly uses five intervention models in this eco-system</a:t>
            </a:r>
            <a:endParaRPr lang="en-US" dirty="0"/>
          </a:p>
        </p:txBody>
      </p:sp>
      <p:sp>
        <p:nvSpPr>
          <p:cNvPr id="63" name="Rectangle 4"/>
          <p:cNvSpPr>
            <a:spLocks noChangeArrowheads="1"/>
          </p:cNvSpPr>
          <p:nvPr>
            <p:custDataLst>
              <p:tags r:id="rId4"/>
            </p:custDataLst>
          </p:nvPr>
        </p:nvSpPr>
        <p:spPr bwMode="gray">
          <a:xfrm>
            <a:off x="766270" y="819639"/>
            <a:ext cx="7768130" cy="5506210"/>
          </a:xfrm>
          <a:prstGeom prst="rect">
            <a:avLst/>
          </a:prstGeom>
          <a:solidFill>
            <a:schemeClr val="bg1"/>
          </a:solidFill>
          <a:ln w="19050">
            <a:solidFill>
              <a:schemeClr val="tx2"/>
            </a:solidFill>
            <a:miter lim="800000"/>
            <a:headEnd/>
            <a:tailEnd/>
          </a:ln>
          <a:effectLst>
            <a:outerShdw blurRad="50800" dist="38100" dir="2700000" algn="tl" rotWithShape="0">
              <a:prstClr val="black">
                <a:alpha val="40000"/>
              </a:prstClr>
            </a:outerShdw>
          </a:effectLst>
        </p:spPr>
        <p:txBody>
          <a:bodyPr wrap="none" lIns="93296" tIns="46648" rIns="93296" bIns="46648" anchor="ctr"/>
          <a:lstStyle/>
          <a:p>
            <a:pPr fontAlgn="base">
              <a:spcBef>
                <a:spcPct val="0"/>
              </a:spcBef>
              <a:spcAft>
                <a:spcPct val="0"/>
              </a:spcAft>
            </a:pPr>
            <a:endParaRPr lang="en-US" sz="1600" dirty="0">
              <a:solidFill>
                <a:srgbClr val="000000"/>
              </a:solidFill>
              <a:cs typeface="Arial" charset="0"/>
            </a:endParaRPr>
          </a:p>
        </p:txBody>
      </p:sp>
      <p:grpSp>
        <p:nvGrpSpPr>
          <p:cNvPr id="3" name="Group 2"/>
          <p:cNvGrpSpPr/>
          <p:nvPr/>
        </p:nvGrpSpPr>
        <p:grpSpPr>
          <a:xfrm>
            <a:off x="838200" y="1066800"/>
            <a:ext cx="2438400" cy="430887"/>
            <a:chOff x="802165" y="1768485"/>
            <a:chExt cx="2438400" cy="430887"/>
          </a:xfrm>
        </p:grpSpPr>
        <p:sp>
          <p:nvSpPr>
            <p:cNvPr id="8" name="Rectangle 6"/>
            <p:cNvSpPr txBox="1"/>
            <p:nvPr/>
          </p:nvSpPr>
          <p:spPr>
            <a:xfrm>
              <a:off x="1154892" y="1768485"/>
              <a:ext cx="208567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Transforming policy and regulatory environments </a:t>
              </a:r>
              <a:endParaRPr lang="en-US" sz="1400" dirty="0">
                <a:solidFill>
                  <a:srgbClr val="000000"/>
                </a:solidFill>
              </a:endParaRPr>
            </a:p>
          </p:txBody>
        </p:sp>
        <p:sp>
          <p:nvSpPr>
            <p:cNvPr id="10" name="Oval 171"/>
            <p:cNvSpPr>
              <a:spLocks noChangeArrowheads="1"/>
            </p:cNvSpPr>
            <p:nvPr>
              <p:custDataLst>
                <p:tags r:id="rId14"/>
              </p:custDataLst>
            </p:nvPr>
          </p:nvSpPr>
          <p:spPr bwMode="gray">
            <a:xfrm>
              <a:off x="802165" y="1768485"/>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a:solidFill>
                    <a:srgbClr val="FFFFFF"/>
                  </a:solidFill>
                </a:rPr>
                <a:t>1</a:t>
              </a:r>
              <a:endParaRPr lang="en-US" sz="1400" dirty="0">
                <a:solidFill>
                  <a:srgbClr val="FFFFFF"/>
                </a:solidFill>
              </a:endParaRPr>
            </a:p>
          </p:txBody>
        </p:sp>
      </p:grpSp>
      <p:grpSp>
        <p:nvGrpSpPr>
          <p:cNvPr id="4" name="Group 3"/>
          <p:cNvGrpSpPr/>
          <p:nvPr/>
        </p:nvGrpSpPr>
        <p:grpSpPr>
          <a:xfrm>
            <a:off x="802165" y="2514600"/>
            <a:ext cx="2079478" cy="430887"/>
            <a:chOff x="802165" y="2781964"/>
            <a:chExt cx="2079478" cy="430887"/>
          </a:xfrm>
        </p:grpSpPr>
        <p:sp>
          <p:nvSpPr>
            <p:cNvPr id="13" name="Rectangle 6"/>
            <p:cNvSpPr txBox="1"/>
            <p:nvPr/>
          </p:nvSpPr>
          <p:spPr>
            <a:xfrm>
              <a:off x="1219200" y="2781964"/>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D</a:t>
              </a:r>
              <a:r>
                <a:rPr lang="en-US" sz="1400" dirty="0" smtClean="0">
                  <a:solidFill>
                    <a:srgbClr val="000000"/>
                  </a:solidFill>
                </a:rPr>
                <a:t>eploying innovative </a:t>
              </a:r>
              <a:r>
                <a:rPr lang="en-US" sz="1400" dirty="0">
                  <a:solidFill>
                    <a:srgbClr val="000000"/>
                  </a:solidFill>
                </a:rPr>
                <a:t>financial </a:t>
              </a:r>
              <a:r>
                <a:rPr lang="en-US" sz="1400" dirty="0" smtClean="0">
                  <a:solidFill>
                    <a:srgbClr val="000000"/>
                  </a:solidFill>
                </a:rPr>
                <a:t>instruments</a:t>
              </a:r>
              <a:endParaRPr lang="en-US" sz="1200" b="1" dirty="0">
                <a:solidFill>
                  <a:srgbClr val="000000"/>
                </a:solidFill>
              </a:endParaRPr>
            </a:p>
          </p:txBody>
        </p:sp>
        <p:sp>
          <p:nvSpPr>
            <p:cNvPr id="14" name="Oval 171"/>
            <p:cNvSpPr>
              <a:spLocks noChangeArrowheads="1"/>
            </p:cNvSpPr>
            <p:nvPr>
              <p:custDataLst>
                <p:tags r:id="rId13"/>
              </p:custDataLst>
            </p:nvPr>
          </p:nvSpPr>
          <p:spPr bwMode="gray">
            <a:xfrm>
              <a:off x="802165" y="2835024"/>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2</a:t>
              </a:r>
              <a:endParaRPr lang="en-US" sz="1400" dirty="0">
                <a:solidFill>
                  <a:srgbClr val="FFFFFF"/>
                </a:solidFill>
              </a:endParaRPr>
            </a:p>
          </p:txBody>
        </p:sp>
      </p:grpSp>
      <p:sp>
        <p:nvSpPr>
          <p:cNvPr id="16" name="Rectangle 6"/>
          <p:cNvSpPr txBox="1"/>
          <p:nvPr/>
        </p:nvSpPr>
        <p:spPr>
          <a:xfrm>
            <a:off x="1233157" y="3581400"/>
            <a:ext cx="1662443"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Convening multi-stakeholder </a:t>
            </a:r>
            <a:r>
              <a:rPr lang="en-US" sz="1400" dirty="0" smtClean="0">
                <a:solidFill>
                  <a:srgbClr val="000000"/>
                </a:solidFill>
              </a:rPr>
              <a:t>alliances</a:t>
            </a:r>
            <a:endParaRPr lang="en-US" sz="1400" b="1" dirty="0">
              <a:solidFill>
                <a:srgbClr val="000000"/>
              </a:solidFill>
            </a:endParaRPr>
          </a:p>
        </p:txBody>
      </p:sp>
      <p:sp>
        <p:nvSpPr>
          <p:cNvPr id="17" name="Oval 171"/>
          <p:cNvSpPr>
            <a:spLocks noChangeArrowheads="1"/>
          </p:cNvSpPr>
          <p:nvPr>
            <p:custDataLst>
              <p:tags r:id="rId5"/>
            </p:custDataLst>
          </p:nvPr>
        </p:nvSpPr>
        <p:spPr bwMode="gray">
          <a:xfrm>
            <a:off x="802165" y="356311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3</a:t>
            </a:r>
            <a:endParaRPr lang="en-US" sz="1400" dirty="0">
              <a:solidFill>
                <a:srgbClr val="FFFFFF"/>
              </a:solidFill>
            </a:endParaRPr>
          </a:p>
        </p:txBody>
      </p:sp>
      <p:sp>
        <p:nvSpPr>
          <p:cNvPr id="20" name="Oval 171"/>
          <p:cNvSpPr>
            <a:spLocks noChangeArrowheads="1"/>
          </p:cNvSpPr>
          <p:nvPr>
            <p:custDataLst>
              <p:tags r:id="rId6"/>
            </p:custDataLst>
          </p:nvPr>
        </p:nvSpPr>
        <p:spPr bwMode="gray">
          <a:xfrm>
            <a:off x="802165" y="4724400"/>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400" dirty="0" smtClean="0">
                <a:solidFill>
                  <a:srgbClr val="FFFFFF"/>
                </a:solidFill>
              </a:rPr>
              <a:t>4</a:t>
            </a:r>
            <a:endParaRPr lang="en-US" sz="1400" dirty="0">
              <a:solidFill>
                <a:srgbClr val="FFFFFF"/>
              </a:solidFill>
            </a:endParaRPr>
          </a:p>
        </p:txBody>
      </p:sp>
      <p:cxnSp>
        <p:nvCxnSpPr>
          <p:cNvPr id="56" name="Straight Connector 55"/>
          <p:cNvCxnSpPr>
            <a:cxnSpLocks/>
          </p:cNvCxnSpPr>
          <p:nvPr>
            <p:custDataLst>
              <p:tags r:id="rId7"/>
            </p:custDataLst>
          </p:nvPr>
        </p:nvCxnSpPr>
        <p:spPr>
          <a:xfrm>
            <a:off x="838200" y="2209800"/>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custDataLst>
              <p:tags r:id="rId8"/>
            </p:custDataLst>
          </p:nvPr>
        </p:nvCxnSpPr>
        <p:spPr>
          <a:xfrm>
            <a:off x="802165" y="3276600"/>
            <a:ext cx="7539670"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custDataLst>
              <p:tags r:id="rId9"/>
            </p:custDataLst>
          </p:nvPr>
        </p:nvCxnSpPr>
        <p:spPr>
          <a:xfrm>
            <a:off x="953316" y="4343400"/>
            <a:ext cx="7352484" cy="1802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custDataLst>
              <p:tags r:id="rId10"/>
            </p:custDataLst>
          </p:nvPr>
        </p:nvCxnSpPr>
        <p:spPr>
          <a:xfrm>
            <a:off x="954565" y="5410200"/>
            <a:ext cx="7352484" cy="1802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0" name="Oval 171"/>
          <p:cNvSpPr>
            <a:spLocks noChangeArrowheads="1"/>
          </p:cNvSpPr>
          <p:nvPr>
            <p:custDataLst>
              <p:tags r:id="rId11"/>
            </p:custDataLst>
          </p:nvPr>
        </p:nvSpPr>
        <p:spPr bwMode="gray">
          <a:xfrm>
            <a:off x="819912" y="5620512"/>
            <a:ext cx="246888" cy="246888"/>
          </a:xfrm>
          <a:prstGeom prst="ellipse">
            <a:avLst/>
          </a:prstGeom>
          <a:solidFill>
            <a:schemeClr val="tx2"/>
          </a:solidFill>
          <a:ln w="19050"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p>
            <a:pPr algn="ctr" fontAlgn="base">
              <a:spcBef>
                <a:spcPct val="0"/>
              </a:spcBef>
              <a:spcAft>
                <a:spcPct val="0"/>
              </a:spcAft>
            </a:pPr>
            <a:r>
              <a:rPr lang="en-CA" sz="1200" b="1" dirty="0" smtClean="0">
                <a:solidFill>
                  <a:srgbClr val="FFFFFF"/>
                </a:solidFill>
              </a:rPr>
              <a:t>5</a:t>
            </a:r>
            <a:endParaRPr lang="en-US" sz="1200" b="1" dirty="0">
              <a:solidFill>
                <a:srgbClr val="FFFFFF"/>
              </a:solidFill>
            </a:endParaRPr>
          </a:p>
        </p:txBody>
      </p:sp>
      <p:sp>
        <p:nvSpPr>
          <p:cNvPr id="32" name="Rectangle 6"/>
          <p:cNvSpPr txBox="1">
            <a:spLocks/>
          </p:cNvSpPr>
          <p:nvPr>
            <p:custDataLst>
              <p:tags r:id="rId12"/>
            </p:custDataLst>
          </p:nvPr>
        </p:nvSpPr>
        <p:spPr>
          <a:xfrm>
            <a:off x="1219200" y="5562600"/>
            <a:ext cx="2286000"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smtClean="0">
                <a:solidFill>
                  <a:srgbClr val="000000"/>
                </a:solidFill>
              </a:rPr>
              <a:t>Demonstrating innovative approaches</a:t>
            </a:r>
            <a:endParaRPr lang="en-US" sz="1400" dirty="0">
              <a:solidFill>
                <a:srgbClr val="000000"/>
              </a:solidFill>
            </a:endParaRPr>
          </a:p>
        </p:txBody>
      </p:sp>
      <p:pic>
        <p:nvPicPr>
          <p:cNvPr id="5" name="Picture 4" descr="GEF regulation2.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48200" y="1066800"/>
            <a:ext cx="1066800" cy="1066800"/>
          </a:xfrm>
          <a:prstGeom prst="rect">
            <a:avLst/>
          </a:prstGeom>
        </p:spPr>
      </p:pic>
      <p:pic>
        <p:nvPicPr>
          <p:cNvPr id="6" name="Picture 5" descr="GEF capcity building.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95800" y="4343400"/>
            <a:ext cx="1447800" cy="1066800"/>
          </a:xfrm>
          <a:prstGeom prst="rect">
            <a:avLst/>
          </a:prstGeom>
        </p:spPr>
      </p:pic>
      <p:sp>
        <p:nvSpPr>
          <p:cNvPr id="35" name="Rectangle 6"/>
          <p:cNvSpPr txBox="1"/>
          <p:nvPr/>
        </p:nvSpPr>
        <p:spPr>
          <a:xfrm>
            <a:off x="1219200" y="4724400"/>
            <a:ext cx="2578908" cy="4308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dirty="0">
                <a:solidFill>
                  <a:srgbClr val="000000"/>
                </a:solidFill>
              </a:rPr>
              <a:t>Strengthening institutional capacity and </a:t>
            </a:r>
            <a:r>
              <a:rPr lang="en-US" sz="1400" dirty="0" smtClean="0">
                <a:solidFill>
                  <a:srgbClr val="000000"/>
                </a:solidFill>
              </a:rPr>
              <a:t>decision-making</a:t>
            </a:r>
            <a:endParaRPr lang="en-US" sz="1400" dirty="0">
              <a:solidFill>
                <a:srgbClr val="000000"/>
              </a:solidFill>
            </a:endParaRPr>
          </a:p>
        </p:txBody>
      </p:sp>
      <p:pic>
        <p:nvPicPr>
          <p:cNvPr id="7" name="Picture 6" descr="GEF risk.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72000" y="2209800"/>
            <a:ext cx="1219200" cy="1066800"/>
          </a:xfrm>
          <a:prstGeom prst="rect">
            <a:avLst/>
          </a:prstGeom>
        </p:spPr>
      </p:pic>
      <p:pic>
        <p:nvPicPr>
          <p:cNvPr id="9" name="Picture 8" descr="GEF alliance2.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14800" y="3352800"/>
            <a:ext cx="2590800" cy="990600"/>
          </a:xfrm>
          <a:prstGeom prst="rect">
            <a:avLst/>
          </a:prstGeom>
        </p:spPr>
      </p:pic>
      <p:pic>
        <p:nvPicPr>
          <p:cNvPr id="11" name="Picture 10" descr="GEF innovation2.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800600" y="5486400"/>
            <a:ext cx="1066800" cy="762000"/>
          </a:xfrm>
          <a:prstGeom prst="rect">
            <a:avLst/>
          </a:prstGeom>
        </p:spPr>
      </p:pic>
    </p:spTree>
    <p:extLst>
      <p:ext uri="{BB962C8B-B14F-4D97-AF65-F5344CB8AC3E}">
        <p14:creationId xmlns:p14="http://schemas.microsoft.com/office/powerpoint/2010/main" val="1285125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279311" cy="298537"/>
          </a:xfrm>
        </p:spPr>
        <p:txBody>
          <a:bodyPr/>
          <a:lstStyle/>
          <a:p>
            <a:pPr algn="ctr"/>
            <a:r>
              <a:rPr lang="en-US" dirty="0"/>
              <a:t>Transforming policy and regulatory environments</a:t>
            </a:r>
          </a:p>
        </p:txBody>
      </p:sp>
      <p:sp>
        <p:nvSpPr>
          <p:cNvPr id="4" name="TextBox 3"/>
          <p:cNvSpPr txBox="1"/>
          <p:nvPr/>
        </p:nvSpPr>
        <p:spPr>
          <a:xfrm>
            <a:off x="3048000" y="855150"/>
            <a:ext cx="3276600" cy="584776"/>
          </a:xfrm>
          <a:prstGeom prst="rect">
            <a:avLst/>
          </a:prstGeom>
          <a:noFill/>
        </p:spPr>
        <p:txBody>
          <a:bodyPr wrap="square" rtlCol="0">
            <a:spAutoFit/>
          </a:bodyPr>
          <a:lstStyle/>
          <a:p>
            <a:r>
              <a:rPr lang="en-US" sz="1600" dirty="0"/>
              <a:t>SLM Offset in Western </a:t>
            </a:r>
            <a:r>
              <a:rPr lang="en-US" sz="1600" dirty="0" smtClean="0"/>
              <a:t>Mongolia</a:t>
            </a:r>
          </a:p>
          <a:p>
            <a:r>
              <a:rPr lang="en-US" sz="1600" dirty="0" smtClean="0"/>
              <a:t>(</a:t>
            </a:r>
            <a:r>
              <a:rPr lang="en-US" sz="1600" dirty="0"/>
              <a:t>GEF </a:t>
            </a:r>
            <a:r>
              <a:rPr lang="en-US" sz="1600" dirty="0" smtClean="0"/>
              <a:t>ID  5700) UNDP</a:t>
            </a:r>
            <a:endParaRPr lang="en-US" sz="1600" dirty="0"/>
          </a:p>
        </p:txBody>
      </p:sp>
      <p:sp>
        <p:nvSpPr>
          <p:cNvPr id="6" name="TextBox 5"/>
          <p:cNvSpPr txBox="1"/>
          <p:nvPr/>
        </p:nvSpPr>
        <p:spPr>
          <a:xfrm>
            <a:off x="304800" y="1828800"/>
            <a:ext cx="1447800" cy="307777"/>
          </a:xfrm>
          <a:prstGeom prst="rect">
            <a:avLst/>
          </a:prstGeom>
          <a:noFill/>
        </p:spPr>
        <p:txBody>
          <a:bodyPr wrap="square" rtlCol="0">
            <a:spAutoFit/>
          </a:bodyPr>
          <a:lstStyle/>
          <a:p>
            <a:r>
              <a:rPr lang="en-US" sz="1400" b="1" dirty="0">
                <a:solidFill>
                  <a:schemeClr val="tx2"/>
                </a:solidFill>
              </a:rPr>
              <a:t>Focal Area</a:t>
            </a:r>
          </a:p>
        </p:txBody>
      </p:sp>
      <p:sp>
        <p:nvSpPr>
          <p:cNvPr id="7" name="TextBox 6"/>
          <p:cNvSpPr txBox="1"/>
          <p:nvPr/>
        </p:nvSpPr>
        <p:spPr>
          <a:xfrm>
            <a:off x="1981200" y="1828800"/>
            <a:ext cx="2057400" cy="307777"/>
          </a:xfrm>
          <a:prstGeom prst="rect">
            <a:avLst/>
          </a:prstGeom>
          <a:noFill/>
        </p:spPr>
        <p:txBody>
          <a:bodyPr wrap="square" rtlCol="0">
            <a:spAutoFit/>
          </a:bodyPr>
          <a:lstStyle/>
          <a:p>
            <a:r>
              <a:rPr lang="en-US" sz="1400" b="1" dirty="0">
                <a:solidFill>
                  <a:schemeClr val="tx2"/>
                </a:solidFill>
              </a:rPr>
              <a:t>Project Objectives</a:t>
            </a:r>
          </a:p>
        </p:txBody>
      </p:sp>
      <p:sp>
        <p:nvSpPr>
          <p:cNvPr id="8" name="TextBox 7"/>
          <p:cNvSpPr txBox="1"/>
          <p:nvPr/>
        </p:nvSpPr>
        <p:spPr>
          <a:xfrm>
            <a:off x="4267200" y="1828800"/>
            <a:ext cx="1447800" cy="307777"/>
          </a:xfrm>
          <a:prstGeom prst="rect">
            <a:avLst/>
          </a:prstGeom>
          <a:noFill/>
        </p:spPr>
        <p:txBody>
          <a:bodyPr wrap="square" rtlCol="0">
            <a:spAutoFit/>
          </a:bodyPr>
          <a:lstStyle/>
          <a:p>
            <a:r>
              <a:rPr lang="en-US" sz="1400" b="1" dirty="0" smtClean="0">
                <a:solidFill>
                  <a:schemeClr val="tx2"/>
                </a:solidFill>
              </a:rPr>
              <a:t>GEF</a:t>
            </a:r>
            <a:endParaRPr lang="en-US" sz="1400" b="1" dirty="0">
              <a:solidFill>
                <a:schemeClr val="tx2"/>
              </a:solidFill>
            </a:endParaRPr>
          </a:p>
        </p:txBody>
      </p:sp>
      <p:sp>
        <p:nvSpPr>
          <p:cNvPr id="9" name="TextBox 8"/>
          <p:cNvSpPr txBox="1"/>
          <p:nvPr/>
        </p:nvSpPr>
        <p:spPr>
          <a:xfrm>
            <a:off x="6629400" y="1828800"/>
            <a:ext cx="1447800" cy="307777"/>
          </a:xfrm>
          <a:prstGeom prst="rect">
            <a:avLst/>
          </a:prstGeom>
          <a:noFill/>
        </p:spPr>
        <p:txBody>
          <a:bodyPr wrap="square" rtlCol="0">
            <a:spAutoFit/>
          </a:bodyPr>
          <a:lstStyle/>
          <a:p>
            <a:r>
              <a:rPr lang="en-US" sz="1400" b="1" dirty="0" smtClean="0">
                <a:solidFill>
                  <a:schemeClr val="tx2"/>
                </a:solidFill>
              </a:rPr>
              <a:t>Private Sector </a:t>
            </a:r>
            <a:endParaRPr lang="en-US" sz="1400" b="1" dirty="0">
              <a:solidFill>
                <a:schemeClr val="tx2"/>
              </a:solidFill>
            </a:endParaRPr>
          </a:p>
        </p:txBody>
      </p:sp>
      <p:sp>
        <p:nvSpPr>
          <p:cNvPr id="11" name="TextBox 10"/>
          <p:cNvSpPr txBox="1"/>
          <p:nvPr/>
        </p:nvSpPr>
        <p:spPr>
          <a:xfrm>
            <a:off x="3048000" y="3962400"/>
            <a:ext cx="2590800" cy="307777"/>
          </a:xfrm>
          <a:prstGeom prst="rect">
            <a:avLst/>
          </a:prstGeom>
          <a:noFill/>
        </p:spPr>
        <p:txBody>
          <a:bodyPr wrap="square" rtlCol="0">
            <a:spAutoFit/>
          </a:bodyPr>
          <a:lstStyle/>
          <a:p>
            <a:r>
              <a:rPr lang="en-US" sz="1400" b="1" dirty="0">
                <a:solidFill>
                  <a:schemeClr val="tx2"/>
                </a:solidFill>
              </a:rPr>
              <a:t>Best Practices/Lessons</a:t>
            </a:r>
          </a:p>
        </p:txBody>
      </p:sp>
      <p:sp>
        <p:nvSpPr>
          <p:cNvPr id="13" name="TextBox 12"/>
          <p:cNvSpPr txBox="1"/>
          <p:nvPr/>
        </p:nvSpPr>
        <p:spPr>
          <a:xfrm>
            <a:off x="304800" y="2237601"/>
            <a:ext cx="1826360" cy="276999"/>
          </a:xfrm>
          <a:prstGeom prst="rect">
            <a:avLst/>
          </a:prstGeom>
          <a:noFill/>
        </p:spPr>
        <p:txBody>
          <a:bodyPr wrap="square" rtlCol="0">
            <a:spAutoFit/>
          </a:bodyPr>
          <a:lstStyle/>
          <a:p>
            <a:r>
              <a:rPr lang="en-US" sz="1200" dirty="0" smtClean="0"/>
              <a:t>Land Degradation</a:t>
            </a:r>
            <a:endParaRPr lang="en-US" sz="1200" dirty="0"/>
          </a:p>
        </p:txBody>
      </p:sp>
      <p:sp>
        <p:nvSpPr>
          <p:cNvPr id="15" name="TextBox 14"/>
          <p:cNvSpPr txBox="1"/>
          <p:nvPr/>
        </p:nvSpPr>
        <p:spPr>
          <a:xfrm>
            <a:off x="1981200" y="2249269"/>
            <a:ext cx="2286000" cy="830997"/>
          </a:xfrm>
          <a:prstGeom prst="rect">
            <a:avLst/>
          </a:prstGeom>
          <a:noFill/>
        </p:spPr>
        <p:txBody>
          <a:bodyPr wrap="square" rtlCol="0">
            <a:spAutoFit/>
          </a:bodyPr>
          <a:lstStyle/>
          <a:p>
            <a:r>
              <a:rPr lang="en-US" sz="1200" dirty="0" smtClean="0"/>
              <a:t>Reduce </a:t>
            </a:r>
            <a:r>
              <a:rPr lang="en-US" sz="1200" dirty="0"/>
              <a:t>negative impacts of mining on rangelands in the western mountain and steppe </a:t>
            </a:r>
            <a:r>
              <a:rPr lang="en-US" sz="1200" dirty="0" smtClean="0"/>
              <a:t>region</a:t>
            </a:r>
            <a:endParaRPr lang="en-US" sz="1200" dirty="0"/>
          </a:p>
        </p:txBody>
      </p:sp>
      <p:sp>
        <p:nvSpPr>
          <p:cNvPr id="18" name="TextBox 17"/>
          <p:cNvSpPr txBox="1"/>
          <p:nvPr/>
        </p:nvSpPr>
        <p:spPr>
          <a:xfrm>
            <a:off x="4267200" y="2209800"/>
            <a:ext cx="2286000" cy="1938992"/>
          </a:xfrm>
          <a:prstGeom prst="rect">
            <a:avLst/>
          </a:prstGeom>
          <a:noFill/>
        </p:spPr>
        <p:txBody>
          <a:bodyPr wrap="square" rtlCol="0">
            <a:spAutoFit/>
          </a:bodyPr>
          <a:lstStyle/>
          <a:p>
            <a:r>
              <a:rPr lang="en-US" sz="1200" dirty="0" smtClean="0"/>
              <a:t>GEF grant </a:t>
            </a:r>
            <a:r>
              <a:rPr lang="en-US" sz="1200" dirty="0"/>
              <a:t>helps create framework and conditions for SLM </a:t>
            </a:r>
            <a:r>
              <a:rPr lang="en-US" sz="1200" dirty="0" smtClean="0"/>
              <a:t>offset </a:t>
            </a:r>
            <a:r>
              <a:rPr lang="en-US" sz="1200" dirty="0"/>
              <a:t>mechanisms </a:t>
            </a:r>
            <a:r>
              <a:rPr lang="en-US" sz="1200" dirty="0" smtClean="0"/>
              <a:t>and build capacity of </a:t>
            </a:r>
            <a:r>
              <a:rPr lang="en-US" sz="1200" dirty="0"/>
              <a:t>mining on rangelands</a:t>
            </a:r>
            <a:r>
              <a:rPr lang="en-US" sz="1200" dirty="0" smtClean="0"/>
              <a:t> </a:t>
            </a:r>
            <a:r>
              <a:rPr lang="en-US" sz="1200" dirty="0"/>
              <a:t>by incorporating mitigation hierarchy and offset for land degradation into the landscape level planning and management</a:t>
            </a:r>
          </a:p>
          <a:p>
            <a:endParaRPr lang="en-US" sz="1200" dirty="0"/>
          </a:p>
        </p:txBody>
      </p:sp>
      <p:sp>
        <p:nvSpPr>
          <p:cNvPr id="20" name="TextBox 19"/>
          <p:cNvSpPr txBox="1"/>
          <p:nvPr/>
        </p:nvSpPr>
        <p:spPr>
          <a:xfrm>
            <a:off x="3048000" y="4267200"/>
            <a:ext cx="3124200" cy="830997"/>
          </a:xfrm>
          <a:prstGeom prst="rect">
            <a:avLst/>
          </a:prstGeom>
          <a:noFill/>
        </p:spPr>
        <p:txBody>
          <a:bodyPr wrap="square" rtlCol="0">
            <a:spAutoFit/>
          </a:bodyPr>
          <a:lstStyle/>
          <a:p>
            <a:r>
              <a:rPr lang="en-US" sz="1200" dirty="0"/>
              <a:t>GEF investment helped deliver appropriate regulatory framework </a:t>
            </a:r>
            <a:r>
              <a:rPr lang="en-US" sz="1200" dirty="0" smtClean="0"/>
              <a:t>on SLM and with the participation of the mining industry in the its design and implementation </a:t>
            </a:r>
            <a:endParaRPr lang="en-US" sz="1200" dirty="0"/>
          </a:p>
        </p:txBody>
      </p:sp>
      <p:sp>
        <p:nvSpPr>
          <p:cNvPr id="22" name="TextBox 21"/>
          <p:cNvSpPr txBox="1"/>
          <p:nvPr/>
        </p:nvSpPr>
        <p:spPr>
          <a:xfrm>
            <a:off x="6629400" y="2209800"/>
            <a:ext cx="2438400" cy="1200329"/>
          </a:xfrm>
          <a:prstGeom prst="rect">
            <a:avLst/>
          </a:prstGeom>
          <a:noFill/>
        </p:spPr>
        <p:txBody>
          <a:bodyPr wrap="square" rtlCol="0">
            <a:spAutoFit/>
          </a:bodyPr>
          <a:lstStyle/>
          <a:p>
            <a:r>
              <a:rPr lang="en-US" sz="1200" dirty="0" smtClean="0"/>
              <a:t>Participation of mining companies in the design of SLM regulatory </a:t>
            </a:r>
            <a:r>
              <a:rPr lang="en-US" sz="1200" dirty="0"/>
              <a:t>framework </a:t>
            </a:r>
            <a:r>
              <a:rPr lang="en-US" sz="1200" dirty="0" smtClean="0"/>
              <a:t>and offset </a:t>
            </a:r>
            <a:r>
              <a:rPr lang="en-US" sz="1200" dirty="0"/>
              <a:t>mechanisms </a:t>
            </a:r>
            <a:r>
              <a:rPr lang="en-US" sz="1200" dirty="0" smtClean="0"/>
              <a:t>as well as in the rehabilitation of the degraded land and with co-financing</a:t>
            </a:r>
            <a:endParaRPr lang="en-US" sz="1200" dirty="0"/>
          </a:p>
        </p:txBody>
      </p:sp>
      <p:pic>
        <p:nvPicPr>
          <p:cNvPr id="14" name="Picture 13" descr="GEF regulation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1066800" cy="1066800"/>
          </a:xfrm>
          <a:prstGeom prst="rect">
            <a:avLst/>
          </a:prstGeom>
        </p:spPr>
      </p:pic>
    </p:spTree>
    <p:extLst>
      <p:ext uri="{BB962C8B-B14F-4D97-AF65-F5344CB8AC3E}">
        <p14:creationId xmlns:p14="http://schemas.microsoft.com/office/powerpoint/2010/main" val="277648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67600" cy="307777"/>
          </a:xfrm>
        </p:spPr>
        <p:txBody>
          <a:bodyPr/>
          <a:lstStyle/>
          <a:p>
            <a:pPr algn="ctr"/>
            <a:r>
              <a:rPr lang="en-US" sz="2000" dirty="0">
                <a:solidFill>
                  <a:srgbClr val="046435"/>
                </a:solidFill>
              </a:rPr>
              <a:t>Strengthening institutional capacity and decision-making</a:t>
            </a:r>
          </a:p>
        </p:txBody>
      </p:sp>
      <p:sp>
        <p:nvSpPr>
          <p:cNvPr id="4" name="TextBox 3"/>
          <p:cNvSpPr txBox="1"/>
          <p:nvPr/>
        </p:nvSpPr>
        <p:spPr>
          <a:xfrm>
            <a:off x="1295400" y="731848"/>
            <a:ext cx="6248400" cy="584775"/>
          </a:xfrm>
          <a:prstGeom prst="rect">
            <a:avLst/>
          </a:prstGeom>
          <a:noFill/>
        </p:spPr>
        <p:txBody>
          <a:bodyPr wrap="square" rtlCol="0">
            <a:spAutoFit/>
          </a:bodyPr>
          <a:lstStyle/>
          <a:p>
            <a:r>
              <a:rPr lang="en-US" sz="1600" dirty="0"/>
              <a:t>Implementing the Nagoya Protocol on Access to Genetic Resources and Benefit </a:t>
            </a:r>
            <a:r>
              <a:rPr lang="en-US" sz="1600" dirty="0" smtClean="0"/>
              <a:t>Sharing (</a:t>
            </a:r>
            <a:r>
              <a:rPr lang="en-US" sz="1600" dirty="0"/>
              <a:t>GEF </a:t>
            </a:r>
            <a:r>
              <a:rPr lang="en-US" sz="1600" dirty="0" smtClean="0"/>
              <a:t>ID 5448) UNDP</a:t>
            </a:r>
            <a:endParaRPr lang="en-US" sz="1600" dirty="0"/>
          </a:p>
        </p:txBody>
      </p:sp>
      <p:sp>
        <p:nvSpPr>
          <p:cNvPr id="6" name="TextBox 5"/>
          <p:cNvSpPr txBox="1"/>
          <p:nvPr/>
        </p:nvSpPr>
        <p:spPr>
          <a:xfrm>
            <a:off x="304800" y="1828800"/>
            <a:ext cx="1447800" cy="307777"/>
          </a:xfrm>
          <a:prstGeom prst="rect">
            <a:avLst/>
          </a:prstGeom>
          <a:noFill/>
        </p:spPr>
        <p:txBody>
          <a:bodyPr wrap="square" rtlCol="0">
            <a:spAutoFit/>
          </a:bodyPr>
          <a:lstStyle/>
          <a:p>
            <a:r>
              <a:rPr lang="en-US" sz="1400" b="1" dirty="0">
                <a:solidFill>
                  <a:schemeClr val="tx2"/>
                </a:solidFill>
              </a:rPr>
              <a:t>Focal Area</a:t>
            </a:r>
          </a:p>
        </p:txBody>
      </p:sp>
      <p:sp>
        <p:nvSpPr>
          <p:cNvPr id="7" name="TextBox 6"/>
          <p:cNvSpPr txBox="1"/>
          <p:nvPr/>
        </p:nvSpPr>
        <p:spPr>
          <a:xfrm>
            <a:off x="1981200" y="1828800"/>
            <a:ext cx="2057400" cy="307777"/>
          </a:xfrm>
          <a:prstGeom prst="rect">
            <a:avLst/>
          </a:prstGeom>
          <a:noFill/>
        </p:spPr>
        <p:txBody>
          <a:bodyPr wrap="square" rtlCol="0">
            <a:spAutoFit/>
          </a:bodyPr>
          <a:lstStyle/>
          <a:p>
            <a:r>
              <a:rPr lang="en-US" sz="1400" b="1" dirty="0">
                <a:solidFill>
                  <a:schemeClr val="tx2"/>
                </a:solidFill>
              </a:rPr>
              <a:t>Project Objectives</a:t>
            </a:r>
          </a:p>
        </p:txBody>
      </p:sp>
      <p:sp>
        <p:nvSpPr>
          <p:cNvPr id="8" name="TextBox 7"/>
          <p:cNvSpPr txBox="1"/>
          <p:nvPr/>
        </p:nvSpPr>
        <p:spPr>
          <a:xfrm>
            <a:off x="4267200" y="1828800"/>
            <a:ext cx="1447800" cy="307777"/>
          </a:xfrm>
          <a:prstGeom prst="rect">
            <a:avLst/>
          </a:prstGeom>
          <a:noFill/>
        </p:spPr>
        <p:txBody>
          <a:bodyPr wrap="square" rtlCol="0">
            <a:spAutoFit/>
          </a:bodyPr>
          <a:lstStyle/>
          <a:p>
            <a:r>
              <a:rPr lang="en-US" sz="1400" b="1" dirty="0" smtClean="0">
                <a:solidFill>
                  <a:schemeClr val="tx2"/>
                </a:solidFill>
              </a:rPr>
              <a:t>GEF</a:t>
            </a:r>
            <a:endParaRPr lang="en-US" sz="1400" b="1" dirty="0">
              <a:solidFill>
                <a:schemeClr val="tx2"/>
              </a:solidFill>
            </a:endParaRPr>
          </a:p>
        </p:txBody>
      </p:sp>
      <p:sp>
        <p:nvSpPr>
          <p:cNvPr id="9" name="TextBox 8"/>
          <p:cNvSpPr txBox="1"/>
          <p:nvPr/>
        </p:nvSpPr>
        <p:spPr>
          <a:xfrm>
            <a:off x="6629400" y="1828800"/>
            <a:ext cx="1447800" cy="307777"/>
          </a:xfrm>
          <a:prstGeom prst="rect">
            <a:avLst/>
          </a:prstGeom>
          <a:noFill/>
        </p:spPr>
        <p:txBody>
          <a:bodyPr wrap="square" rtlCol="0">
            <a:spAutoFit/>
          </a:bodyPr>
          <a:lstStyle/>
          <a:p>
            <a:r>
              <a:rPr lang="en-US" sz="1400" b="1" dirty="0" smtClean="0">
                <a:solidFill>
                  <a:schemeClr val="tx2"/>
                </a:solidFill>
              </a:rPr>
              <a:t>Private Sector </a:t>
            </a:r>
            <a:endParaRPr lang="en-US" sz="1400" b="1" dirty="0">
              <a:solidFill>
                <a:schemeClr val="tx2"/>
              </a:solidFill>
            </a:endParaRPr>
          </a:p>
        </p:txBody>
      </p:sp>
      <p:sp>
        <p:nvSpPr>
          <p:cNvPr id="11" name="TextBox 10"/>
          <p:cNvSpPr txBox="1"/>
          <p:nvPr/>
        </p:nvSpPr>
        <p:spPr>
          <a:xfrm>
            <a:off x="3048000" y="4038600"/>
            <a:ext cx="2590800" cy="307777"/>
          </a:xfrm>
          <a:prstGeom prst="rect">
            <a:avLst/>
          </a:prstGeom>
          <a:noFill/>
        </p:spPr>
        <p:txBody>
          <a:bodyPr wrap="square" rtlCol="0">
            <a:spAutoFit/>
          </a:bodyPr>
          <a:lstStyle/>
          <a:p>
            <a:r>
              <a:rPr lang="en-US" sz="1400" b="1" dirty="0">
                <a:solidFill>
                  <a:schemeClr val="tx2"/>
                </a:solidFill>
              </a:rPr>
              <a:t>Best Practices/Lessons</a:t>
            </a:r>
          </a:p>
        </p:txBody>
      </p:sp>
      <p:sp>
        <p:nvSpPr>
          <p:cNvPr id="13" name="TextBox 12"/>
          <p:cNvSpPr txBox="1"/>
          <p:nvPr/>
        </p:nvSpPr>
        <p:spPr>
          <a:xfrm>
            <a:off x="304800" y="2237601"/>
            <a:ext cx="1826360" cy="276999"/>
          </a:xfrm>
          <a:prstGeom prst="rect">
            <a:avLst/>
          </a:prstGeom>
          <a:noFill/>
        </p:spPr>
        <p:txBody>
          <a:bodyPr wrap="square" rtlCol="0">
            <a:spAutoFit/>
          </a:bodyPr>
          <a:lstStyle/>
          <a:p>
            <a:r>
              <a:rPr lang="en-US" sz="1200" dirty="0" smtClean="0"/>
              <a:t>Biodiversity </a:t>
            </a:r>
            <a:endParaRPr lang="en-US" sz="1200" dirty="0"/>
          </a:p>
        </p:txBody>
      </p:sp>
      <p:sp>
        <p:nvSpPr>
          <p:cNvPr id="15" name="TextBox 14"/>
          <p:cNvSpPr txBox="1"/>
          <p:nvPr/>
        </p:nvSpPr>
        <p:spPr>
          <a:xfrm>
            <a:off x="1981200" y="2249269"/>
            <a:ext cx="2286000" cy="1200329"/>
          </a:xfrm>
          <a:prstGeom prst="rect">
            <a:avLst/>
          </a:prstGeom>
          <a:noFill/>
        </p:spPr>
        <p:txBody>
          <a:bodyPr wrap="square" rtlCol="0">
            <a:spAutoFit/>
          </a:bodyPr>
          <a:lstStyle/>
          <a:p>
            <a:r>
              <a:rPr lang="en-US" sz="1200" dirty="0"/>
              <a:t>D</a:t>
            </a:r>
            <a:r>
              <a:rPr lang="en-US" sz="1200" dirty="0" smtClean="0"/>
              <a:t>evelop </a:t>
            </a:r>
            <a:r>
              <a:rPr lang="en-US" sz="1200" dirty="0"/>
              <a:t>and implement a national Access and Benefit Sharing (ABS) framework, build national capacities and facilitate the discovery of nature-based products</a:t>
            </a:r>
          </a:p>
        </p:txBody>
      </p:sp>
      <p:sp>
        <p:nvSpPr>
          <p:cNvPr id="18" name="TextBox 17"/>
          <p:cNvSpPr txBox="1"/>
          <p:nvPr/>
        </p:nvSpPr>
        <p:spPr>
          <a:xfrm>
            <a:off x="4267200" y="2209800"/>
            <a:ext cx="2286000" cy="1569660"/>
          </a:xfrm>
          <a:prstGeom prst="rect">
            <a:avLst/>
          </a:prstGeom>
          <a:noFill/>
        </p:spPr>
        <p:txBody>
          <a:bodyPr wrap="square" rtlCol="0">
            <a:spAutoFit/>
          </a:bodyPr>
          <a:lstStyle/>
          <a:p>
            <a:r>
              <a:rPr lang="en-US" sz="1200" dirty="0"/>
              <a:t>GEF grant </a:t>
            </a:r>
            <a:r>
              <a:rPr lang="en-US" sz="1200" dirty="0" smtClean="0"/>
              <a:t>helped conclude an and ABS agreement between the country and private sector companies that fosters the involvement of the private sector in the exploitation of Bhutan’s natural resources that benefit the country	</a:t>
            </a:r>
            <a:endParaRPr lang="en-US" sz="1200" dirty="0"/>
          </a:p>
        </p:txBody>
      </p:sp>
      <p:sp>
        <p:nvSpPr>
          <p:cNvPr id="20" name="TextBox 19"/>
          <p:cNvSpPr txBox="1"/>
          <p:nvPr/>
        </p:nvSpPr>
        <p:spPr>
          <a:xfrm>
            <a:off x="3048000" y="4343400"/>
            <a:ext cx="3124200" cy="1384995"/>
          </a:xfrm>
          <a:prstGeom prst="rect">
            <a:avLst/>
          </a:prstGeom>
          <a:noFill/>
        </p:spPr>
        <p:txBody>
          <a:bodyPr wrap="square" rtlCol="0">
            <a:spAutoFit/>
          </a:bodyPr>
          <a:lstStyle/>
          <a:p>
            <a:r>
              <a:rPr lang="en-US" sz="1200" dirty="0"/>
              <a:t>GEF </a:t>
            </a:r>
            <a:r>
              <a:rPr lang="en-US" sz="1200" dirty="0" smtClean="0"/>
              <a:t>investment was instrumental to the design and implementation of a PPP scheme that allowed the participation of the private sector to provide capacity building to the government and private sector in the exploitation of the country’s natural resources</a:t>
            </a:r>
            <a:endParaRPr lang="en-US" sz="1200" dirty="0"/>
          </a:p>
        </p:txBody>
      </p:sp>
      <p:sp>
        <p:nvSpPr>
          <p:cNvPr id="22" name="TextBox 21"/>
          <p:cNvSpPr txBox="1"/>
          <p:nvPr/>
        </p:nvSpPr>
        <p:spPr>
          <a:xfrm>
            <a:off x="6629400" y="2209800"/>
            <a:ext cx="2438400" cy="830997"/>
          </a:xfrm>
          <a:prstGeom prst="rect">
            <a:avLst/>
          </a:prstGeom>
          <a:noFill/>
        </p:spPr>
        <p:txBody>
          <a:bodyPr wrap="square" rtlCol="0">
            <a:spAutoFit/>
          </a:bodyPr>
          <a:lstStyle/>
          <a:p>
            <a:r>
              <a:rPr lang="en-US" sz="1200" dirty="0" smtClean="0"/>
              <a:t>Private sector participation in the exploitation of Bhutan’s natural resources, co-financing and capacity building </a:t>
            </a:r>
            <a:endParaRPr lang="en-US" sz="1200" dirty="0"/>
          </a:p>
        </p:txBody>
      </p:sp>
      <p:pic>
        <p:nvPicPr>
          <p:cNvPr id="14" name="Picture 13" descr="GEF capcity build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28600"/>
            <a:ext cx="1447800" cy="1066800"/>
          </a:xfrm>
          <a:prstGeom prst="rect">
            <a:avLst/>
          </a:prstGeom>
        </p:spPr>
      </p:pic>
    </p:spTree>
    <p:extLst>
      <p:ext uri="{BB962C8B-B14F-4D97-AF65-F5344CB8AC3E}">
        <p14:creationId xmlns:p14="http://schemas.microsoft.com/office/powerpoint/2010/main" val="54184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279311" cy="307777"/>
          </a:xfrm>
        </p:spPr>
        <p:txBody>
          <a:bodyPr/>
          <a:lstStyle/>
          <a:p>
            <a:pPr algn="ctr"/>
            <a:r>
              <a:rPr lang="en-US" sz="2000" dirty="0">
                <a:solidFill>
                  <a:srgbClr val="046435"/>
                </a:solidFill>
              </a:rPr>
              <a:t>Deploying innovative financial instruments</a:t>
            </a:r>
            <a:endParaRPr lang="en-US" sz="1800" dirty="0">
              <a:solidFill>
                <a:srgbClr val="046435"/>
              </a:solidFill>
            </a:endParaRPr>
          </a:p>
        </p:txBody>
      </p:sp>
      <p:sp>
        <p:nvSpPr>
          <p:cNvPr id="5" name="TextBox 4"/>
          <p:cNvSpPr txBox="1"/>
          <p:nvPr/>
        </p:nvSpPr>
        <p:spPr>
          <a:xfrm>
            <a:off x="4648200" y="1143000"/>
            <a:ext cx="4495800" cy="584776"/>
          </a:xfrm>
          <a:prstGeom prst="rect">
            <a:avLst/>
          </a:prstGeom>
          <a:noFill/>
        </p:spPr>
        <p:txBody>
          <a:bodyPr wrap="square" rtlCol="0">
            <a:spAutoFit/>
          </a:bodyPr>
          <a:lstStyle/>
          <a:p>
            <a:r>
              <a:rPr lang="en-US" sz="1600" dirty="0">
                <a:solidFill>
                  <a:srgbClr val="0070C0"/>
                </a:solidFill>
              </a:rPr>
              <a:t>Partial Risk Sharing Facility for Energy </a:t>
            </a:r>
            <a:r>
              <a:rPr lang="en-US" sz="1600" dirty="0" smtClean="0">
                <a:solidFill>
                  <a:srgbClr val="0070C0"/>
                </a:solidFill>
              </a:rPr>
              <a:t>Efficiency (GEF ID 4918) World Bank</a:t>
            </a:r>
            <a:endParaRPr lang="en-US" sz="1600" dirty="0">
              <a:solidFill>
                <a:srgbClr val="0070C0"/>
              </a:solidFill>
            </a:endParaRPr>
          </a:p>
        </p:txBody>
      </p:sp>
      <p:sp>
        <p:nvSpPr>
          <p:cNvPr id="6" name="TextBox 5"/>
          <p:cNvSpPr txBox="1"/>
          <p:nvPr/>
        </p:nvSpPr>
        <p:spPr>
          <a:xfrm>
            <a:off x="304800" y="1828800"/>
            <a:ext cx="1447800" cy="307777"/>
          </a:xfrm>
          <a:prstGeom prst="rect">
            <a:avLst/>
          </a:prstGeom>
          <a:noFill/>
        </p:spPr>
        <p:txBody>
          <a:bodyPr wrap="square" rtlCol="0">
            <a:spAutoFit/>
          </a:bodyPr>
          <a:lstStyle/>
          <a:p>
            <a:r>
              <a:rPr lang="en-US" sz="1400" b="1" dirty="0">
                <a:solidFill>
                  <a:schemeClr val="tx2"/>
                </a:solidFill>
              </a:rPr>
              <a:t>Focal Area</a:t>
            </a:r>
          </a:p>
        </p:txBody>
      </p:sp>
      <p:sp>
        <p:nvSpPr>
          <p:cNvPr id="7" name="TextBox 6"/>
          <p:cNvSpPr txBox="1"/>
          <p:nvPr/>
        </p:nvSpPr>
        <p:spPr>
          <a:xfrm>
            <a:off x="1981200" y="1828800"/>
            <a:ext cx="2057400" cy="307777"/>
          </a:xfrm>
          <a:prstGeom prst="rect">
            <a:avLst/>
          </a:prstGeom>
          <a:noFill/>
        </p:spPr>
        <p:txBody>
          <a:bodyPr wrap="square" rtlCol="0">
            <a:spAutoFit/>
          </a:bodyPr>
          <a:lstStyle/>
          <a:p>
            <a:r>
              <a:rPr lang="en-US" sz="1400" b="1" dirty="0">
                <a:solidFill>
                  <a:schemeClr val="tx2"/>
                </a:solidFill>
              </a:rPr>
              <a:t>Project Objectives</a:t>
            </a:r>
          </a:p>
        </p:txBody>
      </p:sp>
      <p:sp>
        <p:nvSpPr>
          <p:cNvPr id="8" name="TextBox 7"/>
          <p:cNvSpPr txBox="1"/>
          <p:nvPr/>
        </p:nvSpPr>
        <p:spPr>
          <a:xfrm>
            <a:off x="4267200" y="1828800"/>
            <a:ext cx="1447800" cy="307777"/>
          </a:xfrm>
          <a:prstGeom prst="rect">
            <a:avLst/>
          </a:prstGeom>
          <a:noFill/>
        </p:spPr>
        <p:txBody>
          <a:bodyPr wrap="square" rtlCol="0">
            <a:spAutoFit/>
          </a:bodyPr>
          <a:lstStyle/>
          <a:p>
            <a:r>
              <a:rPr lang="en-US" sz="1400" b="1" dirty="0" smtClean="0">
                <a:solidFill>
                  <a:schemeClr val="tx2"/>
                </a:solidFill>
              </a:rPr>
              <a:t>GEF</a:t>
            </a:r>
            <a:endParaRPr lang="en-US" sz="1400" b="1" dirty="0">
              <a:solidFill>
                <a:schemeClr val="tx2"/>
              </a:solidFill>
            </a:endParaRPr>
          </a:p>
        </p:txBody>
      </p:sp>
      <p:sp>
        <p:nvSpPr>
          <p:cNvPr id="9" name="TextBox 8"/>
          <p:cNvSpPr txBox="1"/>
          <p:nvPr/>
        </p:nvSpPr>
        <p:spPr>
          <a:xfrm>
            <a:off x="6629400" y="1828800"/>
            <a:ext cx="1447800" cy="307777"/>
          </a:xfrm>
          <a:prstGeom prst="rect">
            <a:avLst/>
          </a:prstGeom>
          <a:noFill/>
        </p:spPr>
        <p:txBody>
          <a:bodyPr wrap="square" rtlCol="0">
            <a:spAutoFit/>
          </a:bodyPr>
          <a:lstStyle/>
          <a:p>
            <a:r>
              <a:rPr lang="en-US" sz="1400" b="1" dirty="0" smtClean="0">
                <a:solidFill>
                  <a:schemeClr val="tx2"/>
                </a:solidFill>
              </a:rPr>
              <a:t>Private Sector </a:t>
            </a:r>
            <a:endParaRPr lang="en-US" sz="1400" b="1" dirty="0">
              <a:solidFill>
                <a:schemeClr val="tx2"/>
              </a:solidFill>
            </a:endParaRPr>
          </a:p>
        </p:txBody>
      </p:sp>
      <p:sp>
        <p:nvSpPr>
          <p:cNvPr id="11" name="TextBox 10"/>
          <p:cNvSpPr txBox="1"/>
          <p:nvPr/>
        </p:nvSpPr>
        <p:spPr>
          <a:xfrm>
            <a:off x="3048000" y="4569023"/>
            <a:ext cx="2590800" cy="307777"/>
          </a:xfrm>
          <a:prstGeom prst="rect">
            <a:avLst/>
          </a:prstGeom>
          <a:noFill/>
        </p:spPr>
        <p:txBody>
          <a:bodyPr wrap="square" rtlCol="0">
            <a:spAutoFit/>
          </a:bodyPr>
          <a:lstStyle/>
          <a:p>
            <a:r>
              <a:rPr lang="en-US" sz="1400" b="1" dirty="0">
                <a:solidFill>
                  <a:schemeClr val="tx2"/>
                </a:solidFill>
              </a:rPr>
              <a:t>Best Practices/Lessons</a:t>
            </a:r>
          </a:p>
        </p:txBody>
      </p:sp>
      <p:sp>
        <p:nvSpPr>
          <p:cNvPr id="14" name="TextBox 13"/>
          <p:cNvSpPr txBox="1"/>
          <p:nvPr/>
        </p:nvSpPr>
        <p:spPr>
          <a:xfrm>
            <a:off x="304800" y="2237601"/>
            <a:ext cx="1826360" cy="276999"/>
          </a:xfrm>
          <a:prstGeom prst="rect">
            <a:avLst/>
          </a:prstGeom>
          <a:noFill/>
        </p:spPr>
        <p:txBody>
          <a:bodyPr wrap="square" rtlCol="0">
            <a:spAutoFit/>
          </a:bodyPr>
          <a:lstStyle/>
          <a:p>
            <a:r>
              <a:rPr lang="en-US" sz="1200" dirty="0" smtClean="0"/>
              <a:t>Climate Change</a:t>
            </a:r>
            <a:endParaRPr lang="en-US" sz="1200" dirty="0"/>
          </a:p>
        </p:txBody>
      </p:sp>
      <p:sp>
        <p:nvSpPr>
          <p:cNvPr id="17" name="TextBox 16"/>
          <p:cNvSpPr txBox="1"/>
          <p:nvPr/>
        </p:nvSpPr>
        <p:spPr>
          <a:xfrm>
            <a:off x="1981200" y="2249269"/>
            <a:ext cx="2286000" cy="1015663"/>
          </a:xfrm>
          <a:prstGeom prst="rect">
            <a:avLst/>
          </a:prstGeom>
          <a:noFill/>
        </p:spPr>
        <p:txBody>
          <a:bodyPr wrap="square" rtlCol="0">
            <a:spAutoFit/>
          </a:bodyPr>
          <a:lstStyle/>
          <a:p>
            <a:r>
              <a:rPr lang="en-US" sz="1200" dirty="0"/>
              <a:t>R</a:t>
            </a:r>
            <a:r>
              <a:rPr lang="en-US" sz="1200" dirty="0" smtClean="0"/>
              <a:t>educe </a:t>
            </a:r>
            <a:r>
              <a:rPr lang="en-US" sz="1200" dirty="0"/>
              <a:t>emissions of GHGs in the delivery of energy services in China by supporting implementation of energy efficiency (EE) </a:t>
            </a:r>
            <a:r>
              <a:rPr lang="en-US" sz="1200" dirty="0" smtClean="0"/>
              <a:t>projects</a:t>
            </a:r>
            <a:endParaRPr lang="en-US" sz="1200" dirty="0"/>
          </a:p>
        </p:txBody>
      </p:sp>
      <p:sp>
        <p:nvSpPr>
          <p:cNvPr id="19" name="TextBox 18"/>
          <p:cNvSpPr txBox="1"/>
          <p:nvPr/>
        </p:nvSpPr>
        <p:spPr>
          <a:xfrm>
            <a:off x="4267200" y="2217003"/>
            <a:ext cx="2286000" cy="1200329"/>
          </a:xfrm>
          <a:prstGeom prst="rect">
            <a:avLst/>
          </a:prstGeom>
          <a:noFill/>
        </p:spPr>
        <p:txBody>
          <a:bodyPr wrap="square" rtlCol="0">
            <a:spAutoFit/>
          </a:bodyPr>
          <a:lstStyle/>
          <a:p>
            <a:r>
              <a:rPr lang="en-US" sz="1200" dirty="0"/>
              <a:t>GEF’s grant used </a:t>
            </a:r>
            <a:r>
              <a:rPr lang="en-US" sz="1200" dirty="0" smtClean="0"/>
              <a:t>to support capacity building in the utility sector and policy reforms to demonstrate the application of the ESCO business model in China</a:t>
            </a:r>
            <a:endParaRPr lang="en-US" sz="1200" dirty="0"/>
          </a:p>
        </p:txBody>
      </p:sp>
      <p:sp>
        <p:nvSpPr>
          <p:cNvPr id="23" name="TextBox 22"/>
          <p:cNvSpPr txBox="1"/>
          <p:nvPr/>
        </p:nvSpPr>
        <p:spPr>
          <a:xfrm>
            <a:off x="6629400" y="2152471"/>
            <a:ext cx="2438400" cy="1015663"/>
          </a:xfrm>
          <a:prstGeom prst="rect">
            <a:avLst/>
          </a:prstGeom>
          <a:noFill/>
        </p:spPr>
        <p:txBody>
          <a:bodyPr wrap="square" rtlCol="0">
            <a:spAutoFit/>
          </a:bodyPr>
          <a:lstStyle/>
          <a:p>
            <a:r>
              <a:rPr lang="en-US" sz="1200" dirty="0" smtClean="0"/>
              <a:t>Hard loans from local banks: Client companies installed efficiency equipment and contributed through equity investment</a:t>
            </a:r>
            <a:endParaRPr lang="en-US" sz="1200" dirty="0"/>
          </a:p>
        </p:txBody>
      </p:sp>
      <p:sp>
        <p:nvSpPr>
          <p:cNvPr id="15" name="TextBox 14"/>
          <p:cNvSpPr txBox="1"/>
          <p:nvPr/>
        </p:nvSpPr>
        <p:spPr>
          <a:xfrm>
            <a:off x="293649" y="1143000"/>
            <a:ext cx="4495800" cy="584776"/>
          </a:xfrm>
          <a:prstGeom prst="rect">
            <a:avLst/>
          </a:prstGeom>
          <a:noFill/>
        </p:spPr>
        <p:txBody>
          <a:bodyPr wrap="square" rtlCol="0">
            <a:spAutoFit/>
          </a:bodyPr>
          <a:lstStyle/>
          <a:p>
            <a:r>
              <a:rPr lang="en-US" sz="1600" dirty="0"/>
              <a:t>China Utility-Based Energy Efficiency Finance Program (CHUEE</a:t>
            </a:r>
            <a:r>
              <a:rPr lang="en-US" sz="1600" dirty="0" smtClean="0"/>
              <a:t>) (</a:t>
            </a:r>
            <a:r>
              <a:rPr lang="en-US" sz="1600" dirty="0"/>
              <a:t>GEF </a:t>
            </a:r>
            <a:r>
              <a:rPr lang="en-US" sz="1600" dirty="0" smtClean="0"/>
              <a:t>ID 2624) World Bank</a:t>
            </a:r>
            <a:endParaRPr lang="en-US" sz="1600" dirty="0"/>
          </a:p>
        </p:txBody>
      </p:sp>
      <p:sp>
        <p:nvSpPr>
          <p:cNvPr id="16" name="TextBox 15"/>
          <p:cNvSpPr txBox="1"/>
          <p:nvPr/>
        </p:nvSpPr>
        <p:spPr>
          <a:xfrm>
            <a:off x="314093" y="3380601"/>
            <a:ext cx="1826360" cy="276999"/>
          </a:xfrm>
          <a:prstGeom prst="rect">
            <a:avLst/>
          </a:prstGeom>
          <a:noFill/>
        </p:spPr>
        <p:txBody>
          <a:bodyPr wrap="square" rtlCol="0">
            <a:spAutoFit/>
          </a:bodyPr>
          <a:lstStyle/>
          <a:p>
            <a:r>
              <a:rPr lang="en-US" sz="1200" dirty="0" smtClean="0">
                <a:solidFill>
                  <a:srgbClr val="0070C0"/>
                </a:solidFill>
              </a:rPr>
              <a:t>Climate Change</a:t>
            </a:r>
            <a:endParaRPr lang="en-US" sz="1200" dirty="0">
              <a:solidFill>
                <a:srgbClr val="0070C0"/>
              </a:solidFill>
            </a:endParaRPr>
          </a:p>
        </p:txBody>
      </p:sp>
      <p:sp>
        <p:nvSpPr>
          <p:cNvPr id="18" name="TextBox 17"/>
          <p:cNvSpPr txBox="1"/>
          <p:nvPr/>
        </p:nvSpPr>
        <p:spPr>
          <a:xfrm>
            <a:off x="1985904" y="3348335"/>
            <a:ext cx="2286000" cy="461665"/>
          </a:xfrm>
          <a:prstGeom prst="rect">
            <a:avLst/>
          </a:prstGeom>
          <a:noFill/>
        </p:spPr>
        <p:txBody>
          <a:bodyPr wrap="square" rtlCol="0">
            <a:spAutoFit/>
          </a:bodyPr>
          <a:lstStyle/>
          <a:p>
            <a:r>
              <a:rPr lang="en-US" sz="1200" dirty="0" smtClean="0">
                <a:solidFill>
                  <a:srgbClr val="0070C0"/>
                </a:solidFill>
              </a:rPr>
              <a:t>Expand local financing for energy efficiency in industry</a:t>
            </a:r>
            <a:endParaRPr lang="en-US" sz="1200" dirty="0">
              <a:solidFill>
                <a:srgbClr val="0070C0"/>
              </a:solidFill>
            </a:endParaRPr>
          </a:p>
        </p:txBody>
      </p:sp>
      <p:sp>
        <p:nvSpPr>
          <p:cNvPr id="20" name="TextBox 19"/>
          <p:cNvSpPr txBox="1"/>
          <p:nvPr/>
        </p:nvSpPr>
        <p:spPr>
          <a:xfrm>
            <a:off x="4267200" y="3352129"/>
            <a:ext cx="2286000" cy="1015663"/>
          </a:xfrm>
          <a:prstGeom prst="rect">
            <a:avLst/>
          </a:prstGeom>
          <a:noFill/>
        </p:spPr>
        <p:txBody>
          <a:bodyPr wrap="square" rtlCol="0">
            <a:spAutoFit/>
          </a:bodyPr>
          <a:lstStyle/>
          <a:p>
            <a:r>
              <a:rPr lang="en-US" sz="1200" dirty="0" smtClean="0">
                <a:solidFill>
                  <a:srgbClr val="0070C0"/>
                </a:solidFill>
              </a:rPr>
              <a:t>The GEF provided support for targeted capacity building for government institutions and banks. Grant also contributes capital to risk-sharing facility. </a:t>
            </a:r>
            <a:endParaRPr lang="en-US" sz="1200" dirty="0">
              <a:solidFill>
                <a:srgbClr val="0070C0"/>
              </a:solidFill>
            </a:endParaRPr>
          </a:p>
        </p:txBody>
      </p:sp>
      <p:sp>
        <p:nvSpPr>
          <p:cNvPr id="22" name="TextBox 21"/>
          <p:cNvSpPr txBox="1"/>
          <p:nvPr/>
        </p:nvSpPr>
        <p:spPr>
          <a:xfrm>
            <a:off x="6629400" y="3348335"/>
            <a:ext cx="2438400" cy="1384995"/>
          </a:xfrm>
          <a:prstGeom prst="rect">
            <a:avLst/>
          </a:prstGeom>
          <a:noFill/>
        </p:spPr>
        <p:txBody>
          <a:bodyPr wrap="square" rtlCol="0">
            <a:spAutoFit/>
          </a:bodyPr>
          <a:lstStyle/>
          <a:p>
            <a:r>
              <a:rPr lang="en-US" sz="1200" dirty="0" smtClean="0">
                <a:solidFill>
                  <a:srgbClr val="0070C0"/>
                </a:solidFill>
              </a:rPr>
              <a:t>Local banks provided hard loans partially protected from downside risk. Industries funded by the loans provide: Client companies installed efficiency equipment and contributed through equity investment</a:t>
            </a:r>
            <a:endParaRPr lang="en-US" sz="1200" dirty="0">
              <a:solidFill>
                <a:srgbClr val="0070C0"/>
              </a:solidFill>
            </a:endParaRPr>
          </a:p>
        </p:txBody>
      </p:sp>
      <p:sp>
        <p:nvSpPr>
          <p:cNvPr id="24" name="TextBox 23"/>
          <p:cNvSpPr txBox="1"/>
          <p:nvPr/>
        </p:nvSpPr>
        <p:spPr>
          <a:xfrm>
            <a:off x="3048000" y="5562600"/>
            <a:ext cx="3048000" cy="1015663"/>
          </a:xfrm>
          <a:prstGeom prst="rect">
            <a:avLst/>
          </a:prstGeom>
          <a:noFill/>
        </p:spPr>
        <p:txBody>
          <a:bodyPr wrap="square" rtlCol="0">
            <a:spAutoFit/>
          </a:bodyPr>
          <a:lstStyle/>
          <a:p>
            <a:r>
              <a:rPr lang="en-US" sz="1200" dirty="0">
                <a:solidFill>
                  <a:srgbClr val="0070C0"/>
                </a:solidFill>
              </a:rPr>
              <a:t>F</a:t>
            </a:r>
            <a:r>
              <a:rPr lang="en-US" sz="1200" dirty="0" smtClean="0">
                <a:solidFill>
                  <a:srgbClr val="0070C0"/>
                </a:solidFill>
              </a:rPr>
              <a:t>irst of its kind risk </a:t>
            </a:r>
            <a:r>
              <a:rPr lang="en-US" sz="1200" dirty="0">
                <a:solidFill>
                  <a:srgbClr val="0070C0"/>
                </a:solidFill>
              </a:rPr>
              <a:t>sharing </a:t>
            </a:r>
            <a:r>
              <a:rPr lang="en-US" sz="1200" dirty="0" smtClean="0">
                <a:solidFill>
                  <a:srgbClr val="0070C0"/>
                </a:solidFill>
              </a:rPr>
              <a:t>facility in India with blended government funding, CIF </a:t>
            </a:r>
            <a:r>
              <a:rPr lang="en-US" sz="1200" dirty="0">
                <a:solidFill>
                  <a:srgbClr val="0070C0"/>
                </a:solidFill>
              </a:rPr>
              <a:t>funding and GEF </a:t>
            </a:r>
            <a:r>
              <a:rPr lang="en-US" sz="1200" dirty="0" smtClean="0">
                <a:solidFill>
                  <a:srgbClr val="0070C0"/>
                </a:solidFill>
              </a:rPr>
              <a:t>funding </a:t>
            </a:r>
            <a:r>
              <a:rPr lang="en-US" sz="1200" dirty="0">
                <a:solidFill>
                  <a:srgbClr val="0070C0"/>
                </a:solidFill>
              </a:rPr>
              <a:t>to create </a:t>
            </a:r>
            <a:r>
              <a:rPr lang="en-US" sz="1200" dirty="0" smtClean="0">
                <a:solidFill>
                  <a:srgbClr val="0070C0"/>
                </a:solidFill>
              </a:rPr>
              <a:t>a risk guarantee facility </a:t>
            </a:r>
            <a:r>
              <a:rPr lang="en-US" sz="1200" dirty="0">
                <a:solidFill>
                  <a:srgbClr val="0070C0"/>
                </a:solidFill>
              </a:rPr>
              <a:t>to </a:t>
            </a:r>
            <a:r>
              <a:rPr lang="en-US" sz="1200" dirty="0" smtClean="0">
                <a:solidFill>
                  <a:srgbClr val="0070C0"/>
                </a:solidFill>
              </a:rPr>
              <a:t>back banks </a:t>
            </a:r>
            <a:r>
              <a:rPr lang="en-US" sz="1200" dirty="0">
                <a:solidFill>
                  <a:srgbClr val="0070C0"/>
                </a:solidFill>
              </a:rPr>
              <a:t>invested in energy </a:t>
            </a:r>
            <a:r>
              <a:rPr lang="en-US" sz="1200" dirty="0" smtClean="0">
                <a:solidFill>
                  <a:srgbClr val="0070C0"/>
                </a:solidFill>
              </a:rPr>
              <a:t>efficiency</a:t>
            </a:r>
            <a:endParaRPr lang="en-US" sz="1200" dirty="0">
              <a:solidFill>
                <a:srgbClr val="0070C0"/>
              </a:solidFill>
            </a:endParaRPr>
          </a:p>
        </p:txBody>
      </p:sp>
      <p:sp>
        <p:nvSpPr>
          <p:cNvPr id="25" name="TextBox 24"/>
          <p:cNvSpPr txBox="1"/>
          <p:nvPr/>
        </p:nvSpPr>
        <p:spPr>
          <a:xfrm>
            <a:off x="3052646" y="4930181"/>
            <a:ext cx="2971800" cy="646331"/>
          </a:xfrm>
          <a:prstGeom prst="rect">
            <a:avLst/>
          </a:prstGeom>
          <a:noFill/>
        </p:spPr>
        <p:txBody>
          <a:bodyPr wrap="square" rtlCol="0">
            <a:spAutoFit/>
          </a:bodyPr>
          <a:lstStyle/>
          <a:p>
            <a:r>
              <a:rPr lang="en-US" sz="1200" dirty="0" smtClean="0"/>
              <a:t>GEF grant helped create market transformation in the energy efficiency sector in China</a:t>
            </a:r>
            <a:endParaRPr lang="en-US" sz="1200" dirty="0"/>
          </a:p>
        </p:txBody>
      </p:sp>
      <p:pic>
        <p:nvPicPr>
          <p:cNvPr id="21" name="Picture 20" descr="GEF ris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1219200" cy="1066800"/>
          </a:xfrm>
          <a:prstGeom prst="rect">
            <a:avLst/>
          </a:prstGeom>
        </p:spPr>
      </p:pic>
    </p:spTree>
    <p:extLst>
      <p:ext uri="{BB962C8B-B14F-4D97-AF65-F5344CB8AC3E}">
        <p14:creationId xmlns:p14="http://schemas.microsoft.com/office/powerpoint/2010/main" val="3163213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vd8kRaWKUq8tw2ySdPUi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dSkYWgPU61X7aHSRiH_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k8Err2OFaUS.O3.IHyQV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KFxZe5tkkKxIlDJpB0LT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dgNGN.yTkyvhDbWx7cT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35RHq8tDx0inmY4_Ai1d2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vd8kRaWKUq8tw2ySdPUi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qfKlOpaWp0yxHnYsFOi.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ZJEFyZQIVU.fT46dIBoMv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TxJkjGxTEe30VBVtMrLz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qKFxZe5tkkKxIlDJpB0LT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dgNGN.yTkyvhDbWx7cT5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jgzX0sFgkWV3iF9KoTN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5RHq8tDx0inmY4_Ai1d2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EF_CF_ON0266">
  <a:themeElements>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46435"/>
        </a:dk2>
        <a:lt2>
          <a:srgbClr val="AFAFAF"/>
        </a:lt2>
        <a:accent1>
          <a:srgbClr val="AACAE5"/>
        </a:accent1>
        <a:accent2>
          <a:srgbClr val="529474"/>
        </a:accent2>
        <a:accent3>
          <a:srgbClr val="486F13"/>
        </a:accent3>
        <a:accent4>
          <a:srgbClr val="046435"/>
        </a:accent4>
        <a:accent5>
          <a:srgbClr val="FF6600"/>
        </a:accent5>
        <a:accent6>
          <a:srgbClr val="808080"/>
        </a:accent6>
        <a:hlink>
          <a:srgbClr val="486F13"/>
        </a:hlink>
        <a:folHlink>
          <a:srgbClr val="04643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13920</TotalTime>
  <Words>1150</Words>
  <Application>Microsoft Office PowerPoint</Application>
  <PresentationFormat>On-screen Show (4:3)</PresentationFormat>
  <Paragraphs>152</Paragraphs>
  <Slides>14</Slides>
  <Notes>4</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26" baseType="lpstr">
      <vt:lpstr>ＭＳ ゴシック</vt:lpstr>
      <vt:lpstr>ＭＳ Ｐゴシック</vt:lpstr>
      <vt:lpstr>Arial</vt:lpstr>
      <vt:lpstr>Calibri</vt:lpstr>
      <vt:lpstr>Wingdings 2</vt:lpstr>
      <vt:lpstr>Office Theme</vt:lpstr>
      <vt:lpstr>GEF_CF_ON0266</vt:lpstr>
      <vt:lpstr>1_GEF_CF_ON0266</vt:lpstr>
      <vt:lpstr>2_GEF_CF_ON0266</vt:lpstr>
      <vt:lpstr>3_GEF_CF_ON0266</vt:lpstr>
      <vt:lpstr>4_GEF_CF_ON0266</vt:lpstr>
      <vt:lpstr>think-cell Slide</vt:lpstr>
      <vt:lpstr>Expanding Engagement with the Private  Sector on GEF Projects</vt:lpstr>
      <vt:lpstr>Expanding Private Sector Engagement</vt:lpstr>
      <vt:lpstr>Typical types of private sector actors for GEF projects</vt:lpstr>
      <vt:lpstr>Benefits of Private Sector Engagement</vt:lpstr>
      <vt:lpstr>Reflections on selected GEF projects in this region</vt:lpstr>
      <vt:lpstr>The GEF regularly uses five intervention models in this eco-system</vt:lpstr>
      <vt:lpstr>Transforming policy and regulatory environments</vt:lpstr>
      <vt:lpstr>Strengthening institutional capacity and decision-making</vt:lpstr>
      <vt:lpstr>Deploying innovative financial instruments</vt:lpstr>
      <vt:lpstr>Convening multi-stakeholder alliances</vt:lpstr>
      <vt:lpstr>Demonstrating innovative approaches</vt:lpstr>
      <vt:lpstr>Private sector engagement exercise </vt:lpstr>
      <vt:lpstr>Publications</vt:lpstr>
      <vt:lpstr>Your Questions or Ideas!</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wb284794</dc:creator>
  <cp:lastModifiedBy>Camila Perez Gabilondo</cp:lastModifiedBy>
  <cp:revision>367</cp:revision>
  <cp:lastPrinted>2014-04-16T14:19:22Z</cp:lastPrinted>
  <dcterms:created xsi:type="dcterms:W3CDTF">2009-09-30T20:03:18Z</dcterms:created>
  <dcterms:modified xsi:type="dcterms:W3CDTF">2015-03-16T01:59:33Z</dcterms:modified>
</cp:coreProperties>
</file>