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</p:sldIdLst>
  <p:sldSz cx="9144000" cy="6858000" type="screen4x3"/>
  <p:notesSz cx="6881813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7647" autoAdjust="0"/>
  </p:normalViewPr>
  <p:slideViewPr>
    <p:cSldViewPr>
      <p:cViewPr varScale="1">
        <p:scale>
          <a:sx n="81" d="100"/>
          <a:sy n="81" d="100"/>
        </p:scale>
        <p:origin x="18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14" tIns="46207" rIns="92414" bIns="46207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3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3" tIns="43711" rIns="87423" bIns="43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3" y="4416101"/>
            <a:ext cx="5504853" cy="4182457"/>
          </a:xfrm>
          <a:prstGeom prst="rect">
            <a:avLst/>
          </a:prstGeom>
        </p:spPr>
        <p:txBody>
          <a:bodyPr vert="horz" lIns="87423" tIns="43711" rIns="87423" bIns="43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1"/>
            <a:ext cx="2982418" cy="464205"/>
          </a:xfrm>
          <a:prstGeom prst="rect">
            <a:avLst/>
          </a:prstGeom>
        </p:spPr>
        <p:txBody>
          <a:bodyPr vert="horz" lIns="87423" tIns="43711" rIns="87423" bIns="43711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8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Calibri" pitchFamily="34" charset="0"/>
              </a:rPr>
              <a:t>Development of the Country Programme Strategy (CPS)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a.   endorsed by the NSC and shared with the GEF OFP and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Convention Focal Points;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	b.   links with the NBSAPs, NIPs, other National Communications to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Conventions, results of NCSAs, and GEF resources allocation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          strategy; other relevant government and NGO projects and programs </a:t>
            </a:r>
          </a:p>
          <a:p>
            <a:pPr>
              <a:buNone/>
            </a:pPr>
            <a:endParaRPr lang="en-US" sz="400" i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Involvement in NPFEs, NBSAPs, NAPAs, etc.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1200" i="1" dirty="0" smtClean="0">
                <a:latin typeface="Calibri" pitchFamily="34" charset="0"/>
              </a:rPr>
              <a:t>a.   input SGP lessons learned</a:t>
            </a:r>
          </a:p>
          <a:p>
            <a:pPr>
              <a:buNone/>
            </a:pPr>
            <a:r>
              <a:rPr lang="en-US" sz="1200" i="1" dirty="0" smtClean="0">
                <a:latin typeface="Calibri" pitchFamily="34" charset="0"/>
              </a:rPr>
              <a:t>	b.   position CSO/community stakeholders into strategic roles</a:t>
            </a:r>
          </a:p>
          <a:p>
            <a:pPr>
              <a:buNone/>
            </a:pPr>
            <a:endParaRPr lang="en-US" sz="800" i="1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Linkages with MSPs/FSPs 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2C9E-F09B-4166-86CD-D95E5E89B7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UNDP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UNEP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UNV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World Bank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European Commission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New Zealand Aid</a:t>
            </a:r>
          </a:p>
          <a:p>
            <a:pPr>
              <a:lnSpc>
                <a:spcPct val="80000"/>
              </a:lnSpc>
            </a:pPr>
            <a:r>
              <a:rPr lang="en-US" sz="1200" dirty="0" err="1" smtClean="0">
                <a:latin typeface="Calibri" pitchFamily="34" charset="0"/>
              </a:rPr>
              <a:t>AusAID</a:t>
            </a:r>
            <a:endParaRPr lang="en-US" sz="12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United Nations Foundation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Government of Japan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German Government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</a:rPr>
              <a:t>Swiss Agency for Development and Cooperation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ASEAN Center for Biodiversity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National Environmental Funds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International NGOs (RSBP/Birdlife, etc.)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ICRAN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IPEN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Women’s Groups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British Petroleum, Coca-Cola, Expedia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Development Bank of Southern Africa, HSBC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alibri" pitchFamily="34" charset="0"/>
              </a:rPr>
              <a:t>Hotel Associations</a:t>
            </a:r>
          </a:p>
          <a:p>
            <a:pPr>
              <a:lnSpc>
                <a:spcPct val="80000"/>
              </a:lnSpc>
            </a:pPr>
            <a:endParaRPr lang="en-US" sz="1200" dirty="0" smtClean="0">
              <a:latin typeface="Calibri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2DE18-559D-4B37-8FC9-4C152D59C610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5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F8CCBF-7C6E-4117-AC52-53453C5E8CE8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5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GEF: </a:t>
            </a:r>
            <a:r>
              <a:rPr lang="en-US" sz="1400" b="1" dirty="0" smtClean="0">
                <a:latin typeface="Calibri" pitchFamily="34" charset="0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</a:rPr>
              <a:t>Financing; Chair of SGP Steering Committee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</a:rPr>
              <a:t>United Nations Development Programme (UNDP) – </a:t>
            </a:r>
            <a:r>
              <a:rPr lang="en-US" sz="1100" b="1" dirty="0" smtClean="0">
                <a:solidFill>
                  <a:srgbClr val="FF0000"/>
                </a:solidFill>
                <a:latin typeface="Calibri" pitchFamily="34" charset="0"/>
              </a:rPr>
              <a:t>Implementing Agency; Co-financing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latin typeface="Calibri" pitchFamily="34" charset="0"/>
              </a:rPr>
              <a:t>United Nations Office for Project Services – </a:t>
            </a:r>
            <a:r>
              <a:rPr lang="en-US" sz="1100" b="1" smtClean="0">
                <a:solidFill>
                  <a:srgbClr val="FF0000"/>
                </a:solidFill>
                <a:latin typeface="Calibri" pitchFamily="34" charset="0"/>
              </a:rPr>
              <a:t>Executing Agency</a:t>
            </a:r>
            <a:endParaRPr lang="en-US" sz="1100" b="1" smtClean="0">
              <a:latin typeface="Calibri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8901D-F2CB-4B0F-A014-76C6CA589F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9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From planning grants of $2,500 to full small grants projects of up to $50,000; average of $20,000; strategic grants up to $150,000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Grantees are local CBOs, NGOs, communities, civil society organizations; priority for poor and vulnerable communities – international NGOs can be partners giving support but not grantees</a:t>
            </a:r>
          </a:p>
          <a:p>
            <a:r>
              <a:rPr lang="en-US" dirty="0" smtClean="0">
                <a:latin typeface="Calibri" pitchFamily="34" charset="0"/>
              </a:rPr>
              <a:t>Projects must be prepared by and implemented by communities or civil society organizations (CSOs)</a:t>
            </a:r>
          </a:p>
          <a:p>
            <a:r>
              <a:rPr lang="en-US" dirty="0" smtClean="0">
                <a:latin typeface="Calibri" pitchFamily="34" charset="0"/>
              </a:rPr>
              <a:t>Projects must be within the GEF Focal Areas – </a:t>
            </a:r>
          </a:p>
          <a:p>
            <a:pPr eaLnBrk="1" hangingPunct="1">
              <a:lnSpc>
                <a:spcPct val="80000"/>
              </a:lnSpc>
            </a:pPr>
            <a:endParaRPr lang="en-US" sz="12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Release of funds direct to grantee bank account; direct agreement with community possible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b="1" dirty="0" smtClean="0">
                <a:latin typeface="Calibri" pitchFamily="34" charset="0"/>
              </a:rPr>
              <a:t>Review and approval of proposals done at country level through the multi-sectoral National Steering Committee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5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Selection is consultative facilitated by the SGP National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 Coordinator and UNDP RR/RC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Final approval by SGP Global Manager at initial stage, by CPMT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 in later stages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pitchFamily="34" charset="0"/>
              </a:rPr>
              <a:t>Assure that proposals that get to NSC are well  prepared and decisions of approval based on  merit.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latin typeface="Calibri" pitchFamily="34" charset="0"/>
              </a:rPr>
              <a:t>SGP Country Team:</a:t>
            </a:r>
            <a:endParaRPr lang="en-US" sz="900" b="1" dirty="0" smtClean="0">
              <a:latin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</a:rPr>
              <a:t>National Coordinator (NC)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Competitively selected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Implements decisions and policies of NSC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Primary supervisor is SGP Global Manager on programmatic matters; UNDP CO supervises on admin and adherence to UN professional and ethical standards</a:t>
            </a:r>
          </a:p>
          <a:p>
            <a:pPr marL="457200" indent="-457200"/>
            <a:r>
              <a:rPr lang="en-US" sz="1400" b="1" dirty="0" smtClean="0">
                <a:latin typeface="Calibri" pitchFamily="34" charset="0"/>
              </a:rPr>
              <a:t>Programme Assistant (PA)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Competitively selected and 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Supports the NC and reports to the NC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7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1200" dirty="0" smtClean="0"/>
              <a:t>In GEF-6, SGP will have a three-pronged approach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Focus on globally recognized ecosystems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Set up institutional and financial support mechanisms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Systematically develop the capacity of local and national civil society stakeholder</a:t>
            </a:r>
            <a:r>
              <a:rPr lang="en-US" sz="1100" dirty="0" smtClean="0"/>
              <a:t>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8901D-F2CB-4B0F-A014-76C6CA589F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8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78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4FBF-DCAE-4355-B991-909F4DF91C0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8D7F-997E-4835-BDF8-66E3B6A772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159375"/>
            <a:ext cx="8534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ill Sans MT" pitchFamily="34" charset="0"/>
              </a:defRPr>
            </a:lvl9pPr>
          </a:lstStyle>
          <a:p>
            <a:endParaRPr lang="en-US" sz="2800" b="0" kern="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0487"/>
            <a:ext cx="7391400" cy="51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Integration with National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848600" cy="4876800"/>
          </a:xfrm>
        </p:spPr>
        <p:txBody>
          <a:bodyPr/>
          <a:lstStyle/>
          <a:p>
            <a:r>
              <a:rPr lang="en-US" sz="2600" dirty="0" smtClean="0">
                <a:latin typeface="Calibri" pitchFamily="34" charset="0"/>
              </a:rPr>
              <a:t>Development of the Country Programme Strategy (CPS)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a.   endorsed by the NSC and shared with the GEF OFP and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          Convention Focal Points;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	b.   links with other planning and priority processes in the country</a:t>
            </a:r>
          </a:p>
          <a:p>
            <a:pPr>
              <a:buNone/>
            </a:pPr>
            <a:endParaRPr lang="en-US" sz="800" i="1" dirty="0" smtClean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Involvement in NPFEs, NBSAPs, NAPAs, etc.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a.   input SGP lessons learned</a:t>
            </a:r>
          </a:p>
          <a:p>
            <a:pPr>
              <a:buNone/>
            </a:pPr>
            <a:r>
              <a:rPr lang="en-US" sz="2000" i="1" dirty="0" smtClean="0">
                <a:latin typeface="Calibri" pitchFamily="34" charset="0"/>
              </a:rPr>
              <a:t>	b.   position CSO/community stakeholders into strategic roles</a:t>
            </a:r>
          </a:p>
          <a:p>
            <a:pPr>
              <a:buNone/>
            </a:pPr>
            <a:endParaRPr lang="en-US" sz="900" i="1" dirty="0" smtClean="0">
              <a:latin typeface="Calibri" pitchFamily="34" charset="0"/>
            </a:endParaRPr>
          </a:p>
          <a:p>
            <a:r>
              <a:rPr lang="en-US" sz="2600" dirty="0">
                <a:latin typeface="Calibri" pitchFamily="34" charset="0"/>
              </a:rPr>
              <a:t>Linkages with MSPs/FSPs </a:t>
            </a:r>
          </a:p>
        </p:txBody>
      </p:sp>
      <p:pic>
        <p:nvPicPr>
          <p:cNvPr id="4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50609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1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SGP OP6 Programming directions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44958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In GEF-6, SGP will have a three-pronged approach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Focus on globally recognized ecosystems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Set up institutional and financial support mechanisms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Systematically develop the capacity of local and national civil society stakeholder</a:t>
            </a:r>
            <a:r>
              <a:rPr lang="en-US" sz="2400" dirty="0" smtClean="0"/>
              <a:t>s. </a:t>
            </a:r>
          </a:p>
        </p:txBody>
      </p:sp>
      <p:pic>
        <p:nvPicPr>
          <p:cNvPr id="5" name="Picture 3" descr="SGP Kazakhstan Kyrgyzstan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156" y="1295400"/>
            <a:ext cx="29786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35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SGP OP6 Programming directions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01980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For greater efficiency in the use of limited resources and to promote mainstreaming and scaling up, SGP country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can select from a set of four (4) multi-focal strategic initiatives: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Community Landscape and Seascape Conservation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Climate Smart Innovative Agro-ecology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 Carbon Energy Access Co-benefits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Local to Global Chemical Management Coalitions</a:t>
            </a:r>
          </a:p>
        </p:txBody>
      </p:sp>
      <p:pic>
        <p:nvPicPr>
          <p:cNvPr id="4" name="Picture 1034" descr="C:\Documents and Settings\LISETH\Mis documentos\2010\DIEZ AÑOS DEL PPD\Fotos Andrea\Selección Sipacapa\IMG_9404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360" y="1600200"/>
            <a:ext cx="2631640" cy="1752600"/>
          </a:xfrm>
          <a:prstGeom prst="rect">
            <a:avLst/>
          </a:prstGeom>
          <a:noFill/>
        </p:spPr>
      </p:pic>
      <p:pic>
        <p:nvPicPr>
          <p:cNvPr id="5" name="Imagen 1" descr="F:\Puno\_D5F4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3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505200" cy="4953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Grantees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National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State/Local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Regional Governments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Bilateral aid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Corporations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Multilateral agencies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Foundations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NGOs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 l="41429" t="21333" r="33333" b="19238"/>
          <a:stretch>
            <a:fillRect/>
          </a:stretch>
        </p:blipFill>
        <p:spPr bwMode="auto">
          <a:xfrm>
            <a:off x="3352800" y="1371600"/>
            <a:ext cx="27959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551815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1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 txBox="1">
            <a:spLocks/>
          </p:cNvSpPr>
          <p:nvPr/>
        </p:nvSpPr>
        <p:spPr bwMode="auto">
          <a:xfrm>
            <a:off x="0" y="1295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endParaRPr lang="en-US" alt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itle 3"/>
          <p:cNvSpPr txBox="1">
            <a:spLocks/>
          </p:cNvSpPr>
          <p:nvPr/>
        </p:nvSpPr>
        <p:spPr bwMode="auto">
          <a:xfrm>
            <a:off x="1447800" y="50292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en-US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3050"/>
            <a:ext cx="5486400" cy="71755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Agency Stakeholders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524000"/>
            <a:ext cx="5486400" cy="4602163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Global Environmental Facility (GEF)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United Nations Development Programme (UNDP)</a:t>
            </a:r>
          </a:p>
          <a:p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United Nations Office for Project Services (UNOPS)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5" name="Picture 4" descr="UNOPS_logo_2009_C-70M-36Y-0K-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5257800"/>
            <a:ext cx="1457325" cy="257175"/>
          </a:xfrm>
          <a:prstGeom prst="rect">
            <a:avLst/>
          </a:prstGeom>
        </p:spPr>
      </p:pic>
      <p:pic>
        <p:nvPicPr>
          <p:cNvPr id="6" name="Picture 5" descr="UNDP_Logo-Blue w TaglineBlue-EN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2971800"/>
            <a:ext cx="750190" cy="1468554"/>
          </a:xfrm>
          <a:prstGeom prst="rect">
            <a:avLst/>
          </a:prstGeom>
        </p:spPr>
      </p:pic>
      <p:pic>
        <p:nvPicPr>
          <p:cNvPr id="7" name="Picture 6" descr="GEF_LOGO short EN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524000"/>
            <a:ext cx="795647" cy="914400"/>
          </a:xfrm>
          <a:prstGeom prst="rect">
            <a:avLst/>
          </a:prstGeom>
        </p:spPr>
      </p:pic>
      <p:pic>
        <p:nvPicPr>
          <p:cNvPr id="8" name="Picture 24" descr="sgplog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228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0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329"/>
            <a:ext cx="8229600" cy="1143000"/>
          </a:xfrm>
        </p:spPr>
        <p:txBody>
          <a:bodyPr/>
          <a:lstStyle/>
          <a:p>
            <a:r>
              <a:rPr lang="en-US" dirty="0" smtClean="0"/>
              <a:t>What is SGP?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52" y="990600"/>
            <a:ext cx="4267200" cy="48006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A program, which: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Believes that local solutions to global environmental  problems exist.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Supports community-based initiatives and action.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 That the process of implementation leads also to   poverty reduction and local empowerment.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3" descr="3.PROD SOS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752" y="4114800"/>
            <a:ext cx="3663521" cy="2514600"/>
          </a:xfrm>
          <a:prstGeom prst="rect">
            <a:avLst/>
          </a:prstGeom>
        </p:spPr>
      </p:pic>
      <p:pic>
        <p:nvPicPr>
          <p:cNvPr id="5" name="Picture 4" descr="DSC_4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4616" y="1447800"/>
            <a:ext cx="3671297" cy="2438400"/>
          </a:xfrm>
          <a:prstGeom prst="rect">
            <a:avLst/>
          </a:prstGeom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9000" y="152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Nature of SGP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8229600" cy="41910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Planning grants: </a:t>
            </a:r>
            <a:r>
              <a:rPr lang="en-US" sz="2400" b="1" dirty="0">
                <a:latin typeface="Calibri" pitchFamily="34" charset="0"/>
              </a:rPr>
              <a:t>$2,500 </a:t>
            </a: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Small grants projects: up to $50,000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Strategic grants: up to $150,000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Local CBOs, NGOs, communities, civil society organizations;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pitchFamily="34" charset="0"/>
              </a:rPr>
              <a:t>Review and approval of proposals done at country level through National Steering Committee</a:t>
            </a:r>
          </a:p>
          <a:p>
            <a:pPr>
              <a:buNone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6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0" y="152400"/>
            <a:ext cx="8915400" cy="717550"/>
          </a:xfrm>
        </p:spPr>
        <p:txBody>
          <a:bodyPr/>
          <a:lstStyle/>
          <a:p>
            <a:pPr algn="r"/>
            <a:r>
              <a:rPr lang="en-US" sz="2400" dirty="0" smtClean="0">
                <a:latin typeface="Calibri" pitchFamily="34" charset="0"/>
              </a:rPr>
              <a:t>SGP Country Governance Structure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7467600" cy="4953000"/>
          </a:xfrm>
        </p:spPr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National Steering Committee (NSC)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Country driven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Capacity-building for CSOs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Review and approval of projects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Mobilize resources, link SGP to policy and planning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Majority non-governmental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OFP and UNDP CO are ex-officio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All volunteers of various expertise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Tenure 2 years; exceptionally renewable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2" descr="C:\Users\ana.maria.currea\Pictures\Dominican Republic\el Representate Adjunto del PNUD y lods demas miembros del NSC entregando el reconocimi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343860" cy="1447800"/>
          </a:xfrm>
          <a:prstGeom prst="rect">
            <a:avLst/>
          </a:prstGeom>
          <a:noFill/>
        </p:spPr>
      </p:pic>
      <p:pic>
        <p:nvPicPr>
          <p:cNvPr id="7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4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2887"/>
            <a:ext cx="6629400" cy="793750"/>
          </a:xfrm>
        </p:spPr>
        <p:txBody>
          <a:bodyPr/>
          <a:lstStyle/>
          <a:p>
            <a:pPr algn="ctr"/>
            <a:r>
              <a:rPr lang="en-US" sz="4000" dirty="0" smtClean="0"/>
              <a:t>SGP Country Governance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4876" y="1295400"/>
            <a:ext cx="6194323" cy="4525963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Technical Advisory Group (TAG):</a:t>
            </a:r>
          </a:p>
          <a:p>
            <a:endParaRPr lang="en-US" sz="12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Get more involvement;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Expert review group;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NGO experts, academia, reps of Conventions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 Focal Points;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Quality of proposals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5" descr="Inven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2514600" cy="1676400"/>
          </a:xfrm>
          <a:prstGeom prst="rect">
            <a:avLst/>
          </a:prstGeom>
        </p:spPr>
      </p:pic>
      <p:pic>
        <p:nvPicPr>
          <p:cNvPr id="7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48768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3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3050"/>
            <a:ext cx="6705600" cy="86995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SGP Country Management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6324600" cy="4678363"/>
          </a:xfrm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SGP Country Team: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National Coordinator (NC)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Competitively selected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Implements decisions and policies of NSC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Primary supervisor is SGP Global Manager on programmatic matters.</a:t>
            </a:r>
          </a:p>
          <a:p>
            <a:pPr marL="457200" indent="-457200"/>
            <a:r>
              <a:rPr lang="en-US" sz="2400" b="1" dirty="0" smtClean="0">
                <a:latin typeface="Calibri" pitchFamily="34" charset="0"/>
              </a:rPr>
              <a:t>Programme Assistant (PA)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Competitively selected and UNOPS contracted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Supports the NC and reports to the NC</a:t>
            </a:r>
          </a:p>
        </p:txBody>
      </p:sp>
      <p:pic>
        <p:nvPicPr>
          <p:cNvPr id="5" name="Picture 4" descr="C:\Users\ana.maria.currea\Pictures\Seychelles\Woman's Day 2010\NC &amp; UNV with SGP exhibition.jpg"/>
          <p:cNvPicPr>
            <a:picLocks noChangeAspect="1" noChangeArrowheads="1"/>
          </p:cNvPicPr>
          <p:nvPr/>
        </p:nvPicPr>
        <p:blipFill>
          <a:blip r:embed="rId3" cstate="print"/>
          <a:srcRect r="23611"/>
          <a:stretch>
            <a:fillRect/>
          </a:stretch>
        </p:blipFill>
        <p:spPr bwMode="auto">
          <a:xfrm>
            <a:off x="6096000" y="1524000"/>
            <a:ext cx="2794000" cy="2743200"/>
          </a:xfrm>
          <a:prstGeom prst="rect">
            <a:avLst/>
          </a:prstGeom>
          <a:noFill/>
        </p:spPr>
      </p:pic>
      <p:pic>
        <p:nvPicPr>
          <p:cNvPr id="6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37"/>
            <a:ext cx="8153400" cy="86995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SGP Global Management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7772400" cy="6019800"/>
          </a:xfrm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Central Programme Management Team (CPMT)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Provide guidance on meeting the commitments of SGP to GEF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Maintain global coherence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Raise global co-financing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Link country outcomes to global environmental governance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Global Manager and DGM plus focal area experts that also serve as Regional Focal Persons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SGP Steering Committee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GEF Secretariat (Chair), UNDP-GEF and the GEF CSO Network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Provides strategic guidance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5" name="Picture 24" descr="sgp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1054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1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1143000"/>
          </a:xfrm>
        </p:spPr>
        <p:txBody>
          <a:bodyPr/>
          <a:lstStyle/>
          <a:p>
            <a:r>
              <a:rPr lang="en-US" dirty="0" smtClean="0"/>
              <a:t>SGP as a Global 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572000" cy="4800600"/>
          </a:xfrm>
        </p:spPr>
        <p:txBody>
          <a:bodyPr/>
          <a:lstStyle/>
          <a:p>
            <a:pPr lvl="0"/>
            <a:r>
              <a:rPr lang="en-US" sz="2800" dirty="0" smtClean="0"/>
              <a:t>22 new countries joined during OP4 (2008-2010)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8 new countries started up during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Operational Phase (OP5) from 2010-2014 for a total of 136 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More than 19,000 projects globally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Picture 2" descr="C:\Users\Olik\AppData\Local\Microsoft\Windows\Temporary Internet Files\Content.Outlook\HZ84ZLFP\SGP Participating Countries.jpg"/>
          <p:cNvPicPr>
            <a:picLocks noChangeAspect="1" noChangeArrowheads="1"/>
          </p:cNvPicPr>
          <p:nvPr/>
        </p:nvPicPr>
        <p:blipFill>
          <a:blip r:embed="rId3" cstate="print"/>
          <a:srcRect l="2778" t="5455" r="2778" b="3636"/>
          <a:stretch>
            <a:fillRect/>
          </a:stretch>
        </p:blipFill>
        <p:spPr bwMode="auto">
          <a:xfrm>
            <a:off x="381000" y="1371600"/>
            <a:ext cx="3352800" cy="2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sgp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44958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851</Words>
  <Application>Microsoft Office PowerPoint</Application>
  <PresentationFormat>On-screen Show (4:3)</PresentationFormat>
  <Paragraphs>181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2_Office Theme</vt:lpstr>
      <vt:lpstr>PowerPoint Presentation</vt:lpstr>
      <vt:lpstr>Agency Stakeholders</vt:lpstr>
      <vt:lpstr>What is SGP?</vt:lpstr>
      <vt:lpstr>Nature of SGP Grants</vt:lpstr>
      <vt:lpstr>SGP Country Governance Structure</vt:lpstr>
      <vt:lpstr>SGP Country Governance</vt:lpstr>
      <vt:lpstr>SGP Country Management</vt:lpstr>
      <vt:lpstr>SGP Global Management</vt:lpstr>
      <vt:lpstr>SGP as a Global Programme</vt:lpstr>
      <vt:lpstr>Integration with National Efforts</vt:lpstr>
      <vt:lpstr>SGP OP6 Programming directions</vt:lpstr>
      <vt:lpstr>SGP OP6 Programming directions </vt:lpstr>
      <vt:lpstr>Partnerships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Camila Perez Gabilondo</cp:lastModifiedBy>
  <cp:revision>467</cp:revision>
  <cp:lastPrinted>2013-10-16T21:13:37Z</cp:lastPrinted>
  <dcterms:created xsi:type="dcterms:W3CDTF">2011-03-08T15:42:01Z</dcterms:created>
  <dcterms:modified xsi:type="dcterms:W3CDTF">2015-03-15T17:00:42Z</dcterms:modified>
</cp:coreProperties>
</file>