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7" r:id="rId3"/>
    <p:sldId id="268" r:id="rId4"/>
    <p:sldId id="275" r:id="rId5"/>
    <p:sldId id="270" r:id="rId6"/>
    <p:sldId id="272" r:id="rId7"/>
    <p:sldId id="271" r:id="rId8"/>
    <p:sldId id="273" r:id="rId9"/>
    <p:sldId id="259" r:id="rId10"/>
    <p:sldId id="274" r:id="rId11"/>
    <p:sldId id="260" r:id="rId12"/>
    <p:sldId id="261" r:id="rId13"/>
    <p:sldId id="262" r:id="rId14"/>
    <p:sldId id="263" r:id="rId15"/>
    <p:sldId id="265" r:id="rId16"/>
    <p:sldId id="258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8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68460" autoAdjust="0"/>
  </p:normalViewPr>
  <p:slideViewPr>
    <p:cSldViewPr>
      <p:cViewPr varScale="1">
        <p:scale>
          <a:sx n="99" d="100"/>
          <a:sy n="99" d="100"/>
        </p:scale>
        <p:origin x="130" y="77"/>
      </p:cViewPr>
      <p:guideLst>
        <p:guide orient="horz" pos="981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2" d="100"/>
          <a:sy n="72" d="100"/>
        </p:scale>
        <p:origin x="-2141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F39B0A87-C818-4B37-845E-45B2E36BF55A}" type="datetimeFigureOut">
              <a:rPr lang="ru-RU" smtClean="0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56D4365-9CE0-4284-B044-58FCC60CF6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8628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C0AED7-260C-45B5-A34C-D953D541E0F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638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6D4365-9CE0-4284-B044-58FCC60CF6EA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39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6D4365-9CE0-4284-B044-58FCC60CF6E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93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6D4365-9CE0-4284-B044-58FCC60CF6EA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9208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6D4365-9CE0-4284-B044-58FCC60CF6EA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48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4CD510-7803-436F-8715-1F0A663BB117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4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FF2770-4B4B-4B39-94B0-2453B3551D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B876F-1CB2-42AF-957A-1539323274B5}" type="datetimeFigureOut">
              <a:rPr lang="ru-RU"/>
              <a:pPr>
                <a:defRPr/>
              </a:pPr>
              <a:t>10.04.2013</a:t>
            </a:fld>
            <a:endParaRPr lang="ru-RU"/>
          </a:p>
        </p:txBody>
      </p:sp>
      <p:sp>
        <p:nvSpPr>
          <p:cNvPr id="3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F627-A168-45C7-94BC-72E6C6C42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Arial" panose="020B0604020202020204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5115637A-D072-46C9-9FB8-34CDF76394F0}" type="datetimeFigureOut">
              <a:rPr lang="ru-RU" smtClean="0"/>
              <a:pPr>
                <a:defRPr/>
              </a:pPr>
              <a:t>10.04.2013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Arial" panose="020B0604020202020204" pitchFamily="34" charset="0"/>
                <a:cs typeface="+mn-cs"/>
              </a:defRPr>
            </a:lvl1pPr>
            <a:extLst/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Arial" panose="020B0604020202020204" pitchFamily="34" charset="0"/>
                <a:cs typeface="+mn-cs"/>
              </a:defRPr>
            </a:lvl1pPr>
            <a:extLst/>
          </a:lstStyle>
          <a:p>
            <a:pPr>
              <a:defRPr/>
            </a:pPr>
            <a:fld id="{5B4B4D04-BEDF-4E1A-BFCF-14D809D94ED0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6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6594DA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6594DA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3D39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3D39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BEFF4B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50825" y="4005263"/>
            <a:ext cx="8424863" cy="1633537"/>
          </a:xfrm>
          <a:prstGeom prst="rect">
            <a:avLst/>
          </a:prstGeom>
        </p:spPr>
        <p:txBody>
          <a:bodyPr/>
          <a:lstStyle/>
          <a:p>
            <a:pPr marL="0" indent="0" algn="r">
              <a:spcBef>
                <a:spcPts val="600"/>
              </a:spcBef>
              <a:buNone/>
            </a:pPr>
            <a:r>
              <a:rPr lang="ru-RU" sz="2400" dirty="0">
                <a:latin typeface="Arial" panose="020B0604020202020204" pitchFamily="34" charset="0"/>
              </a:rPr>
              <a:t>Участие заинтересованных сторон из стран-участников </a:t>
            </a:r>
            <a:r>
              <a:rPr lang="ru-RU" sz="2400" dirty="0" smtClean="0">
                <a:latin typeface="Arial" panose="020B0604020202020204" pitchFamily="34" charset="0"/>
              </a:rPr>
              <a:t>ГЭФ </a:t>
            </a:r>
            <a:endParaRPr lang="en-US" sz="2400" dirty="0">
              <a:latin typeface="Arial" panose="020B0604020202020204" pitchFamily="34" charset="0"/>
            </a:endParaRPr>
          </a:p>
          <a:p>
            <a:pPr marL="0" indent="0" algn="r" eaLnBrk="1" fontAlgn="auto" hangingPunct="1">
              <a:spcBef>
                <a:spcPts val="120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ru-RU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Групповое занятие</a:t>
            </a:r>
            <a:endParaRPr lang="ru-RU" sz="2400" i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1026" name="Picture 2" descr="D:\KsenSite\0001\GEF_EO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188" y="5245100"/>
            <a:ext cx="2952750" cy="909638"/>
          </a:xfrm>
          <a:prstGeom prst="rect">
            <a:avLst/>
          </a:prstGeom>
          <a:noFill/>
          <a:effectLst>
            <a:outerShdw dist="50800" sx="1000" sy="1000" algn="ctr" rotWithShape="0">
              <a:srgbClr val="000000"/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2852738"/>
            <a:ext cx="7989888" cy="8636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МОНИТОРИНГ И </a:t>
            </a:r>
            <a:b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</a:b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ОЦЕНКА В ГЭФ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screen">
            <a:extLst/>
          </a:blip>
          <a:stretch>
            <a:fillRect/>
          </a:stretch>
        </p:blipFill>
        <p:spPr>
          <a:xfrm>
            <a:off x="318452" y="395709"/>
            <a:ext cx="8351520" cy="2319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088" y="549275"/>
            <a:ext cx="7967662" cy="5762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Практическое занятие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idx="4294967295"/>
          </p:nvPr>
        </p:nvSpPr>
        <p:spPr bwMode="auto">
          <a:xfrm>
            <a:off x="755650" y="1628775"/>
            <a:ext cx="7921625" cy="43195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Aft>
                <a:spcPts val="1800"/>
              </a:spcAft>
              <a:buClr>
                <a:srgbClr val="4F6228"/>
              </a:buClr>
            </a:pP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Группы за каждым столом работают в команде</a:t>
            </a:r>
            <a:endParaRPr lang="en-US" sz="2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Aft>
                <a:spcPts val="1800"/>
              </a:spcAft>
              <a:buClr>
                <a:srgbClr val="4F6228"/>
              </a:buClr>
            </a:pP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Изучите справочный материал и практический пример</a:t>
            </a:r>
            <a:r>
              <a:rPr lang="en-US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  <a:p>
            <a:pPr eaLnBrk="1" hangingPunct="1">
              <a:spcAft>
                <a:spcPts val="1800"/>
              </a:spcAft>
              <a:buClr>
                <a:srgbClr val="4F6228"/>
              </a:buClr>
            </a:pP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Цель заключается в том, </a:t>
            </a: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чтобы консультировать </a:t>
            </a: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недавно назначенного Оперативного Координатора в вашей стране по вопросам </a:t>
            </a:r>
            <a:r>
              <a:rPr lang="ru-RU" sz="22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МиО</a:t>
            </a:r>
            <a:endParaRPr lang="en-US" sz="2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buClr>
                <a:srgbClr val="4F6228"/>
              </a:buClr>
            </a:pP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В конце занятия мы обсудим результаты</a:t>
            </a:r>
            <a:endParaRPr lang="en-US" sz="2200" dirty="0" smtClean="0">
              <a:latin typeface="Arial" panose="020B0604020202020204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7894637" cy="1439863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3200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Мониторинг на уровне страны портфеля ГЭФ и экологических тенденций</a:t>
            </a:r>
          </a:p>
        </p:txBody>
      </p:sp>
      <p:sp>
        <p:nvSpPr>
          <p:cNvPr id="16386" name="Объект 2"/>
          <p:cNvSpPr>
            <a:spLocks noGrp="1"/>
          </p:cNvSpPr>
          <p:nvPr>
            <p:ph idx="4294967295"/>
          </p:nvPr>
        </p:nvSpPr>
        <p:spPr bwMode="auto">
          <a:xfrm>
            <a:off x="611188" y="1989138"/>
            <a:ext cx="7921625" cy="41761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71463" indent="-271463">
              <a:lnSpc>
                <a:spcPct val="90000"/>
              </a:lnSpc>
              <a:spcBef>
                <a:spcPts val="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Как следует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организовывать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мониторинг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портфеля проектов и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программ ГЭФ у вас в стране?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Как следует организовать мониторинг экологической ситуации в стране?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>
                <a:schemeClr val="accent3">
                  <a:lumMod val="50000"/>
                </a:schemeClr>
              </a:buClr>
            </a:pPr>
            <a:r>
              <a:rPr lang="ru-RU" sz="1600" dirty="0">
                <a:latin typeface="Arial" panose="020B0604020202020204" pitchFamily="34" charset="0"/>
              </a:rPr>
              <a:t>Кому следует координировать мониторинг портфеля проектов </a:t>
            </a:r>
            <a:r>
              <a:rPr lang="ru-RU" sz="1600" dirty="0" smtClean="0">
                <a:latin typeface="Arial" panose="020B0604020202020204" pitchFamily="34" charset="0"/>
              </a:rPr>
              <a:t>ГЭФ – </a:t>
            </a:r>
            <a:r>
              <a:rPr lang="ru-RU" sz="1600" dirty="0">
                <a:latin typeface="Arial" panose="020B0604020202020204" pitchFamily="34" charset="0"/>
              </a:rPr>
              <a:t>Министерству окружающей среды, Министерству финансов, оперативному координатору и его офису, агентствам ГЭФ или какой-либо другой организации?</a:t>
            </a:r>
            <a:endParaRPr lang="en-US" sz="1600" dirty="0">
              <a:latin typeface="Arial" panose="020B0604020202020204" pitchFamily="34" charset="0"/>
            </a:endParaRPr>
          </a:p>
          <a:p>
            <a:pPr lvl="0">
              <a:buClr>
                <a:schemeClr val="accent3">
                  <a:lumMod val="50000"/>
                </a:schemeClr>
              </a:buClr>
            </a:pPr>
            <a:r>
              <a:rPr lang="ru-RU" sz="1600" dirty="0">
                <a:latin typeface="Arial" panose="020B0604020202020204" pitchFamily="34" charset="0"/>
              </a:rPr>
              <a:t> Какие данные было бы наиболее важно отслеживать? Существуют ли какие-либо источники информации или базы данных, которые могут быть использованы? Как можно интегрировать данные отдельных проектов в национальные базы данных?</a:t>
            </a:r>
            <a:endParaRPr lang="en-US" sz="1600" dirty="0">
              <a:latin typeface="Arial" panose="020B0604020202020204" pitchFamily="34" charset="0"/>
            </a:endParaRPr>
          </a:p>
          <a:p>
            <a:pPr lvl="0">
              <a:buClr>
                <a:schemeClr val="accent3">
                  <a:lumMod val="50000"/>
                </a:schemeClr>
              </a:buClr>
            </a:pPr>
            <a:r>
              <a:rPr lang="ru-RU" sz="1600" dirty="0">
                <a:latin typeface="Arial" panose="020B0604020202020204" pitchFamily="34" charset="0"/>
              </a:rPr>
              <a:t> С кем следует делиться этой информацией? Какие механизмы будут использованы для обмена информацией?</a:t>
            </a:r>
            <a:endParaRPr lang="en-US" sz="1600" dirty="0">
              <a:latin typeface="Arial" panose="020B0604020202020204" pitchFamily="34" charset="0"/>
            </a:endParaRPr>
          </a:p>
          <a:p>
            <a:endParaRPr lang="ru-RU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7894637" cy="14398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Участие оперативного координатора в оценке</a:t>
            </a:r>
            <a:r>
              <a:rPr lang="en-US" sz="3200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sz="3200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endParaRPr lang="ru-RU" sz="3200" dirty="0" smtClean="0">
              <a:solidFill>
                <a:srgbClr val="4F62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4294967295"/>
          </p:nvPr>
        </p:nvSpPr>
        <p:spPr bwMode="auto">
          <a:xfrm>
            <a:off x="611188" y="1989138"/>
            <a:ext cx="7921625" cy="3887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71463" indent="-271463" eaLnBrk="1" hangingPunct="1">
              <a:spcBef>
                <a:spcPct val="0"/>
              </a:spcBef>
              <a:buClr>
                <a:srgbClr val="4F6228"/>
              </a:buClr>
              <a:buFont typeface="Verdana" pitchFamily="34" charset="0"/>
              <a:buAutoNum type="arabicPeriod" startAt="2"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ОК может участвовать в мероприятиях по </a:t>
            </a:r>
            <a:r>
              <a:rPr lang="ru-RU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>
              <a:buClr>
                <a:schemeClr val="accent3">
                  <a:lumMod val="50000"/>
                </a:schemeClr>
              </a:buClr>
            </a:pPr>
            <a:r>
              <a:rPr lang="ru-RU" sz="1600" dirty="0">
                <a:latin typeface="Arial" panose="020B0604020202020204" pitchFamily="34" charset="0"/>
              </a:rPr>
              <a:t>О каких мероприятиях, связанных с оценкой ГЭФ, должен знать оперативный координатор? </a:t>
            </a:r>
            <a:endParaRPr lang="en-US" sz="1600" dirty="0">
              <a:latin typeface="Arial" panose="020B0604020202020204" pitchFamily="34" charset="0"/>
            </a:endParaRPr>
          </a:p>
          <a:p>
            <a:pPr lvl="0">
              <a:buClr>
                <a:schemeClr val="accent3">
                  <a:lumMod val="50000"/>
                </a:schemeClr>
              </a:buClr>
            </a:pPr>
            <a:r>
              <a:rPr lang="ru-RU" sz="1600" dirty="0">
                <a:latin typeface="Arial" panose="020B0604020202020204" pitchFamily="34" charset="0"/>
              </a:rPr>
              <a:t>Как оперативный координатор может участвовать в среднесрочных и заключительных оценках?</a:t>
            </a:r>
            <a:endParaRPr lang="en-US" sz="1600" dirty="0">
              <a:latin typeface="Arial" panose="020B0604020202020204" pitchFamily="34" charset="0"/>
            </a:endParaRPr>
          </a:p>
          <a:p>
            <a:pPr lvl="0">
              <a:buClr>
                <a:schemeClr val="accent3">
                  <a:lumMod val="50000"/>
                </a:schemeClr>
              </a:buClr>
            </a:pPr>
            <a:r>
              <a:rPr lang="ru-RU" sz="1600" dirty="0">
                <a:latin typeface="Arial" panose="020B0604020202020204" pitchFamily="34" charset="0"/>
              </a:rPr>
              <a:t>Как оперативный координатор может участвовать в оценках и исследованиях ГЭФ на уровне страны?</a:t>
            </a:r>
            <a:endParaRPr lang="en-US" sz="1600" dirty="0">
              <a:latin typeface="Arial" panose="020B0604020202020204" pitchFamily="34" charset="0"/>
            </a:endParaRPr>
          </a:p>
          <a:p>
            <a:pPr lvl="0">
              <a:buClr>
                <a:schemeClr val="accent3">
                  <a:lumMod val="50000"/>
                </a:schemeClr>
              </a:buClr>
            </a:pPr>
            <a:r>
              <a:rPr lang="ru-RU" sz="1600" dirty="0">
                <a:latin typeface="Arial" panose="020B0604020202020204" pitchFamily="34" charset="0"/>
              </a:rPr>
              <a:t>Как оперативному координатору следует использовать результаты этих оценок? Кому следует о них сообщать? </a:t>
            </a:r>
            <a:endParaRPr lang="en-US" sz="1600" dirty="0">
              <a:latin typeface="Arial" panose="020B0604020202020204" pitchFamily="34" charset="0"/>
            </a:endParaRPr>
          </a:p>
          <a:p>
            <a:pPr marL="457200" indent="-457200" eaLnBrk="1" hangingPunct="1">
              <a:spcBef>
                <a:spcPts val="1200"/>
              </a:spcBef>
              <a:buFont typeface="Wingdings 2" pitchFamily="18" charset="2"/>
              <a:buNone/>
            </a:pPr>
            <a:endParaRPr lang="ru-RU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7894637" cy="14398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Участие оперативного </a:t>
            </a:r>
            <a:r>
              <a:rPr lang="ru-RU" sz="3200" dirty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к</a:t>
            </a:r>
            <a:r>
              <a:rPr lang="ru-RU" sz="3200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оординатора в оценке</a:t>
            </a:r>
            <a:endParaRPr lang="ru-RU" sz="3200" dirty="0" smtClean="0">
              <a:solidFill>
                <a:srgbClr val="4F62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4294967295"/>
          </p:nvPr>
        </p:nvSpPr>
        <p:spPr bwMode="auto">
          <a:xfrm>
            <a:off x="611188" y="1989138"/>
            <a:ext cx="7921625" cy="3887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71463" lvl="0" indent="-271463">
              <a:spcBef>
                <a:spcPct val="30000"/>
              </a:spcBef>
              <a:buClr>
                <a:schemeClr val="accent3">
                  <a:lumMod val="50000"/>
                </a:schemeClr>
              </a:buClr>
              <a:buFont typeface="+mj-lt"/>
              <a:buAutoNum type="arabicPeriod" startAt="3"/>
              <a:defRPr/>
            </a:pP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оперативный координатор может предоставить комментарии по техническому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заданию к оценке?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каким параметрам технического задания важнее всего было бы предоставить обратную связь?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 typeface="Wingdings 2" pitchFamily="18" charset="2"/>
              <a:buNone/>
            </a:pPr>
            <a:endParaRPr lang="ru-RU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7894637" cy="1439863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Национальный координационный механизм </a:t>
            </a:r>
            <a:r>
              <a:rPr lang="ru-RU" sz="3200" dirty="0" err="1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МиО</a:t>
            </a:r>
            <a:endParaRPr lang="ru-RU" sz="3200" dirty="0" smtClean="0">
              <a:solidFill>
                <a:srgbClr val="4F62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idx="4294967295"/>
          </p:nvPr>
        </p:nvSpPr>
        <p:spPr bwMode="auto">
          <a:xfrm>
            <a:off x="611188" y="1989138"/>
            <a:ext cx="7921625" cy="3887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71463" indent="-271463" eaLnBrk="1" hangingPunct="1">
              <a:buClr>
                <a:srgbClr val="4F6228"/>
              </a:buClr>
              <a:buFont typeface="Verdana" pitchFamily="34" charset="0"/>
              <a:buAutoNum type="arabicPeriod" startAt="4"/>
            </a:pPr>
            <a:r>
              <a:rPr lang="ru-RU" sz="2000" b="1" dirty="0" smtClean="0">
                <a:latin typeface="Arial" charset="0"/>
              </a:rPr>
              <a:t>Должен ли существовать национальный координационный механизм </a:t>
            </a:r>
            <a:r>
              <a:rPr lang="ru-RU" sz="2000" b="1" dirty="0">
                <a:latin typeface="Arial" charset="0"/>
              </a:rPr>
              <a:t>по мониторингу и оценке</a:t>
            </a:r>
            <a:r>
              <a:rPr lang="en-US" sz="2000" b="1" dirty="0" smtClean="0">
                <a:latin typeface="Arial" charset="0"/>
              </a:rPr>
              <a:t>?</a:t>
            </a:r>
            <a:r>
              <a:rPr lang="ru-RU" sz="2000" b="1" dirty="0" smtClean="0">
                <a:latin typeface="Arial" charset="0"/>
              </a:rPr>
              <a:t> Как он должен быть устроен?</a:t>
            </a:r>
            <a:endParaRPr lang="en-US" sz="2000" b="1" dirty="0">
              <a:latin typeface="Arial" charset="0"/>
            </a:endParaRPr>
          </a:p>
          <a:p>
            <a:pPr marL="457200" indent="-457200" eaLnBrk="1" hangingPunct="1">
              <a:buFont typeface="Wingdings 2" pitchFamily="18" charset="2"/>
              <a:buNone/>
            </a:pPr>
            <a:endParaRPr lang="ru-RU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088" y="549275"/>
            <a:ext cx="7967662" cy="1439863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Подведение итогов изученного</a:t>
            </a:r>
            <a:r>
              <a:rPr lang="en-US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</a:br>
            <a:endParaRPr lang="ru-RU" dirty="0" smtClean="0">
              <a:solidFill>
                <a:srgbClr val="4F62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4294967295"/>
          </p:nvPr>
        </p:nvSpPr>
        <p:spPr bwMode="auto">
          <a:xfrm>
            <a:off x="611188" y="1557338"/>
            <a:ext cx="7921625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Clr>
                <a:srgbClr val="4F6228"/>
              </a:buClr>
            </a:pPr>
            <a:endParaRPr lang="en-US" dirty="0" smtClean="0">
              <a:latin typeface="Arial" panose="020B0604020202020204" pitchFamily="34" charset="0"/>
            </a:endParaRPr>
          </a:p>
          <a:p>
            <a:pPr eaLnBrk="1" hangingPunct="1">
              <a:spcAft>
                <a:spcPts val="1800"/>
              </a:spcAft>
              <a:buClr>
                <a:srgbClr val="4F6228"/>
              </a:buClr>
            </a:pPr>
            <a:r>
              <a:rPr lang="ru-RU" sz="2000" dirty="0" smtClean="0">
                <a:latin typeface="Arial" charset="0"/>
              </a:rPr>
              <a:t>Что-то одно, чему вы </a:t>
            </a:r>
            <a:r>
              <a:rPr lang="ru-RU" sz="2000" dirty="0" smtClean="0">
                <a:latin typeface="Arial" charset="0"/>
              </a:rPr>
              <a:t>научились на этом занятии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eaLnBrk="1" hangingPunct="1">
              <a:spcAft>
                <a:spcPts val="1800"/>
              </a:spcAft>
              <a:buClr>
                <a:srgbClr val="4F6228"/>
              </a:buClr>
            </a:pPr>
            <a:r>
              <a:rPr lang="ru-RU" sz="2000" dirty="0" smtClean="0">
                <a:latin typeface="Arial" charset="0"/>
              </a:rPr>
              <a:t>Основная идея или совет, которым вы будете руководствоваться в вашем предстоящем участии в </a:t>
            </a:r>
            <a:r>
              <a:rPr lang="ru-RU" sz="2000" dirty="0" err="1" smtClean="0">
                <a:latin typeface="Arial" charset="0"/>
              </a:rPr>
              <a:t>МиО</a:t>
            </a:r>
            <a:endParaRPr lang="ru-RU" sz="2000" dirty="0" smtClean="0">
              <a:latin typeface="Arial" charset="0"/>
            </a:endParaRPr>
          </a:p>
          <a:p>
            <a:pPr eaLnBrk="1" hangingPunct="1">
              <a:spcAft>
                <a:spcPts val="1800"/>
              </a:spcAft>
              <a:buClr>
                <a:srgbClr val="4F6228"/>
              </a:buClr>
            </a:pPr>
            <a:r>
              <a:rPr lang="ru-RU" sz="2000" dirty="0" smtClean="0">
                <a:latin typeface="Arial" charset="0"/>
              </a:rPr>
              <a:t>Вопрос для </a:t>
            </a:r>
            <a:r>
              <a:rPr lang="ru-RU" sz="2000" dirty="0" smtClean="0">
                <a:latin typeface="Arial" charset="0"/>
              </a:rPr>
              <a:t>дальнейшего размышления</a:t>
            </a:r>
            <a:endParaRPr lang="ru-RU" sz="20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3141663"/>
            <a:ext cx="7772400" cy="863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Спасибо</a:t>
            </a:r>
            <a:endParaRPr lang="ru-RU" sz="4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722313" y="4724400"/>
            <a:ext cx="7772400" cy="1441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gefevaluation@thegef.org</a:t>
            </a:r>
          </a:p>
          <a:p>
            <a:pPr marL="0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www.gefeo.org</a:t>
            </a:r>
          </a:p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ru-RU" sz="44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screen">
            <a:extLst/>
          </a:blip>
          <a:stretch>
            <a:fillRect/>
          </a:stretch>
        </p:blipFill>
        <p:spPr>
          <a:xfrm>
            <a:off x="391477" y="467147"/>
            <a:ext cx="8351520" cy="23195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7894637" cy="5762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Обзор</a:t>
            </a:r>
          </a:p>
        </p:txBody>
      </p:sp>
      <p:sp>
        <p:nvSpPr>
          <p:cNvPr id="7170" name="Объект 2"/>
          <p:cNvSpPr>
            <a:spLocks noGrp="1"/>
          </p:cNvSpPr>
          <p:nvPr>
            <p:ph idx="4294967295"/>
          </p:nvPr>
        </p:nvSpPr>
        <p:spPr bwMode="auto">
          <a:xfrm>
            <a:off x="611188" y="1557338"/>
            <a:ext cx="7921625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rgbClr val="4F6228"/>
              </a:buClr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Мониторинг и оценка в ГЭФ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1800"/>
              </a:spcBef>
              <a:buClr>
                <a:srgbClr val="4F6228"/>
              </a:buClr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Основные роли и обязанности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1800"/>
              </a:spcBef>
              <a:buClr>
                <a:srgbClr val="4F6228"/>
              </a:buClr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Офис по оценке ГЭФ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1800"/>
              </a:spcBef>
              <a:buClr>
                <a:srgbClr val="4F6228"/>
              </a:buClr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Политика </a:t>
            </a:r>
            <a:r>
              <a:rPr lang="ru-RU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МиО</a:t>
            </a: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 ГЭФ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ts val="1800"/>
              </a:spcBef>
              <a:buClr>
                <a:srgbClr val="4F6228"/>
              </a:buClr>
            </a:pPr>
            <a:r>
              <a:rPr lang="ru-RU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</a:rPr>
              <a:t>Практическое занятие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buClr>
                <a:srgbClr val="4F6228"/>
              </a:buClr>
            </a:pPr>
            <a:endParaRPr lang="en-US" dirty="0" smtClean="0">
              <a:latin typeface="Arial" panose="020B0604020202020204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ru-RU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00113" y="549275"/>
            <a:ext cx="7894637" cy="5762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Мониторинг и Оценка в ГЭФ</a:t>
            </a:r>
          </a:p>
        </p:txBody>
      </p:sp>
      <p:sp>
        <p:nvSpPr>
          <p:cNvPr id="8194" name="Объект 2"/>
          <p:cNvSpPr>
            <a:spLocks noGrp="1"/>
          </p:cNvSpPr>
          <p:nvPr>
            <p:ph idx="4294967295"/>
          </p:nvPr>
        </p:nvSpPr>
        <p:spPr bwMode="auto">
          <a:xfrm>
            <a:off x="611188" y="1557338"/>
            <a:ext cx="7921625" cy="4824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69875" indent="0" eaLnBrk="1" hangingPunct="1">
              <a:buClr>
                <a:srgbClr val="4F6228"/>
              </a:buClr>
              <a:buFont typeface="Wingdings 2" pitchFamily="18" charset="2"/>
              <a:buNone/>
            </a:pPr>
            <a:r>
              <a:rPr lang="ru-RU" sz="2400" b="1" dirty="0" smtClean="0">
                <a:solidFill>
                  <a:srgbClr val="7F7F7F"/>
                </a:solidFill>
                <a:latin typeface="Arial" panose="020B0604020202020204" pitchFamily="34" charset="0"/>
              </a:rPr>
              <a:t>ДВЕ </a:t>
            </a:r>
            <a:r>
              <a:rPr lang="ru-RU" sz="3600" b="1" dirty="0" smtClean="0">
                <a:solidFill>
                  <a:srgbClr val="7F7F7F"/>
                </a:solidFill>
                <a:latin typeface="Arial" panose="020B0604020202020204" pitchFamily="34" charset="0"/>
              </a:rPr>
              <a:t>ГЛАВНЫЕ ЦЕЛИ</a:t>
            </a:r>
            <a:r>
              <a:rPr lang="en-US" sz="2400" b="1" dirty="0" smtClean="0">
                <a:solidFill>
                  <a:srgbClr val="7F7F7F"/>
                </a:solidFill>
                <a:latin typeface="Arial" panose="020B0604020202020204" pitchFamily="34" charset="0"/>
              </a:rPr>
              <a:t>:</a:t>
            </a:r>
          </a:p>
          <a:p>
            <a:pPr marL="269875" indent="-269875" eaLnBrk="1" hangingPunct="1">
              <a:spcBef>
                <a:spcPts val="1200"/>
              </a:spcBef>
              <a:buClr>
                <a:srgbClr val="4F6228"/>
              </a:buClr>
            </a:pPr>
            <a:r>
              <a:rPr lang="ru-RU" sz="2000" dirty="0" smtClean="0">
                <a:latin typeface="Arial" panose="020B0604020202020204" pitchFamily="34" charset="0"/>
              </a:rPr>
              <a:t>Обеспечивать подотчетность в достижении целей ГЭФ, оценивая результаты, эффективность, процедуры и деятельность партнеров, участвующих в деятельности ГЭФ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ts val="1200"/>
              </a:spcBef>
              <a:buClr>
                <a:srgbClr val="4F6228"/>
              </a:buClr>
            </a:pPr>
            <a:r>
              <a:rPr lang="ru-RU" sz="2000" dirty="0" smtClean="0">
                <a:latin typeface="Arial" panose="020B0604020202020204" pitchFamily="34" charset="0"/>
              </a:rPr>
              <a:t>Поощрять обучение, обратную связь и обмен знаниями между ГЭФ и его партнерами о результатах и накопленном опыте как основу для принятия решений относительно мер политики, стратегий, управления программами и проектами, а также для пополнения знаний и повышения результативности деятельности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marL="269875" indent="0" eaLnBrk="1" hangingPunct="1">
              <a:buFont typeface="Wingdings 2" pitchFamily="18" charset="2"/>
              <a:buNone/>
            </a:pPr>
            <a:endParaRPr lang="ru-RU" sz="20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7921625" cy="5256212"/>
          </a:xfrm>
          <a:prstGeom prst="rect">
            <a:avLst/>
          </a:prstGeom>
        </p:spPr>
        <p:txBody>
          <a:bodyPr/>
          <a:lstStyle/>
          <a:p>
            <a:pPr marL="265176" indent="-265176" eaLnBrk="1" fontAlgn="auto" hangingPunct="1">
              <a:spcAft>
                <a:spcPts val="0"/>
              </a:spcAft>
              <a:buClr>
                <a:schemeClr val="accent3">
                  <a:lumMod val="50000"/>
                </a:schemeClr>
              </a:buClr>
              <a:buFont typeface="Wingdings 2"/>
              <a:buChar char=""/>
              <a:defRPr/>
            </a:pPr>
            <a:endParaRPr lang="en-US" sz="2400" dirty="0" smtClean="0">
              <a:latin typeface="Arial" panose="020B0604020202020204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400" dirty="0">
              <a:latin typeface="Arial" panose="020B0604020202020204" pitchFamily="34" charset="0"/>
            </a:endParaRPr>
          </a:p>
        </p:txBody>
      </p:sp>
      <p:graphicFrame>
        <p:nvGraphicFramePr>
          <p:cNvPr id="9252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989505"/>
              </p:ext>
            </p:extLst>
          </p:nvPr>
        </p:nvGraphicFramePr>
        <p:xfrm>
          <a:off x="323528" y="404665"/>
          <a:ext cx="8496944" cy="6018890"/>
        </p:xfrm>
        <a:graphic>
          <a:graphicData uri="http://schemas.openxmlformats.org/drawingml/2006/table">
            <a:tbl>
              <a:tblPr/>
              <a:tblGrid>
                <a:gridCol w="2139984"/>
                <a:gridCol w="6356960"/>
              </a:tblGrid>
              <a:tr h="62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Партнер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Основные роли и Обязанности в Мониторинге и Оценке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3D69B"/>
                    </a:solidFill>
                  </a:tcPr>
                </a:tc>
              </a:tr>
              <a:tr h="6936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Совет ГЭФ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Разработка политики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Контроль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Создание благоприятствующей среды для мониторинга и оценки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792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Офис по оценке ГЭФ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Независимая оценка ГЭФ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Контроль мониторинга и оценки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Установление минимальных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требований по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оценке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86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Секретариат ГЭФ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Руководство ГЭФ, основанное на результатах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мониторинг и отчетность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charset="0"/>
                        </a:rPr>
                        <a:t>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Проверка выполнения требований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ГЭФ в проектных предложениях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7318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Операционные отделы агентств ГЭФ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Мониторинг портфелей Агентств ГЭФ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charset="0"/>
                        </a:rPr>
                        <a:t>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уровне проекта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Отделы по оценке Агентств ГЭФ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Проектные и/или корпоративные оценки агентств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Широкое вовлечение ГЭФ в соответствующую оценку агентства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НТКС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Советы по научно-техническим вопросам в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МиО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Поддержка научно-технических показателей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011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Страны-участники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Сотрудничество в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МиО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на уровнях портфелей и проектов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  <a:tr h="5882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Заинтересованные стороны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Участие в мероприятиях и процессах мониторинга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Предоставление мнений и откликов на оценки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charset="0"/>
                      </a:endParaRPr>
                    </a:p>
                  </a:txBody>
                  <a:tcPr marL="144145" marR="144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7E4B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Объект 2"/>
          <p:cNvSpPr>
            <a:spLocks noGrp="1"/>
          </p:cNvSpPr>
          <p:nvPr>
            <p:ph idx="4294967295"/>
          </p:nvPr>
        </p:nvSpPr>
        <p:spPr bwMode="auto">
          <a:xfrm>
            <a:off x="971550" y="1557338"/>
            <a:ext cx="7561263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85725" indent="0" eaLnBrk="1" hangingPunct="1">
              <a:buClr>
                <a:srgbClr val="4F6228"/>
              </a:buClr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7F7F7F"/>
                </a:solidFill>
                <a:latin typeface="Arial" panose="020B0604020202020204" pitchFamily="34" charset="0"/>
              </a:rPr>
              <a:t>МИССИЯ</a:t>
            </a:r>
            <a:endParaRPr lang="en-US" sz="3600" b="1" dirty="0" smtClean="0">
              <a:solidFill>
                <a:srgbClr val="7F7F7F"/>
              </a:solidFill>
              <a:latin typeface="Arial" panose="020B0604020202020204" pitchFamily="34" charset="0"/>
            </a:endParaRPr>
          </a:p>
          <a:p>
            <a:pPr marL="85725" indent="-85725" eaLnBrk="1" hangingPunct="1">
              <a:lnSpc>
                <a:spcPct val="150000"/>
              </a:lnSpc>
              <a:spcBef>
                <a:spcPts val="3600"/>
              </a:spcBef>
              <a:buClr>
                <a:srgbClr val="4F6228"/>
              </a:buClr>
              <a:buFont typeface="Wingdings 2" pitchFamily="18" charset="2"/>
              <a:buNone/>
            </a:pPr>
            <a:r>
              <a:rPr lang="en-US" sz="2400" dirty="0" smtClean="0">
                <a:latin typeface="Arial" panose="020B0604020202020204" pitchFamily="34" charset="0"/>
              </a:rPr>
              <a:t>“</a:t>
            </a:r>
            <a:r>
              <a:rPr lang="ru-RU" sz="2400" dirty="0" smtClean="0">
                <a:latin typeface="Arial" panose="020B0604020202020204" pitchFamily="34" charset="0"/>
              </a:rPr>
              <a:t>Усилить глобальные экологические эффекты посредством отличного качества, независимости и сотрудничества в мониторинге и оценке</a:t>
            </a:r>
            <a:r>
              <a:rPr lang="en-US" sz="2400" dirty="0" smtClean="0">
                <a:latin typeface="Arial" panose="020B0604020202020204" pitchFamily="34" charset="0"/>
              </a:rPr>
              <a:t>”</a:t>
            </a:r>
          </a:p>
          <a:p>
            <a:pPr marL="0" indent="0" eaLnBrk="1" hangingPunct="1">
              <a:buClr>
                <a:srgbClr val="4F6228"/>
              </a:buClr>
            </a:pPr>
            <a:endParaRPr lang="en-US" dirty="0" smtClean="0">
              <a:latin typeface="Arial" panose="020B0604020202020204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ru-RU" dirty="0" smtClean="0">
              <a:latin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00113" y="549275"/>
            <a:ext cx="7894637" cy="5762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b="1" dirty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Офис </a:t>
            </a:r>
            <a:r>
              <a:rPr lang="ru-RU" sz="3200" b="1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по Оценке </a:t>
            </a:r>
            <a:r>
              <a:rPr lang="ru-RU" sz="3200" b="1" dirty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ГЭФ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Объект 2"/>
          <p:cNvSpPr>
            <a:spLocks noGrp="1"/>
          </p:cNvSpPr>
          <p:nvPr>
            <p:ph idx="4294967295"/>
          </p:nvPr>
        </p:nvSpPr>
        <p:spPr bwMode="auto">
          <a:xfrm>
            <a:off x="611188" y="1557338"/>
            <a:ext cx="7921625" cy="48244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latin typeface="Arial" panose="020B0604020202020204" pitchFamily="34" charset="0"/>
              </a:rPr>
              <a:t>Осуществление политики </a:t>
            </a:r>
            <a:r>
              <a:rPr lang="ru-RU" sz="2000" dirty="0" err="1" smtClean="0">
                <a:latin typeface="Arial" panose="020B0604020202020204" pitchFamily="34" charset="0"/>
              </a:rPr>
              <a:t>МиО</a:t>
            </a:r>
            <a:r>
              <a:rPr lang="ru-RU" sz="2000" dirty="0" smtClean="0">
                <a:latin typeface="Arial" panose="020B0604020202020204" pitchFamily="34" charset="0"/>
              </a:rPr>
              <a:t> в ГЭФ</a:t>
            </a:r>
            <a:r>
              <a:rPr lang="en-US" sz="2000" dirty="0" smtClean="0">
                <a:latin typeface="Arial" panose="020B0604020202020204" pitchFamily="34" charset="0"/>
              </a:rPr>
              <a:t> 2010</a:t>
            </a: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latin typeface="Arial" panose="020B0604020202020204" pitchFamily="34" charset="0"/>
              </a:rPr>
              <a:t>Годовой отчет перед Советом ГЭФ</a:t>
            </a:r>
            <a:r>
              <a:rPr lang="en-US" sz="2000" dirty="0" smtClean="0">
                <a:latin typeface="Arial" panose="020B0604020202020204" pitchFamily="34" charset="0"/>
              </a:rPr>
              <a:t>:</a:t>
            </a:r>
          </a:p>
          <a:p>
            <a:pPr lvl="1" eaLnBrk="1" hangingPunct="1"/>
            <a:r>
              <a:rPr lang="ru-RU" sz="2000" dirty="0" smtClean="0">
                <a:latin typeface="Arial" panose="020B0604020202020204" pitchFamily="34" charset="0"/>
              </a:rPr>
              <a:t>Оценки на уровне </a:t>
            </a:r>
            <a:r>
              <a:rPr lang="ru-RU" sz="2000" dirty="0" smtClean="0">
                <a:latin typeface="Arial" panose="020B0604020202020204" pitchFamily="34" charset="0"/>
              </a:rPr>
              <a:t>страны</a:t>
            </a:r>
            <a:r>
              <a:rPr lang="en-US" sz="2000" dirty="0" smtClean="0">
                <a:latin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(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май-июнь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lvl="1" eaLnBrk="1" hangingPunct="1"/>
            <a:r>
              <a:rPr lang="ru-RU" sz="2000" dirty="0" smtClean="0">
                <a:latin typeface="Arial" panose="020B0604020202020204" pitchFamily="34" charset="0"/>
              </a:rPr>
              <a:t>Вопросы деятельности и процессуальные вопросы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(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май-июнь)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lvl="1" eaLnBrk="1" hangingPunct="1"/>
            <a:r>
              <a:rPr lang="ru-RU" sz="2000" dirty="0" smtClean="0">
                <a:latin typeface="Arial" panose="020B0604020202020204" pitchFamily="34" charset="0"/>
              </a:rPr>
              <a:t>Долгосрочные результаты</a:t>
            </a:r>
            <a:r>
              <a:rPr lang="en-US" sz="2000" dirty="0" smtClean="0">
                <a:latin typeface="Arial" panose="020B0604020202020204" pitchFamily="34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(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ноябрь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lvl="1" eaLnBrk="1" hangingPunct="1"/>
            <a:r>
              <a:rPr lang="ru-RU" sz="2000" dirty="0" smtClean="0">
                <a:latin typeface="Arial" panose="020B0604020202020204" pitchFamily="34" charset="0"/>
              </a:rPr>
              <a:t>Тематические/Межсекторные оценки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(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ноябрь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latin typeface="Arial" panose="020B0604020202020204" pitchFamily="34" charset="0"/>
              </a:rPr>
              <a:t>Обмен знаниями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lvl="1" eaLnBrk="1" hangingPunct="1"/>
            <a:r>
              <a:rPr lang="ru-RU" sz="2000" dirty="0" smtClean="0">
                <a:latin typeface="Arial" panose="020B0604020202020204" pitchFamily="34" charset="0"/>
              </a:rPr>
              <a:t>Распространение накопленного опыта</a:t>
            </a:r>
          </a:p>
          <a:p>
            <a:pPr lvl="1" eaLnBrk="1" hangingPunct="1"/>
            <a:r>
              <a:rPr lang="ru-RU" sz="2000" dirty="0" smtClean="0">
                <a:latin typeface="Arial" panose="020B0604020202020204" pitchFamily="34" charset="0"/>
              </a:rPr>
              <a:t>Участие в программе поддержки стран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latin typeface="Arial" panose="020B0604020202020204" pitchFamily="34" charset="0"/>
              </a:rPr>
              <a:t>Пятый Общий Анализ Деятельности</a:t>
            </a:r>
            <a:r>
              <a:rPr lang="en-US" sz="2000" dirty="0" smtClean="0">
                <a:latin typeface="Arial" panose="020B0604020202020204" pitchFamily="34" charset="0"/>
              </a:rPr>
              <a:t> (O</a:t>
            </a:r>
            <a:r>
              <a:rPr lang="ru-RU" sz="2000" dirty="0" smtClean="0">
                <a:latin typeface="Arial" panose="020B0604020202020204" pitchFamily="34" charset="0"/>
              </a:rPr>
              <a:t>АД</a:t>
            </a:r>
            <a:r>
              <a:rPr lang="en-US" sz="2000" dirty="0" smtClean="0">
                <a:latin typeface="Arial" panose="020B0604020202020204" pitchFamily="34" charset="0"/>
              </a:rPr>
              <a:t>5)</a:t>
            </a:r>
          </a:p>
          <a:p>
            <a:pPr eaLnBrk="1" hangingPunct="1">
              <a:spcBef>
                <a:spcPts val="1200"/>
              </a:spcBef>
            </a:pPr>
            <a:r>
              <a:rPr lang="ru-RU" sz="2000" dirty="0" smtClean="0">
                <a:latin typeface="Arial" panose="020B0604020202020204" pitchFamily="34" charset="0"/>
              </a:rPr>
              <a:t>Активное участие в </a:t>
            </a:r>
            <a:r>
              <a:rPr lang="ru-RU" sz="2000" dirty="0" smtClean="0">
                <a:latin typeface="Arial" panose="020B0604020202020204" pitchFamily="34" charset="0"/>
              </a:rPr>
              <a:t>группах по </a:t>
            </a:r>
            <a:r>
              <a:rPr lang="ru-RU" sz="2000" dirty="0" smtClean="0">
                <a:latin typeface="Arial" panose="020B0604020202020204" pitchFamily="34" charset="0"/>
              </a:rPr>
              <a:t>оценке</a:t>
            </a:r>
            <a:r>
              <a:rPr lang="en-US" sz="2000" dirty="0" smtClean="0">
                <a:latin typeface="Arial" panose="020B0604020202020204" pitchFamily="34" charset="0"/>
              </a:rPr>
              <a:t> </a:t>
            </a:r>
            <a:endParaRPr lang="ru-RU" sz="2000" dirty="0" smtClean="0">
              <a:latin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00113" y="549275"/>
            <a:ext cx="7894637" cy="5762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b="1" dirty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Офис </a:t>
            </a:r>
            <a:r>
              <a:rPr lang="ru-RU" sz="3200" b="1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по Оценке </a:t>
            </a:r>
            <a:r>
              <a:rPr lang="ru-RU" sz="3200" b="1" dirty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ГЭФ в ГЭФ-5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Объект 2"/>
          <p:cNvSpPr>
            <a:spLocks noGrp="1"/>
          </p:cNvSpPr>
          <p:nvPr>
            <p:ph idx="4294967295"/>
          </p:nvPr>
        </p:nvSpPr>
        <p:spPr bwMode="auto">
          <a:xfrm>
            <a:off x="595313" y="1557338"/>
            <a:ext cx="7937500" cy="5300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69875"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sz="2600" b="1" dirty="0" smtClean="0">
                <a:solidFill>
                  <a:srgbClr val="7F7F7F"/>
                </a:solidFill>
                <a:latin typeface="Arial" panose="020B0604020202020204" pitchFamily="34" charset="0"/>
              </a:rPr>
              <a:t>Четыре направления оценок</a:t>
            </a:r>
            <a:r>
              <a:rPr lang="en-US" sz="2600" b="1" dirty="0" smtClean="0">
                <a:solidFill>
                  <a:srgbClr val="7F7F7F"/>
                </a:solidFill>
                <a:latin typeface="Arial" panose="020B0604020202020204" pitchFamily="34" charset="0"/>
              </a:rPr>
              <a:t>:</a:t>
            </a:r>
            <a:endParaRPr lang="en-US" sz="2600" b="1" dirty="0" smtClean="0">
              <a:solidFill>
                <a:srgbClr val="7F7F7F"/>
              </a:solidFill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ts val="600"/>
              </a:spcBef>
            </a:pPr>
            <a:r>
              <a:rPr lang="ru-RU" sz="2000" dirty="0" smtClean="0">
                <a:latin typeface="Arial" panose="020B0604020202020204" pitchFamily="34" charset="0"/>
              </a:rPr>
              <a:t>Оценки на уровне страны </a:t>
            </a:r>
            <a:r>
              <a:rPr lang="en-US" sz="2000" dirty="0" smtClean="0">
                <a:latin typeface="Arial" panose="020B0604020202020204" pitchFamily="34" charset="0"/>
              </a:rPr>
              <a:t>: </a:t>
            </a:r>
            <a:r>
              <a:rPr lang="ru-RU" sz="2000" dirty="0" smtClean="0">
                <a:latin typeface="Arial" panose="020B0604020202020204" pitchFamily="34" charset="0"/>
              </a:rPr>
              <a:t>до 15 во время </a:t>
            </a:r>
            <a:r>
              <a:rPr lang="ru-RU" sz="2000" dirty="0" smtClean="0">
                <a:latin typeface="Arial" panose="020B0604020202020204" pitchFamily="34" charset="0"/>
              </a:rPr>
              <a:t>проведения</a:t>
            </a:r>
            <a:r>
              <a:rPr lang="en-US" sz="2000" dirty="0" smtClean="0">
                <a:latin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</a:rPr>
              <a:t>ГЭФ-5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ts val="1200"/>
              </a:spcBef>
            </a:pPr>
            <a:r>
              <a:rPr lang="ru-RU" sz="2000" dirty="0" smtClean="0">
                <a:latin typeface="Arial" panose="020B0604020202020204" pitchFamily="34" charset="0"/>
              </a:rPr>
              <a:t>Оценивание долгосрочных результатов</a:t>
            </a:r>
            <a:r>
              <a:rPr lang="en-US" sz="2000" dirty="0" smtClean="0">
                <a:latin typeface="Arial" panose="020B0604020202020204" pitchFamily="34" charset="0"/>
              </a:rPr>
              <a:t>: </a:t>
            </a:r>
            <a:r>
              <a:rPr lang="ru-RU" sz="2000" dirty="0" smtClean="0">
                <a:latin typeface="Arial" panose="020B0604020202020204" pitchFamily="34" charset="0"/>
              </a:rPr>
              <a:t>международные воды, изменение климата, биоразнообразие</a:t>
            </a:r>
            <a:endParaRPr lang="en-US" sz="2000" dirty="0" smtClean="0"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ts val="1200"/>
              </a:spcBef>
            </a:pPr>
            <a:r>
              <a:rPr lang="ru-RU" sz="2000" dirty="0" smtClean="0">
                <a:latin typeface="Arial" panose="020B0604020202020204" pitchFamily="34" charset="0"/>
              </a:rPr>
              <a:t>Оценивание деятельности</a:t>
            </a:r>
            <a:r>
              <a:rPr lang="en-US" sz="2000" dirty="0" smtClean="0">
                <a:latin typeface="Arial" panose="020B0604020202020204" pitchFamily="34" charset="0"/>
              </a:rPr>
              <a:t>: </a:t>
            </a:r>
            <a:r>
              <a:rPr lang="ru-RU" sz="2000" dirty="0" smtClean="0">
                <a:latin typeface="Arial" panose="020B0604020202020204" pitchFamily="34" charset="0"/>
              </a:rPr>
              <a:t>годовой отчет о деятельности, независимые обзоры процессов</a:t>
            </a:r>
          </a:p>
          <a:p>
            <a:pPr marL="269875" indent="-269875" eaLnBrk="1" hangingPunct="1">
              <a:spcBef>
                <a:spcPts val="1200"/>
              </a:spcBef>
            </a:pPr>
            <a:r>
              <a:rPr lang="ru-RU" sz="2000" dirty="0" smtClean="0">
                <a:latin typeface="Arial" panose="020B0604020202020204" pitchFamily="34" charset="0"/>
              </a:rPr>
              <a:t>Тематическая оценка</a:t>
            </a:r>
            <a:r>
              <a:rPr lang="en-US" sz="2000" dirty="0" smtClean="0">
                <a:latin typeface="Arial" panose="020B0604020202020204" pitchFamily="34" charset="0"/>
              </a:rPr>
              <a:t>: </a:t>
            </a:r>
            <a:r>
              <a:rPr lang="ru-RU" sz="2000" dirty="0" smtClean="0">
                <a:latin typeface="Arial" panose="020B0604020202020204" pitchFamily="34" charset="0"/>
              </a:rPr>
              <a:t>стратегии тематических областей</a:t>
            </a:r>
            <a:r>
              <a:rPr lang="en-US" sz="2000" dirty="0" smtClean="0">
                <a:latin typeface="Arial" panose="020B0604020202020204" pitchFamily="34" charset="0"/>
              </a:rPr>
              <a:t>, </a:t>
            </a:r>
            <a:r>
              <a:rPr lang="ru-RU" sz="2000" dirty="0" smtClean="0">
                <a:latin typeface="Arial" panose="020B0604020202020204" pitchFamily="34" charset="0"/>
              </a:rPr>
              <a:t>адаптация,</a:t>
            </a:r>
            <a:r>
              <a:rPr lang="en-US" sz="2000" dirty="0" smtClean="0">
                <a:latin typeface="Arial" panose="020B0604020202020204" pitchFamily="34" charset="0"/>
              </a:rPr>
              <a:t> </a:t>
            </a:r>
            <a:r>
              <a:rPr lang="ru-RU" sz="2000" dirty="0" smtClean="0">
                <a:latin typeface="Arial" panose="020B0604020202020204" pitchFamily="34" charset="0"/>
              </a:rPr>
              <a:t>стимулирующие мероприятия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00113" y="549275"/>
            <a:ext cx="7894637" cy="5762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b="1" dirty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Офис </a:t>
            </a:r>
            <a:r>
              <a:rPr lang="ru-RU" sz="3200" b="1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по Оценке </a:t>
            </a:r>
            <a:r>
              <a:rPr lang="ru-RU" sz="3200" b="1" dirty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ГЭФ в ГЭФ-5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Объект 2"/>
          <p:cNvSpPr>
            <a:spLocks noGrp="1"/>
          </p:cNvSpPr>
          <p:nvPr>
            <p:ph idx="4294967295"/>
          </p:nvPr>
        </p:nvSpPr>
        <p:spPr bwMode="auto">
          <a:xfrm>
            <a:off x="611188" y="1557338"/>
            <a:ext cx="7921625" cy="53006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ru-RU" sz="2200" dirty="0" smtClean="0">
                <a:latin typeface="Arial" panose="020B0604020202020204" pitchFamily="34" charset="0"/>
              </a:rPr>
              <a:t>Одобрена Советом ГЭФ в ноябре 2010</a:t>
            </a:r>
            <a:endParaRPr lang="en-US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ru-RU" sz="2200" dirty="0" smtClean="0">
                <a:latin typeface="Arial" panose="020B0604020202020204" pitchFamily="34" charset="0"/>
              </a:rPr>
              <a:t>Устанавливает нормы и стандарты для </a:t>
            </a:r>
            <a:r>
              <a:rPr lang="ru-RU" sz="2200" dirty="0" err="1" smtClean="0">
                <a:latin typeface="Arial" panose="020B0604020202020204" pitchFamily="34" charset="0"/>
              </a:rPr>
              <a:t>МиО</a:t>
            </a:r>
            <a:endParaRPr lang="en-US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ru-RU" sz="2200" dirty="0" smtClean="0">
                <a:latin typeface="Arial" panose="020B0604020202020204" pitchFamily="34" charset="0"/>
              </a:rPr>
              <a:t>Включает минимальные требования относительно мероприятий </a:t>
            </a:r>
            <a:r>
              <a:rPr lang="ru-RU" sz="2200" dirty="0" err="1" smtClean="0">
                <a:latin typeface="Arial" panose="020B0604020202020204" pitchFamily="34" charset="0"/>
              </a:rPr>
              <a:t>МиО</a:t>
            </a:r>
            <a:r>
              <a:rPr lang="ru-RU" sz="2200" dirty="0" smtClean="0">
                <a:latin typeface="Arial" panose="020B0604020202020204" pitchFamily="34" charset="0"/>
              </a:rPr>
              <a:t> в ГЭФ, ролей и обязанностей заинтересованных сторон ГЭФ</a:t>
            </a:r>
            <a:endParaRPr lang="en-US" sz="2200" dirty="0" smtClean="0">
              <a:latin typeface="Arial" panose="020B0604020202020204" pitchFamily="34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Уделяет </a:t>
            </a: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особое внимание собственности страны </a:t>
            </a: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и роли </a:t>
            </a:r>
            <a:r>
              <a:rPr lang="ru-RU" sz="2200" dirty="0" smtClean="0">
                <a:solidFill>
                  <a:srgbClr val="000000"/>
                </a:solidFill>
                <a:latin typeface="Arial" panose="020B0604020202020204" pitchFamily="34" charset="0"/>
              </a:rPr>
              <a:t>тематических областей страны</a:t>
            </a:r>
            <a:endParaRPr lang="en-US" sz="22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en-US" sz="2400" dirty="0" smtClean="0">
              <a:latin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900113" y="549275"/>
            <a:ext cx="7894637" cy="5762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defRPr/>
            </a:pPr>
            <a:r>
              <a:rPr lang="ru-RU" sz="3200" b="1" dirty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Политика </a:t>
            </a:r>
            <a:r>
              <a:rPr lang="ru-RU" sz="3200" b="1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 Мониторингу и оценке </a:t>
            </a:r>
            <a:r>
              <a:rPr lang="ru-RU" sz="3200" b="1" dirty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ГЭФ</a:t>
            </a:r>
            <a:endParaRPr lang="ru-RU" sz="3200" b="1" dirty="0">
              <a:solidFill>
                <a:srgbClr val="4F622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27088" y="549275"/>
            <a:ext cx="7967662" cy="576263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4F622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Практическое занятие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4294967295"/>
          </p:nvPr>
        </p:nvSpPr>
        <p:spPr bwMode="auto">
          <a:xfrm>
            <a:off x="611188" y="1557338"/>
            <a:ext cx="7921625" cy="43195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269875" indent="0" eaLnBrk="1" hangingPunct="1">
              <a:buFont typeface="Wingdings 2" pitchFamily="18" charset="2"/>
              <a:buNone/>
            </a:pPr>
            <a:r>
              <a:rPr lang="ru-RU" sz="3600" b="1" dirty="0" smtClean="0">
                <a:solidFill>
                  <a:srgbClr val="7F7F7F"/>
                </a:solidFill>
                <a:latin typeface="Arial" panose="020B0604020202020204" pitchFamily="34" charset="0"/>
              </a:rPr>
              <a:t>Цель</a:t>
            </a:r>
            <a:r>
              <a:rPr lang="en-US" sz="3600" b="1" dirty="0" smtClean="0">
                <a:solidFill>
                  <a:srgbClr val="7F7F7F"/>
                </a:solidFill>
                <a:latin typeface="Arial" panose="020B0604020202020204" pitchFamily="34" charset="0"/>
              </a:rPr>
              <a:t>:</a:t>
            </a:r>
            <a:endParaRPr lang="en-US" sz="3600" b="1" dirty="0" smtClean="0">
              <a:solidFill>
                <a:srgbClr val="7F7F7F"/>
              </a:solidFill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ts val="2400"/>
              </a:spcBef>
            </a:pPr>
            <a:r>
              <a:rPr lang="ru-RU" sz="2200" dirty="0" smtClean="0">
                <a:latin typeface="Arial" panose="020B0604020202020204" pitchFamily="34" charset="0"/>
              </a:rPr>
              <a:t>Лучше понять суть мероприятий </a:t>
            </a:r>
            <a:r>
              <a:rPr lang="ru-RU" sz="2200" dirty="0" err="1" smtClean="0">
                <a:latin typeface="Arial" panose="020B0604020202020204" pitchFamily="34" charset="0"/>
              </a:rPr>
              <a:t>МиО</a:t>
            </a:r>
            <a:r>
              <a:rPr lang="ru-RU" sz="2200" dirty="0" smtClean="0">
                <a:latin typeface="Arial" panose="020B0604020202020204" pitchFamily="34" charset="0"/>
              </a:rPr>
              <a:t> на уровне страны в ГЭФ</a:t>
            </a:r>
            <a:endParaRPr lang="en-US" sz="2200" dirty="0" smtClean="0">
              <a:latin typeface="Arial" panose="020B0604020202020204" pitchFamily="34" charset="0"/>
            </a:endParaRPr>
          </a:p>
          <a:p>
            <a:pPr lvl="1" eaLnBrk="1" hangingPunct="1">
              <a:spcBef>
                <a:spcPts val="600"/>
              </a:spcBef>
            </a:pPr>
            <a:r>
              <a:rPr lang="ru-RU" sz="1600" dirty="0" smtClean="0">
                <a:latin typeface="Arial" panose="020B0604020202020204" pitchFamily="34" charset="0"/>
              </a:rPr>
              <a:t>Особенно роль оперативных координаторов и других заинтересованных сторон</a:t>
            </a:r>
            <a:endParaRPr lang="en-US" sz="1600" dirty="0" smtClean="0">
              <a:latin typeface="Arial" panose="020B0604020202020204" pitchFamily="34" charset="0"/>
            </a:endParaRPr>
          </a:p>
          <a:p>
            <a:pPr marL="269875" indent="-269875" eaLnBrk="1" hangingPunct="1">
              <a:spcBef>
                <a:spcPts val="2400"/>
              </a:spcBef>
            </a:pPr>
            <a:r>
              <a:rPr lang="ru-RU" sz="2200" dirty="0" smtClean="0">
                <a:latin typeface="Arial" panose="020B0604020202020204" pitchFamily="34" charset="0"/>
              </a:rPr>
              <a:t>Обсудить практические вопросы, связанные с разработкой и использованием систем </a:t>
            </a:r>
            <a:r>
              <a:rPr lang="ru-RU" sz="2200" dirty="0" err="1" smtClean="0">
                <a:latin typeface="Arial" panose="020B0604020202020204" pitchFamily="34" charset="0"/>
              </a:rPr>
              <a:t>МиО</a:t>
            </a:r>
            <a:r>
              <a:rPr lang="ru-RU" sz="2200" dirty="0" smtClean="0">
                <a:latin typeface="Arial" panose="020B0604020202020204" pitchFamily="34" charset="0"/>
              </a:rPr>
              <a:t> у вас в стране</a:t>
            </a:r>
            <a:r>
              <a:rPr lang="en-US" sz="2200" dirty="0" smtClean="0">
                <a:latin typeface="Arial" panose="020B0604020202020204" pitchFamily="34" charset="0"/>
              </a:rPr>
              <a:t> </a:t>
            </a:r>
          </a:p>
          <a:p>
            <a:pPr marL="269875" indent="0" eaLnBrk="1" hangingPunct="1">
              <a:spcBef>
                <a:spcPts val="1200"/>
              </a:spcBef>
            </a:pPr>
            <a:endParaRPr lang="en-US" sz="2200" dirty="0" smtClean="0">
              <a:latin typeface="Arial" panose="020B0604020202020204" pitchFamily="34" charset="0"/>
            </a:endParaRPr>
          </a:p>
          <a:p>
            <a:pPr marL="269875" indent="0" eaLnBrk="1" hangingPunct="1">
              <a:spcBef>
                <a:spcPts val="1200"/>
              </a:spcBef>
              <a:buFont typeface="Wingdings 2" pitchFamily="18" charset="2"/>
              <a:buNone/>
            </a:pPr>
            <a:endParaRPr lang="ru-RU" sz="22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2417</TotalTime>
  <Words>753</Words>
  <Application>Microsoft Office PowerPoint</Application>
  <PresentationFormat>On-screen Show (4:3)</PresentationFormat>
  <Paragraphs>104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Verdana</vt:lpstr>
      <vt:lpstr>Wingdings 2</vt:lpstr>
      <vt:lpstr>Аспект</vt:lpstr>
      <vt:lpstr>МОНИТОРИНГ И  ОЦЕНКА В ГЭФ</vt:lpstr>
      <vt:lpstr>Обзор</vt:lpstr>
      <vt:lpstr>Мониторинг и Оценка в ГЭФ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Практическое занятие</vt:lpstr>
      <vt:lpstr>Практическое занятие</vt:lpstr>
      <vt:lpstr>Мониторинг на уровне страны портфеля ГЭФ и экологических тенденций</vt:lpstr>
      <vt:lpstr>Участие оперативного координатора в оценке </vt:lpstr>
      <vt:lpstr>Участие оперативного координатора в оценке</vt:lpstr>
      <vt:lpstr>Национальный координационный механизм МиО</vt:lpstr>
      <vt:lpstr>Подведение итогов изученного </vt:lpstr>
      <vt:lpstr>Спасибо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Dima</dc:creator>
  <cp:lastModifiedBy>Dima</cp:lastModifiedBy>
  <cp:revision>98</cp:revision>
  <dcterms:created xsi:type="dcterms:W3CDTF">2012-12-30T01:46:11Z</dcterms:created>
  <dcterms:modified xsi:type="dcterms:W3CDTF">2013-04-10T14:42:30Z</dcterms:modified>
</cp:coreProperties>
</file>