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notesMasterIdLst>
    <p:notesMasterId r:id="rId12"/>
  </p:notesMasterIdLst>
  <p:handoutMasterIdLst>
    <p:handoutMasterId r:id="rId13"/>
  </p:handoutMasterIdLst>
  <p:sldIdLst>
    <p:sldId id="263" r:id="rId2"/>
    <p:sldId id="269" r:id="rId3"/>
    <p:sldId id="294" r:id="rId4"/>
    <p:sldId id="293" r:id="rId5"/>
    <p:sldId id="295" r:id="rId6"/>
    <p:sldId id="296" r:id="rId7"/>
    <p:sldId id="297" r:id="rId8"/>
    <p:sldId id="299" r:id="rId9"/>
    <p:sldId id="300" r:id="rId10"/>
    <p:sldId id="268" r:id="rId11"/>
  </p:sldIdLst>
  <p:sldSz cx="9144000" cy="6858000" type="screen4x3"/>
  <p:notesSz cx="7315200" cy="96012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74" y="4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33" d="100"/>
          <a:sy n="133" d="100"/>
        </p:scale>
        <p:origin x="-528" y="-96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25" tIns="48313" rIns="96625" bIns="48313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25" tIns="48313" rIns="96625" bIns="48313" rtlCol="0"/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25" tIns="48313" rIns="96625" bIns="48313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25" tIns="48313" rIns="96625" bIns="48313" rtlCol="0" anchor="b"/>
          <a:lstStyle>
            <a:lvl1pPr algn="r">
              <a:defRPr sz="1300"/>
            </a:lvl1pPr>
          </a:lstStyle>
          <a:p>
            <a:fld id="{B1270BB1-7768-41F8-9F1B-E2E7E9320A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657932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3170238" cy="479425"/>
          </a:xfrm>
          <a:prstGeom prst="rect">
            <a:avLst/>
          </a:prstGeom>
        </p:spPr>
        <p:txBody>
          <a:bodyPr vert="horz" lIns="91407" tIns="45703" rIns="91407" bIns="4570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4"/>
            <a:ext cx="3170238" cy="479425"/>
          </a:xfrm>
          <a:prstGeom prst="rect">
            <a:avLst/>
          </a:prstGeom>
        </p:spPr>
        <p:txBody>
          <a:bodyPr vert="horz" lIns="91407" tIns="45703" rIns="91407" bIns="45703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2188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7" tIns="45703" rIns="91407" bIns="4570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41" y="4560892"/>
            <a:ext cx="5851525" cy="4319587"/>
          </a:xfrm>
          <a:prstGeom prst="rect">
            <a:avLst/>
          </a:prstGeom>
        </p:spPr>
        <p:txBody>
          <a:bodyPr vert="horz" lIns="91407" tIns="45703" rIns="91407" bIns="4570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91"/>
            <a:ext cx="3170238" cy="479425"/>
          </a:xfrm>
          <a:prstGeom prst="rect">
            <a:avLst/>
          </a:prstGeom>
        </p:spPr>
        <p:txBody>
          <a:bodyPr vert="horz" lIns="91407" tIns="45703" rIns="91407" bIns="4570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91"/>
            <a:ext cx="3170238" cy="479425"/>
          </a:xfrm>
          <a:prstGeom prst="rect">
            <a:avLst/>
          </a:prstGeom>
        </p:spPr>
        <p:txBody>
          <a:bodyPr vert="horz" lIns="91407" tIns="45703" rIns="91407" bIns="45703" rtlCol="0" anchor="b"/>
          <a:lstStyle>
            <a:lvl1pPr algn="r">
              <a:defRPr sz="1200"/>
            </a:lvl1pPr>
          </a:lstStyle>
          <a:p>
            <a:fld id="{AC37F9C5-DADA-40EF-BCE0-F0AA5007CB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43773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7F9C5-DADA-40EF-BCE0-F0AA5007CB72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1828800"/>
            <a:ext cx="8229600" cy="1143000"/>
          </a:xfrm>
        </p:spPr>
        <p:txBody>
          <a:bodyPr/>
          <a:lstStyle>
            <a:lvl1pPr>
              <a:defRPr>
                <a:solidFill>
                  <a:srgbClr val="00B05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2" name="Group 9"/>
          <p:cNvGrpSpPr/>
          <p:nvPr userDrawn="1"/>
        </p:nvGrpSpPr>
        <p:grpSpPr>
          <a:xfrm>
            <a:off x="0" y="152400"/>
            <a:ext cx="9144000" cy="1248156"/>
            <a:chOff x="0" y="152400"/>
            <a:chExt cx="9144000" cy="1248156"/>
          </a:xfrm>
        </p:grpSpPr>
        <p:pic>
          <p:nvPicPr>
            <p:cNvPr id="6" name="Picture 5" descr="GEF-20-PPT-BG-blank.pn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0" y="152400"/>
              <a:ext cx="9144000" cy="1246632"/>
            </a:xfrm>
            <a:prstGeom prst="rect">
              <a:avLst/>
            </a:prstGeom>
            <a:effectLst>
              <a:reflection blurRad="6350" stA="50000" endA="300" endPos="38500" dist="50800" dir="5400000" sy="-100000" algn="bl" rotWithShape="0"/>
            </a:effectLst>
          </p:spPr>
        </p:pic>
        <p:pic>
          <p:nvPicPr>
            <p:cNvPr id="7" name="Picture 6" descr="GEF-PPT-BG.pn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0" y="152400"/>
              <a:ext cx="9144000" cy="1248156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8382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 txBox="1">
            <a:spLocks/>
          </p:cNvSpPr>
          <p:nvPr/>
        </p:nvSpPr>
        <p:spPr>
          <a:xfrm>
            <a:off x="685800" y="3810000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rgbClr val="1F497D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85800" y="22860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rgbClr val="1F497D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>
                <a:solidFill>
                  <a:srgbClr val="00642D"/>
                </a:solidFill>
                <a:latin typeface="+mn-lt"/>
                <a:ea typeface="+mn-ea"/>
                <a:cs typeface="+mn-cs"/>
              </a:rPr>
              <a:t>Thank you for your attention</a:t>
            </a:r>
          </a:p>
        </p:txBody>
      </p:sp>
      <p:pic>
        <p:nvPicPr>
          <p:cNvPr id="9" name="Picture 8" descr="GEF-PPT-B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5609844"/>
            <a:ext cx="9144000" cy="124815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5" name="Picture 4" descr="GEF-PPT-BG.pn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0" y="5609844"/>
            <a:ext cx="9144000" cy="124815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</p:sldLayoutIdLst>
  <p:txStyles>
    <p:titleStyle>
      <a:lvl1pPr algn="ctr" rtl="0" fontAlgn="base">
        <a:spcBef>
          <a:spcPct val="0"/>
        </a:spcBef>
        <a:spcAft>
          <a:spcPct val="0"/>
        </a:spcAft>
        <a:defRPr sz="4400" b="1" kern="1200">
          <a:solidFill>
            <a:srgbClr val="1F497D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>
                <a:solidFill>
                  <a:srgbClr val="00642D"/>
                </a:solidFill>
                <a:ea typeface="+mn-ea"/>
                <a:cs typeface="+mn-cs"/>
              </a:rPr>
              <a:t>UNCCD COP10</a:t>
            </a:r>
            <a:br>
              <a:rPr lang="en-US" sz="4000" dirty="0" smtClean="0">
                <a:solidFill>
                  <a:srgbClr val="00642D"/>
                </a:solidFill>
                <a:ea typeface="+mn-ea"/>
                <a:cs typeface="+mn-cs"/>
              </a:rPr>
            </a:br>
            <a:r>
              <a:rPr lang="en-US" sz="4000" dirty="0" smtClean="0">
                <a:solidFill>
                  <a:srgbClr val="00642D"/>
                </a:solidFill>
                <a:ea typeface="+mn-ea"/>
                <a:cs typeface="+mn-cs"/>
              </a:rPr>
              <a:t>Decisions on Collaboration with the GEF</a:t>
            </a:r>
            <a:endParaRPr lang="en-US" sz="4000" b="1" dirty="0" smtClean="0">
              <a:solidFill>
                <a:srgbClr val="00642D"/>
              </a:solidFill>
              <a:ea typeface="+mn-ea"/>
              <a:cs typeface="+mn-cs"/>
            </a:endParaRPr>
          </a:p>
        </p:txBody>
      </p:sp>
      <p:sp>
        <p:nvSpPr>
          <p:cNvPr id="6" name="Subtitle 9"/>
          <p:cNvSpPr txBox="1">
            <a:spLocks/>
          </p:cNvSpPr>
          <p:nvPr/>
        </p:nvSpPr>
        <p:spPr bwMode="auto">
          <a:xfrm>
            <a:off x="914400" y="4267200"/>
            <a:ext cx="7315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</a:pPr>
            <a:r>
              <a:rPr lang="en-US" sz="2600" dirty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t>GEF Expanded Constituency Workshop</a:t>
            </a:r>
          </a:p>
          <a:p>
            <a:pPr lvl="0" algn="ctr">
              <a:spcBef>
                <a:spcPts val="0"/>
              </a:spcBef>
            </a:pPr>
            <a:r>
              <a:rPr lang="en-US" sz="2600" dirty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t>5 to 6 November 2012</a:t>
            </a:r>
          </a:p>
          <a:p>
            <a:pPr lvl="0" algn="ctr">
              <a:spcBef>
                <a:spcPts val="0"/>
              </a:spcBef>
            </a:pPr>
            <a:r>
              <a:rPr lang="en-US" sz="2600" dirty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t>New Delhi, India</a:t>
            </a:r>
            <a:endParaRPr lang="en-US" sz="2600" dirty="0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ChangeArrowheads="1"/>
          </p:cNvSpPr>
          <p:nvPr/>
        </p:nvSpPr>
        <p:spPr bwMode="auto">
          <a:xfrm>
            <a:off x="0" y="1971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tr-TR"/>
          </a:p>
        </p:txBody>
      </p:sp>
      <p:sp>
        <p:nvSpPr>
          <p:cNvPr id="189443" name="Text Box 3"/>
          <p:cNvSpPr txBox="1">
            <a:spLocks noChangeArrowheads="1"/>
          </p:cNvSpPr>
          <p:nvPr/>
        </p:nvSpPr>
        <p:spPr bwMode="auto">
          <a:xfrm>
            <a:off x="6640513" y="2657475"/>
            <a:ext cx="1460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endParaRPr lang="tr-TR" sz="2400">
              <a:solidFill>
                <a:srgbClr val="663300"/>
              </a:solidFill>
              <a:latin typeface="Times New Roman" pitchFamily="18" charset="0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Summary 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1. </a:t>
            </a:r>
            <a:r>
              <a:rPr lang="en-US" dirty="0" smtClean="0"/>
              <a:t>Background to GEF-UNCCD Relations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tr-TR" dirty="0" smtClean="0"/>
              <a:t>2. </a:t>
            </a:r>
            <a:r>
              <a:rPr lang="en-US" dirty="0" smtClean="0"/>
              <a:t>COP10 Highlights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3. Key elements of the COP Decisions on Collaboration with the GEF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GEF and UNCCD Relations (1)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</p:spPr>
        <p:txBody>
          <a:bodyPr>
            <a:normAutofit/>
          </a:bodyPr>
          <a:lstStyle/>
          <a:p>
            <a:r>
              <a:rPr lang="en-US" dirty="0" smtClean="0"/>
              <a:t>Decisions on the GEF Collaboration were taken at COP6 (Havana), COP7 (Nairobi), COP8 (Madrid), COP9 (Buenos Aires)</a:t>
            </a:r>
          </a:p>
          <a:p>
            <a:r>
              <a:rPr lang="en-US" dirty="0" smtClean="0"/>
              <a:t>COP6 called for a Memorandum of Understanding between the COP and the GEF Council </a:t>
            </a:r>
          </a:p>
          <a:p>
            <a:r>
              <a:rPr lang="en-US" dirty="0" err="1" smtClean="0"/>
              <a:t>MoU</a:t>
            </a:r>
            <a:r>
              <a:rPr lang="en-US" dirty="0" smtClean="0"/>
              <a:t> was formally adopted at COP7 and has since being in force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GEF and UNCCD Relations (2)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MoU</a:t>
            </a:r>
            <a:r>
              <a:rPr lang="en-US" dirty="0" smtClean="0"/>
              <a:t> covers the following:</a:t>
            </a:r>
          </a:p>
          <a:p>
            <a:pPr lvl="1"/>
            <a:r>
              <a:rPr lang="en-US" dirty="0" smtClean="0"/>
              <a:t>Joint activities between the GEF and UNCCD Secretariats, and the Global Mechanism</a:t>
            </a:r>
          </a:p>
          <a:p>
            <a:pPr lvl="1"/>
            <a:r>
              <a:rPr lang="en-US" dirty="0" smtClean="0"/>
              <a:t>GEF Reporting to the COP on activities in the Land Degradation Focal Area</a:t>
            </a:r>
          </a:p>
          <a:p>
            <a:pPr lvl="1"/>
            <a:r>
              <a:rPr lang="en-US" dirty="0" smtClean="0"/>
              <a:t>Participation in GEF and UNCCD meetings (Council, Assembly, COPs, CRICs, and Regional)</a:t>
            </a:r>
          </a:p>
          <a:p>
            <a:pPr lvl="1"/>
            <a:r>
              <a:rPr lang="en-US" dirty="0" smtClean="0"/>
              <a:t>Joint support to affected country Parties for implementation of the Convention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GEF and UNCCD Relations (3)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GEF financing through Operational Program on Sustainable Land Management (OP15) in GEF-3, and LD Focal Area in GEF-4</a:t>
            </a:r>
          </a:p>
          <a:p>
            <a:pPr lvl="0"/>
            <a:r>
              <a:rPr lang="en-US" dirty="0" smtClean="0"/>
              <a:t>GEF instrument was amended by the 3rd GEF Assembly, to include Land Degradation as a focal area, specifically desertification and deforestation</a:t>
            </a:r>
          </a:p>
          <a:p>
            <a:r>
              <a:rPr lang="en-US" dirty="0" smtClean="0"/>
              <a:t>GEF Council in 2006 agreed to recommend amendment of the GEF Instrument to include UNCCD</a:t>
            </a:r>
          </a:p>
          <a:p>
            <a:r>
              <a:rPr lang="en-US" dirty="0" smtClean="0"/>
              <a:t>Instrument amended in 2010 by the 4</a:t>
            </a:r>
            <a:r>
              <a:rPr lang="en-US" baseline="30000" dirty="0" smtClean="0"/>
              <a:t>th</a:t>
            </a:r>
            <a:r>
              <a:rPr lang="en-US" dirty="0" smtClean="0"/>
              <a:t> GEF Assembly</a:t>
            </a:r>
            <a:r>
              <a:rPr lang="en-US" dirty="0"/>
              <a:t> </a:t>
            </a:r>
            <a:r>
              <a:rPr lang="en-US" dirty="0" smtClean="0"/>
              <a:t>to say that the GEF is available </a:t>
            </a:r>
            <a:r>
              <a:rPr lang="en-US" smtClean="0"/>
              <a:t>to serve as </a:t>
            </a:r>
            <a:r>
              <a:rPr lang="en-US" dirty="0" smtClean="0"/>
              <a:t>a Financial Mechanism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GEF is a Financial Mechanism of the UNCCD</a:t>
            </a:r>
            <a:endParaRPr lang="en-US" dirty="0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32325" y="1600200"/>
            <a:ext cx="1844675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Subtitle 6"/>
          <p:cNvSpPr txBox="1">
            <a:spLocks/>
          </p:cNvSpPr>
          <p:nvPr/>
        </p:nvSpPr>
        <p:spPr bwMode="auto">
          <a:xfrm>
            <a:off x="381000" y="3276600"/>
            <a:ext cx="8534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2000" dirty="0" smtClean="0">
                <a:latin typeface="+mn-lt"/>
                <a:cs typeface="+mn-cs"/>
              </a:rPr>
              <a:t>GEF provides financing to eligible affected country Parties for activities that support implementation of the Convention 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2000" dirty="0" smtClean="0">
                <a:latin typeface="+mn-lt"/>
                <a:cs typeface="+mn-cs"/>
              </a:rPr>
              <a:t>GEF-5 Replenishment – </a:t>
            </a:r>
          </a:p>
          <a:p>
            <a:pPr marL="800100" lvl="1" indent="-34290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+mn-lt"/>
                <a:cs typeface="+mn-cs"/>
              </a:rPr>
              <a:t>144 eligible Countries included in the STAR for LD</a:t>
            </a:r>
          </a:p>
          <a:p>
            <a:pPr marL="800100" lvl="1" indent="-34290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+mn-lt"/>
                <a:cs typeface="+mn-cs"/>
              </a:rPr>
              <a:t>Set-aside funds for Enabling Activities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GEF investment focuses on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Sustainable Land Management</a:t>
            </a:r>
            <a:r>
              <a:rPr lang="en-US" sz="2000" noProof="0" dirty="0" smtClean="0">
                <a:latin typeface="+mn-lt"/>
                <a:cs typeface="+mn-cs"/>
              </a:rPr>
              <a:t> </a:t>
            </a:r>
            <a:r>
              <a:rPr lang="en-US" sz="2000" dirty="0" smtClean="0">
                <a:latin typeface="+mn-lt"/>
                <a:cs typeface="+mn-cs"/>
              </a:rPr>
              <a:t>in production systems – agriculture, rangelands, and forest landscapes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1600200"/>
            <a:ext cx="1352550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143000"/>
            <a:ext cx="4784725" cy="3810000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</p:spPr>
      </p:pic>
      <p:sp>
        <p:nvSpPr>
          <p:cNvPr id="7" name="Up Arrow Callout 6"/>
          <p:cNvSpPr/>
          <p:nvPr/>
        </p:nvSpPr>
        <p:spPr>
          <a:xfrm>
            <a:off x="152400" y="4953000"/>
            <a:ext cx="5181600" cy="1752600"/>
          </a:xfrm>
          <a:prstGeom prst="upArrowCallout">
            <a:avLst>
              <a:gd name="adj1" fmla="val 23704"/>
              <a:gd name="adj2" fmla="val 41826"/>
              <a:gd name="adj3" fmla="val 25000"/>
              <a:gd name="adj4" fmla="val 64977"/>
            </a:avLst>
          </a:prstGeom>
          <a:solidFill>
            <a:schemeClr val="bg1"/>
          </a:solidFill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339933"/>
                </a:solidFill>
                <a:latin typeface="Berlin Sans FB Demi" pitchFamily="34" charset="0"/>
                <a:cs typeface="Arial" pitchFamily="34" charset="0"/>
              </a:rPr>
              <a:t>The GEF is a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339933"/>
                </a:solidFill>
                <a:latin typeface="Berlin Sans FB Demi" pitchFamily="34" charset="0"/>
                <a:cs typeface="Arial" pitchFamily="34" charset="0"/>
              </a:rPr>
              <a:t>Financial Mechanism of the UNCCD</a:t>
            </a:r>
          </a:p>
        </p:txBody>
      </p:sp>
      <p:sp>
        <p:nvSpPr>
          <p:cNvPr id="9" name="Left Arrow Callout 8"/>
          <p:cNvSpPr/>
          <p:nvPr/>
        </p:nvSpPr>
        <p:spPr>
          <a:xfrm>
            <a:off x="5029200" y="1143000"/>
            <a:ext cx="3962400" cy="5486400"/>
          </a:xfrm>
          <a:prstGeom prst="leftArrowCallout">
            <a:avLst>
              <a:gd name="adj1" fmla="val 14419"/>
              <a:gd name="adj2" fmla="val 20034"/>
              <a:gd name="adj3" fmla="val 6620"/>
              <a:gd name="adj4" fmla="val 90401"/>
            </a:avLst>
          </a:prstGeom>
          <a:solidFill>
            <a:schemeClr val="accent6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000" b="1" u="sng" dirty="0">
                <a:solidFill>
                  <a:schemeClr val="accent6">
                    <a:lumMod val="50000"/>
                  </a:schemeClr>
                </a:solidFill>
                <a:latin typeface="Berlin Sans FB Demi" pitchFamily="34" charset="0"/>
                <a:cs typeface="Arial" pitchFamily="34" charset="0"/>
              </a:rPr>
              <a:t>GEF Objectives in the Land Degradation Focal Area</a:t>
            </a:r>
          </a:p>
          <a:p>
            <a:pPr>
              <a:defRPr/>
            </a:pPr>
            <a:endParaRPr lang="en-US" sz="2000" b="1" dirty="0">
              <a:solidFill>
                <a:schemeClr val="accent6">
                  <a:lumMod val="50000"/>
                </a:schemeClr>
              </a:solidFill>
              <a:cs typeface="Arial" pitchFamily="34" charset="0"/>
            </a:endParaRPr>
          </a:p>
          <a:p>
            <a:pPr marL="228600" indent="-228600">
              <a:defRPr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1 Maintain or improve flow of agro-ecosystem services to sustaining livelihoods</a:t>
            </a:r>
          </a:p>
          <a:p>
            <a:pPr marL="228600" indent="-228600">
              <a:defRPr/>
            </a:pPr>
            <a:endParaRPr lang="en-US" dirty="0">
              <a:solidFill>
                <a:schemeClr val="accent6">
                  <a:lumMod val="50000"/>
                </a:schemeClr>
              </a:solidFill>
              <a:cs typeface="Arial" pitchFamily="34" charset="0"/>
            </a:endParaRPr>
          </a:p>
          <a:p>
            <a:pPr marL="228600" indent="-228600">
              <a:defRPr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2 </a:t>
            </a:r>
            <a:r>
              <a:rPr lang="en-GB" dirty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Generate sustainable flows of forest ecosystem services in </a:t>
            </a:r>
            <a:r>
              <a:rPr lang="en-GB" dirty="0" err="1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drylands</a:t>
            </a:r>
            <a:endParaRPr lang="en-GB" dirty="0">
              <a:solidFill>
                <a:schemeClr val="accent6">
                  <a:lumMod val="50000"/>
                </a:schemeClr>
              </a:solidFill>
              <a:cs typeface="Arial" pitchFamily="34" charset="0"/>
            </a:endParaRPr>
          </a:p>
          <a:p>
            <a:pPr marL="228600" indent="-228600">
              <a:defRPr/>
            </a:pPr>
            <a:endParaRPr lang="en-GB" dirty="0">
              <a:solidFill>
                <a:schemeClr val="accent6">
                  <a:lumMod val="50000"/>
                </a:schemeClr>
              </a:solidFill>
              <a:cs typeface="Arial" pitchFamily="34" charset="0"/>
            </a:endParaRPr>
          </a:p>
          <a:p>
            <a:pPr marL="228600" indent="-228600">
              <a:defRPr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3 Reduce pressures on natural resources from competing land uses in the wider landscape</a:t>
            </a:r>
          </a:p>
          <a:p>
            <a:pPr marL="228600" indent="-228600">
              <a:defRPr/>
            </a:pPr>
            <a:endParaRPr lang="en-US" dirty="0">
              <a:solidFill>
                <a:schemeClr val="accent6">
                  <a:lumMod val="50000"/>
                </a:schemeClr>
              </a:solidFill>
              <a:cs typeface="Arial" pitchFamily="34" charset="0"/>
            </a:endParaRPr>
          </a:p>
          <a:p>
            <a:pPr marL="228600" indent="-228600">
              <a:defRPr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4 Increase capacity to apply adaptive management tools in Sustainable Land Management</a:t>
            </a:r>
          </a:p>
        </p:txBody>
      </p:sp>
      <p:sp>
        <p:nvSpPr>
          <p:cNvPr id="10245" name="Title 9"/>
          <p:cNvSpPr>
            <a:spLocks noGrp="1"/>
          </p:cNvSpPr>
          <p:nvPr>
            <p:ph type="title"/>
          </p:nvPr>
        </p:nvSpPr>
        <p:spPr>
          <a:xfrm>
            <a:off x="76200" y="152400"/>
            <a:ext cx="8991600" cy="914400"/>
          </a:xfrm>
        </p:spPr>
        <p:txBody>
          <a:bodyPr/>
          <a:lstStyle/>
          <a:p>
            <a:pPr eaLnBrk="1" hangingPunct="1"/>
            <a:r>
              <a:rPr lang="en-US" sz="4400" dirty="0" smtClean="0"/>
              <a:t>GEF and the UNCCD Ten-Year Strategy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COP10 Highlights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1437"/>
            <a:ext cx="8229600" cy="4525963"/>
          </a:xfrm>
        </p:spPr>
        <p:txBody>
          <a:bodyPr/>
          <a:lstStyle/>
          <a:p>
            <a:r>
              <a:rPr lang="en-US" dirty="0" smtClean="0"/>
              <a:t>Major focus on –</a:t>
            </a:r>
          </a:p>
          <a:p>
            <a:pPr lvl="1"/>
            <a:r>
              <a:rPr lang="en-US" dirty="0" smtClean="0"/>
              <a:t>Advancing implementation of the 10-Year Strategy by affected country Parties</a:t>
            </a:r>
          </a:p>
          <a:p>
            <a:pPr lvl="1"/>
            <a:r>
              <a:rPr lang="en-US" dirty="0" smtClean="0"/>
              <a:t>Alignment of NAPs with the Strategy and the 4</a:t>
            </a:r>
            <a:r>
              <a:rPr lang="en-US" baseline="30000" dirty="0" smtClean="0"/>
              <a:t>th</a:t>
            </a:r>
            <a:r>
              <a:rPr lang="en-US" dirty="0" smtClean="0"/>
              <a:t> Reporting Process</a:t>
            </a:r>
          </a:p>
          <a:p>
            <a:pPr lvl="1"/>
            <a:r>
              <a:rPr lang="en-US" dirty="0" smtClean="0"/>
              <a:t>Access and use of GEF resources by eligible affected country Parties</a:t>
            </a:r>
          </a:p>
          <a:p>
            <a:pPr lvl="1"/>
            <a:r>
              <a:rPr lang="en-US" dirty="0" smtClean="0"/>
              <a:t>Monitoring and assessment of LD and SLM – </a:t>
            </a:r>
            <a:r>
              <a:rPr lang="en-US" i="1" dirty="0" smtClean="0"/>
              <a:t>impacts and indicators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10600" cy="1143000"/>
          </a:xfrm>
        </p:spPr>
        <p:txBody>
          <a:bodyPr/>
          <a:lstStyle/>
          <a:p>
            <a:r>
              <a:rPr lang="en-US" sz="4000" dirty="0" smtClean="0"/>
              <a:t>COP10 Decision on GEF Collaboration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724400"/>
          </a:xfrm>
        </p:spPr>
        <p:txBody>
          <a:bodyPr/>
          <a:lstStyle/>
          <a:p>
            <a:r>
              <a:rPr lang="en-US" sz="2800" dirty="0" smtClean="0"/>
              <a:t>GEF support for enabling activities to enhance timely completion of NAP alignments and Reporting by affected country Parties</a:t>
            </a:r>
          </a:p>
          <a:p>
            <a:r>
              <a:rPr lang="en-US" sz="2800" dirty="0" smtClean="0"/>
              <a:t>Utilization of GEF resources under the STAR by eligible country Parties</a:t>
            </a:r>
          </a:p>
          <a:p>
            <a:r>
              <a:rPr lang="en-US" sz="2800" dirty="0" smtClean="0"/>
              <a:t>Eligible Parties to harness synergies with other GEF funding windows</a:t>
            </a:r>
          </a:p>
          <a:p>
            <a:r>
              <a:rPr lang="en-US" sz="2800" dirty="0" smtClean="0"/>
              <a:t>Call for increase allocation to the LD focal area </a:t>
            </a:r>
            <a:r>
              <a:rPr lang="en-US" sz="2800" smtClean="0"/>
              <a:t>by GEF </a:t>
            </a:r>
            <a:r>
              <a:rPr lang="en-US" sz="2800" dirty="0" smtClean="0"/>
              <a:t>donors</a:t>
            </a:r>
          </a:p>
          <a:p>
            <a:r>
              <a:rPr lang="en-US" sz="2800" dirty="0" smtClean="0"/>
              <a:t>Revisit the </a:t>
            </a:r>
            <a:r>
              <a:rPr lang="en-US" sz="2800" dirty="0" err="1" smtClean="0"/>
              <a:t>MoU</a:t>
            </a:r>
            <a:r>
              <a:rPr lang="en-US" sz="2800" dirty="0" smtClean="0"/>
              <a:t> for possible amendments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884</TotalTime>
  <Words>493</Words>
  <Application>Microsoft Office PowerPoint</Application>
  <PresentationFormat>On-screen Show (4:3)</PresentationFormat>
  <Paragraphs>56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1_Office Theme</vt:lpstr>
      <vt:lpstr>UNCCD COP10 Decisions on Collaboration with the GEF</vt:lpstr>
      <vt:lpstr>Summary </vt:lpstr>
      <vt:lpstr>GEF and UNCCD Relations (1)</vt:lpstr>
      <vt:lpstr>GEF and UNCCD Relations (2)</vt:lpstr>
      <vt:lpstr>GEF and UNCCD Relations (3)</vt:lpstr>
      <vt:lpstr>GEF is a Financial Mechanism of the UNCCD</vt:lpstr>
      <vt:lpstr>GEF and the UNCCD Ten-Year Strategy</vt:lpstr>
      <vt:lpstr>COP10 Highlights</vt:lpstr>
      <vt:lpstr>COP10 Decision on GEF Collaboration</vt:lpstr>
      <vt:lpstr>PowerPoint Presentation</vt:lpstr>
    </vt:vector>
  </TitlesOfParts>
  <Company>The World Bank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Focal Area and Cross Cutting Strategies – Chemicals</dc:title>
  <dc:creator>wb350798</dc:creator>
  <cp:lastModifiedBy>Robert T. Schreiber</cp:lastModifiedBy>
  <cp:revision>148</cp:revision>
  <cp:lastPrinted>2012-10-23T23:24:04Z</cp:lastPrinted>
  <dcterms:created xsi:type="dcterms:W3CDTF">2011-03-08T15:42:01Z</dcterms:created>
  <dcterms:modified xsi:type="dcterms:W3CDTF">2012-10-23T23:25:56Z</dcterms:modified>
</cp:coreProperties>
</file>