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10"/>
  </p:notesMasterIdLst>
  <p:handoutMasterIdLst>
    <p:handoutMasterId r:id="rId11"/>
  </p:handoutMasterIdLst>
  <p:sldIdLst>
    <p:sldId id="383" r:id="rId3"/>
    <p:sldId id="357" r:id="rId4"/>
    <p:sldId id="374" r:id="rId5"/>
    <p:sldId id="348" r:id="rId6"/>
    <p:sldId id="384" r:id="rId7"/>
    <p:sldId id="381" r:id="rId8"/>
    <p:sldId id="347" r:id="rId9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 autoAdjust="0"/>
    <p:restoredTop sz="98759" autoAdjust="0"/>
  </p:normalViewPr>
  <p:slideViewPr>
    <p:cSldViewPr>
      <p:cViewPr varScale="1">
        <p:scale>
          <a:sx n="92" d="100"/>
          <a:sy n="92" d="100"/>
        </p:scale>
        <p:origin x="15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3" d="100"/>
          <a:sy n="133" d="100"/>
        </p:scale>
        <p:origin x="-528" y="-9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0"/>
          </a:xfrm>
          <a:prstGeom prst="rect">
            <a:avLst/>
          </a:prstGeom>
        </p:spPr>
        <p:txBody>
          <a:bodyPr vert="horz" lIns="92349" tIns="46175" rIns="92349" bIns="461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2349" tIns="46175" rIns="92349" bIns="4617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349" tIns="46175" rIns="92349" bIns="461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349" tIns="46175" rIns="92349" bIns="46175" rtlCol="0" anchor="b"/>
          <a:lstStyle>
            <a:lvl1pPr algn="r">
              <a:defRPr sz="1200"/>
            </a:lvl1pPr>
          </a:lstStyle>
          <a:p>
            <a:fld id="{B1270BB1-7768-41F8-9F1B-E2E7E9320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579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38145" cy="464205"/>
          </a:xfrm>
          <a:prstGeom prst="rect">
            <a:avLst/>
          </a:prstGeom>
        </p:spPr>
        <p:txBody>
          <a:bodyPr vert="horz" lIns="87362" tIns="43679" rIns="87362" bIns="4367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6"/>
            <a:ext cx="3038145" cy="464205"/>
          </a:xfrm>
          <a:prstGeom prst="rect">
            <a:avLst/>
          </a:prstGeom>
        </p:spPr>
        <p:txBody>
          <a:bodyPr vert="horz" lIns="87362" tIns="43679" rIns="87362" bIns="43679" rtlCol="0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62" tIns="43679" rIns="87362" bIns="436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9" y="4416102"/>
            <a:ext cx="5607711" cy="4182458"/>
          </a:xfrm>
          <a:prstGeom prst="rect">
            <a:avLst/>
          </a:prstGeom>
        </p:spPr>
        <p:txBody>
          <a:bodyPr vert="horz" lIns="87362" tIns="43679" rIns="87362" bIns="436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63"/>
            <a:ext cx="3038145" cy="464205"/>
          </a:xfrm>
          <a:prstGeom prst="rect">
            <a:avLst/>
          </a:prstGeom>
        </p:spPr>
        <p:txBody>
          <a:bodyPr vert="horz" lIns="87362" tIns="43679" rIns="87362" bIns="4367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63"/>
            <a:ext cx="3038145" cy="464205"/>
          </a:xfrm>
          <a:prstGeom prst="rect">
            <a:avLst/>
          </a:prstGeom>
        </p:spPr>
        <p:txBody>
          <a:bodyPr vert="horz" lIns="87362" tIns="43679" rIns="87362" bIns="43679" rtlCol="0" anchor="b"/>
          <a:lstStyle>
            <a:lvl1pPr algn="r">
              <a:defRPr sz="1100"/>
            </a:lvl1pPr>
          </a:lstStyle>
          <a:p>
            <a:fld id="{AC37F9C5-DADA-40EF-BCE0-F0AA5007C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37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4BF6B5-A9B7-41BB-815B-28A2574024B6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271" name="Header Placeholder 6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3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6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6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800" dirty="0" smtClean="0">
                <a:solidFill>
                  <a:srgbClr val="00642D"/>
                </a:solidFill>
              </a:rPr>
              <a:t>Thank you for your attention</a:t>
            </a:r>
          </a:p>
        </p:txBody>
      </p:sp>
      <p:pic>
        <p:nvPicPr>
          <p:cNvPr id="4" name="Picture 7" descr="GEF-PPT-B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69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Thank you for your attention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15AC-8D2A-4758-93C4-105FE21AC182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55F2-FAA8-4302-985B-9217708A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6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0" y="76200"/>
            <a:ext cx="9144000" cy="1247775"/>
            <a:chOff x="0" y="152400"/>
            <a:chExt cx="9144000" cy="1248156"/>
          </a:xfrm>
        </p:grpSpPr>
        <p:pic>
          <p:nvPicPr>
            <p:cNvPr id="5" name="Picture 4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7" descr="GEF-PPT-BG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2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0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8610600" y="6520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32BFA3A-4429-4CC1-A267-469C357498E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62" r:id="rId6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2" name="Picture 4" descr="GEF-PPT-BG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07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hale@thegef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00642D"/>
                </a:solidFill>
                <a:latin typeface="+mn-lt"/>
              </a:rPr>
              <a:t>GEF-6 Policies</a:t>
            </a:r>
            <a:endParaRPr lang="en-US" sz="4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GEF Expanded Constituency Workshop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sz="3200" b="1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Colombo, Sri Lanka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March 17-19, 2015</a:t>
            </a:r>
            <a:endParaRPr lang="en-US" sz="32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20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438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Background: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GEF Policies are normally submitted to Council for approval via Council papers but do not capture discussions/views of Council during the meeting.</a:t>
            </a:r>
            <a:endParaRPr lang="en-US" sz="16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GEF Policy Framework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GEF-6:  Types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Hierarchy of Policy and Procedure </a:t>
            </a: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was established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statement of principles or values approved by the GEF Council that mandates or constrains activities undertaken to achieve the institutional goals of the GEF Secretariat.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information to help explain or implement a particular policy. Guidelines are approved by the CEO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 of the relevant Policy or relevant operational area or subject matter.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248400" cy="6858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 Fees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480060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 structure approved by Council in the June 2012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x-none" sz="200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where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GEF project grants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to, and including, $10 million,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Agencies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receive fees at </a:t>
            </a:r>
            <a:r>
              <a:rPr 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9.5 percent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grant</a:t>
            </a:r>
            <a:r>
              <a:rPr lang="x-none" sz="20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GEF Project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grants above $10 million, GEF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Agencies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receive fees at </a:t>
            </a:r>
            <a:r>
              <a:rPr 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 percent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grant;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fees for Programmatic Approaches follow the same fee level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all other projects;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fees for the Small Grants Program are set at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4.0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new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GEF Project A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gencies accredited under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Program on Accrediting GEF Project Agencies, fees will be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x-non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 percent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GEF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project/program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irrespective of project grant amount;</a:t>
            </a:r>
            <a:r>
              <a:rPr lang="x-non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fees for PPGs follow the same rate of the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project.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67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914400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Cancellation Policy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87679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Objectives:  </a:t>
            </a:r>
          </a:p>
          <a:p>
            <a:pPr marL="45720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the GEF’s operational efficiency, particularly in the amount of time it takes to prepare and deliver projects;  </a:t>
            </a:r>
          </a:p>
          <a:p>
            <a:pPr marL="45720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that GEF-financed projects remain relevant to the objectives and priorities of the GEF and recipient countries.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Phased approach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implement the policy: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months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Council approval of PIF, a notification will be sent to the Agency and OFP to alert them of the  remaining 6 months for submission of project for CEO endorsement;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months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Secretariat informs all relevant stakeholders on the cancellation of the project.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Secretariat will consider exception to the above cancellation only on extraordinary events, and if agreed, will notify Council.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Cancelled projects maybe resubmitted within a year for consideration of CEO endorsement if resources are available.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8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686800" cy="4906963"/>
          </a:xfrm>
        </p:spPr>
        <p:txBody>
          <a:bodyPr/>
          <a:lstStyle/>
          <a:p>
            <a:r>
              <a:rPr lang="en-US" sz="2400" b="1" dirty="0"/>
              <a:t>Definition</a:t>
            </a:r>
            <a:r>
              <a:rPr lang="en-US" sz="2400" dirty="0"/>
              <a:t>: “resources that are additional to the GEF </a:t>
            </a:r>
            <a:r>
              <a:rPr lang="en-US" sz="2400" dirty="0" smtClean="0"/>
              <a:t>grant </a:t>
            </a:r>
            <a:r>
              <a:rPr lang="en-US" sz="2400" dirty="0"/>
              <a:t>and that are provided by the GEF Partner Agency itself and/or by other non-GEF sources that support the implementation of the GEF-financed project and the achievement of its objectives</a:t>
            </a:r>
            <a:r>
              <a:rPr lang="en-US" sz="2400" dirty="0" smtClean="0"/>
              <a:t>.”</a:t>
            </a:r>
          </a:p>
          <a:p>
            <a:r>
              <a:rPr lang="en-US" sz="2400" dirty="0" smtClean="0"/>
              <a:t>Co-financing </a:t>
            </a:r>
            <a:r>
              <a:rPr lang="en-US" sz="2400" dirty="0"/>
              <a:t>is required for </a:t>
            </a:r>
            <a:r>
              <a:rPr lang="en-US" sz="2400" dirty="0" smtClean="0"/>
              <a:t>all </a:t>
            </a:r>
            <a:r>
              <a:rPr lang="en-US" sz="2400" dirty="0"/>
              <a:t>full-size </a:t>
            </a:r>
            <a:r>
              <a:rPr lang="en-US" sz="2400" dirty="0" smtClean="0"/>
              <a:t>projects, </a:t>
            </a:r>
            <a:r>
              <a:rPr lang="en-US" sz="2400" dirty="0"/>
              <a:t>medium-side </a:t>
            </a:r>
            <a:r>
              <a:rPr lang="en-US" sz="2400" dirty="0" smtClean="0"/>
              <a:t>projects, </a:t>
            </a:r>
            <a:r>
              <a:rPr lang="en-US" sz="2400" dirty="0"/>
              <a:t>and </a:t>
            </a:r>
            <a:r>
              <a:rPr lang="en-US" sz="2400" dirty="0" smtClean="0"/>
              <a:t>programmatic </a:t>
            </a:r>
            <a:r>
              <a:rPr lang="en-US" sz="2400" dirty="0"/>
              <a:t>approaches. Co-financing is optional for </a:t>
            </a:r>
            <a:r>
              <a:rPr lang="en-US" sz="2400" dirty="0" smtClean="0"/>
              <a:t>enabling </a:t>
            </a:r>
            <a:r>
              <a:rPr lang="en-US" sz="2400" dirty="0"/>
              <a:t>activities</a:t>
            </a:r>
            <a:r>
              <a:rPr lang="en-US" sz="2400" dirty="0" smtClean="0"/>
              <a:t>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MX" dirty="0" err="1">
                <a:cs typeface="Times New Roman" panose="02020603050405020304" pitchFamily="18" charset="0"/>
              </a:rPr>
              <a:t>PIFs</a:t>
            </a:r>
            <a:r>
              <a:rPr lang="es-MX" dirty="0">
                <a:cs typeface="Times New Roman" panose="02020603050405020304" pitchFamily="18" charset="0"/>
              </a:rPr>
              <a:t> &amp; </a:t>
            </a:r>
            <a:r>
              <a:rPr lang="es-MX" dirty="0" err="1">
                <a:cs typeface="Times New Roman" panose="02020603050405020304" pitchFamily="18" charset="0"/>
              </a:rPr>
              <a:t>PAs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must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list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indicative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co-financing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for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u="sng" dirty="0" err="1">
                <a:cs typeface="Times New Roman" panose="02020603050405020304" pitchFamily="18" charset="0"/>
              </a:rPr>
              <a:t>work</a:t>
            </a:r>
            <a:r>
              <a:rPr lang="es-MX" u="sng" dirty="0">
                <a:cs typeface="Times New Roman" panose="02020603050405020304" pitchFamily="18" charset="0"/>
              </a:rPr>
              <a:t> </a:t>
            </a:r>
            <a:r>
              <a:rPr lang="es-MX" u="sng" dirty="0" err="1">
                <a:cs typeface="Times New Roman" panose="02020603050405020304" pitchFamily="18" charset="0"/>
              </a:rPr>
              <a:t>program</a:t>
            </a:r>
            <a:r>
              <a:rPr lang="es-MX" u="sng" dirty="0">
                <a:cs typeface="Times New Roman" panose="02020603050405020304" pitchFamily="18" charset="0"/>
              </a:rPr>
              <a:t> </a:t>
            </a:r>
            <a:r>
              <a:rPr lang="es-MX" u="sng" dirty="0" err="1">
                <a:cs typeface="Times New Roman" panose="02020603050405020304" pitchFamily="18" charset="0"/>
              </a:rPr>
              <a:t>inclusion</a:t>
            </a:r>
            <a:r>
              <a:rPr lang="es-MX" dirty="0">
                <a:cs typeface="Times New Roman" panose="02020603050405020304" pitchFamily="18" charset="0"/>
              </a:rPr>
              <a:t>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MX" dirty="0" err="1">
                <a:cs typeface="Times New Roman" panose="02020603050405020304" pitchFamily="18" charset="0"/>
              </a:rPr>
              <a:t>For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u="sng" dirty="0">
                <a:cs typeface="Times New Roman" panose="02020603050405020304" pitchFamily="18" charset="0"/>
              </a:rPr>
              <a:t>CEO </a:t>
            </a:r>
            <a:r>
              <a:rPr lang="es-MX" u="sng" dirty="0" err="1">
                <a:cs typeface="Times New Roman" panose="02020603050405020304" pitchFamily="18" charset="0"/>
              </a:rPr>
              <a:t>endorsement</a:t>
            </a:r>
            <a:r>
              <a:rPr lang="es-MX" dirty="0">
                <a:cs typeface="Times New Roman" panose="02020603050405020304" pitchFamily="18" charset="0"/>
              </a:rPr>
              <a:t>, Agencies </a:t>
            </a:r>
            <a:r>
              <a:rPr lang="es-MX" dirty="0" err="1">
                <a:cs typeface="Times New Roman" panose="02020603050405020304" pitchFamily="18" charset="0"/>
              </a:rPr>
              <a:t>must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confirmed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co-financing</a:t>
            </a:r>
            <a:r>
              <a:rPr lang="es-MX" dirty="0">
                <a:cs typeface="Times New Roman" panose="02020603050405020304" pitchFamily="18" charset="0"/>
              </a:rPr>
              <a:t> and </a:t>
            </a:r>
            <a:r>
              <a:rPr lang="es-MX" dirty="0" err="1">
                <a:cs typeface="Times New Roman" panose="02020603050405020304" pitchFamily="18" charset="0"/>
              </a:rPr>
              <a:t>provide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evidence</a:t>
            </a:r>
            <a:r>
              <a:rPr lang="es-MX" dirty="0">
                <a:cs typeface="Times New Roman" panose="02020603050405020304" pitchFamily="18" charset="0"/>
              </a:rPr>
              <a:t>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MX" dirty="0">
                <a:cs typeface="Times New Roman" panose="02020603050405020304" pitchFamily="18" charset="0"/>
              </a:rPr>
              <a:t>Agencies </a:t>
            </a:r>
            <a:r>
              <a:rPr lang="es-MX" dirty="0" err="1">
                <a:cs typeface="Times New Roman" panose="02020603050405020304" pitchFamily="18" charset="0"/>
              </a:rPr>
              <a:t>must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list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co-financing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by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source</a:t>
            </a:r>
            <a:r>
              <a:rPr lang="es-MX" dirty="0">
                <a:cs typeface="Times New Roman" panose="02020603050405020304" pitchFamily="18" charset="0"/>
              </a:rPr>
              <a:t> and </a:t>
            </a:r>
            <a:r>
              <a:rPr lang="es-MX" dirty="0" err="1">
                <a:cs typeface="Times New Roman" panose="02020603050405020304" pitchFamily="18" charset="0"/>
              </a:rPr>
              <a:t>type</a:t>
            </a:r>
            <a:r>
              <a:rPr lang="es-MX" dirty="0">
                <a:cs typeface="Times New Roman" panose="02020603050405020304" pitchFamily="18" charset="0"/>
              </a:rPr>
              <a:t>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MX" dirty="0" err="1">
                <a:cs typeface="Times New Roman" panose="02020603050405020304" pitchFamily="18" charset="0"/>
              </a:rPr>
              <a:t>Secretariat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reviews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proposals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for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consistency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with</a:t>
            </a:r>
            <a:r>
              <a:rPr lang="es-MX" dirty="0">
                <a:cs typeface="Times New Roman" panose="02020603050405020304" pitchFamily="18" charset="0"/>
              </a:rPr>
              <a:t> </a:t>
            </a:r>
            <a:r>
              <a:rPr lang="es-MX" dirty="0" err="1">
                <a:cs typeface="Times New Roman" panose="02020603050405020304" pitchFamily="18" charset="0"/>
              </a:rPr>
              <a:t>Policy</a:t>
            </a:r>
            <a:r>
              <a:rPr lang="es-MX" dirty="0">
                <a:cs typeface="Times New Roman" panose="02020603050405020304" pitchFamily="18" charset="0"/>
              </a:rPr>
              <a:t>. </a:t>
            </a:r>
          </a:p>
          <a:p>
            <a:endParaRPr lang="en-US" sz="240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9177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>
              <a:defRPr/>
            </a:pPr>
            <a:r>
              <a:rPr lang="en-US" sz="4000" b="1" dirty="0" smtClean="0">
                <a:solidFill>
                  <a:srgbClr val="00642D"/>
                </a:solidFill>
              </a:rPr>
              <a:t>Co-financing</a:t>
            </a:r>
            <a:endParaRPr lang="en-US" sz="4000" b="1" dirty="0">
              <a:solidFill>
                <a:srgbClr val="0064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2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4571999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No </a:t>
            </a:r>
            <a:r>
              <a:rPr lang="en-US" sz="2400" dirty="0"/>
              <a:t>minimum thresholds and/or specific co-financing sources set for individual projects or work </a:t>
            </a:r>
            <a:r>
              <a:rPr lang="en-US" sz="2400" dirty="0" smtClean="0"/>
              <a:t>programs</a:t>
            </a:r>
          </a:p>
          <a:p>
            <a:endParaRPr lang="en-US" sz="2400" dirty="0"/>
          </a:p>
          <a:p>
            <a:r>
              <a:rPr lang="en-US" sz="2400" dirty="0"/>
              <a:t>GEF Council guidance: ambition for the overall GEF portfolio to reach a co-financing ratio of at least </a:t>
            </a:r>
            <a:r>
              <a:rPr lang="en-US" sz="2400" dirty="0" smtClean="0"/>
              <a:t>6:1</a:t>
            </a:r>
          </a:p>
          <a:p>
            <a:endParaRPr lang="en-US" sz="2400" dirty="0"/>
          </a:p>
          <a:p>
            <a:r>
              <a:rPr lang="en-US" sz="2400" dirty="0"/>
              <a:t>Countries and agencies are encouraged to secure high level of co-financing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-12357" y="-3313"/>
            <a:ext cx="9144000" cy="9177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>
              <a:defRPr/>
            </a:pPr>
            <a:r>
              <a:rPr lang="en-US" sz="4000" b="1" dirty="0" smtClean="0">
                <a:solidFill>
                  <a:srgbClr val="00642D"/>
                </a:solidFill>
              </a:rPr>
              <a:t>Co-financing</a:t>
            </a:r>
            <a:endParaRPr lang="en-US" sz="4000" b="1" dirty="0">
              <a:solidFill>
                <a:srgbClr val="0064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1909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Thank you for your attention!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Questions?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Hale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Lhale@thegef.org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Sr. Operations Officer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Operations and Business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Strategy, GEF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42366" y="6172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0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7572</TotalTime>
  <Words>585</Words>
  <Application>Microsoft Office PowerPoint</Application>
  <PresentationFormat>On-screen Show (4:3)</PresentationFormat>
  <Paragraphs>56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1_Office Theme</vt:lpstr>
      <vt:lpstr>GEF-6 Policies</vt:lpstr>
      <vt:lpstr>Overview</vt:lpstr>
      <vt:lpstr>Agency Fees</vt:lpstr>
      <vt:lpstr>Project Cancellation Policy</vt:lpstr>
      <vt:lpstr>PowerPoint Presentation</vt:lpstr>
      <vt:lpstr>PowerPoint Presentation</vt:lpstr>
      <vt:lpstr>.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Camila Perez Gabilondo</cp:lastModifiedBy>
  <cp:revision>502</cp:revision>
  <cp:lastPrinted>2015-01-27T21:21:59Z</cp:lastPrinted>
  <dcterms:created xsi:type="dcterms:W3CDTF">2011-03-08T15:42:01Z</dcterms:created>
  <dcterms:modified xsi:type="dcterms:W3CDTF">2015-03-16T02:07:29Z</dcterms:modified>
</cp:coreProperties>
</file>