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6" r:id="rId1"/>
  </p:sldMasterIdLst>
  <p:notesMasterIdLst>
    <p:notesMasterId r:id="rId34"/>
  </p:notesMasterIdLst>
  <p:handoutMasterIdLst>
    <p:handoutMasterId r:id="rId35"/>
  </p:handoutMasterIdLst>
  <p:sldIdLst>
    <p:sldId id="263" r:id="rId2"/>
    <p:sldId id="289" r:id="rId3"/>
    <p:sldId id="290" r:id="rId4"/>
    <p:sldId id="335" r:id="rId5"/>
    <p:sldId id="271" r:id="rId6"/>
    <p:sldId id="312" r:id="rId7"/>
    <p:sldId id="339" r:id="rId8"/>
    <p:sldId id="272" r:id="rId9"/>
    <p:sldId id="310" r:id="rId10"/>
    <p:sldId id="338" r:id="rId11"/>
    <p:sldId id="269" r:id="rId12"/>
    <p:sldId id="341" r:id="rId13"/>
    <p:sldId id="304" r:id="rId14"/>
    <p:sldId id="342" r:id="rId15"/>
    <p:sldId id="343" r:id="rId16"/>
    <p:sldId id="311" r:id="rId17"/>
    <p:sldId id="297" r:id="rId18"/>
    <p:sldId id="317" r:id="rId19"/>
    <p:sldId id="318" r:id="rId20"/>
    <p:sldId id="319" r:id="rId21"/>
    <p:sldId id="320" r:id="rId22"/>
    <p:sldId id="287" r:id="rId23"/>
    <p:sldId id="336" r:id="rId24"/>
    <p:sldId id="324" r:id="rId25"/>
    <p:sldId id="325" r:id="rId26"/>
    <p:sldId id="303" r:id="rId27"/>
    <p:sldId id="329" r:id="rId28"/>
    <p:sldId id="337" r:id="rId29"/>
    <p:sldId id="308" r:id="rId30"/>
    <p:sldId id="330" r:id="rId31"/>
    <p:sldId id="331" r:id="rId32"/>
    <p:sldId id="305" r:id="rId33"/>
  </p:sldIdLst>
  <p:sldSz cx="9144000" cy="6858000" type="screen4x3"/>
  <p:notesSz cx="7315200" cy="96012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b400249" initials="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12" autoAdjust="0"/>
  </p:normalViewPr>
  <p:slideViewPr>
    <p:cSldViewPr>
      <p:cViewPr varScale="1">
        <p:scale>
          <a:sx n="113" d="100"/>
          <a:sy n="113" d="100"/>
        </p:scale>
        <p:origin x="-15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3" d="100"/>
          <a:sy n="133" d="100"/>
        </p:scale>
        <p:origin x="-52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4" tIns="48322" rIns="96644" bIns="48322" rtlCol="0"/>
          <a:lstStyle>
            <a:lvl1pPr algn="l">
              <a:defRPr sz="1300"/>
            </a:lvl1pPr>
          </a:lstStyle>
          <a:p>
            <a:endParaRPr lang="en-US"/>
          </a:p>
        </p:txBody>
      </p:sp>
      <p:sp>
        <p:nvSpPr>
          <p:cNvPr id="3" name="Date Placeholder 2"/>
          <p:cNvSpPr>
            <a:spLocks noGrp="1"/>
          </p:cNvSpPr>
          <p:nvPr>
            <p:ph type="dt" sz="quarter" idx="1"/>
          </p:nvPr>
        </p:nvSpPr>
        <p:spPr>
          <a:xfrm>
            <a:off x="4143587" y="1"/>
            <a:ext cx="3169920" cy="480060"/>
          </a:xfrm>
          <a:prstGeom prst="rect">
            <a:avLst/>
          </a:prstGeom>
        </p:spPr>
        <p:txBody>
          <a:bodyPr vert="horz" lIns="96644" tIns="48322" rIns="96644" bIns="48322" rtlCol="0"/>
          <a:lstStyle>
            <a:lvl1pPr algn="r">
              <a:defRPr sz="1300"/>
            </a:lvl1pPr>
          </a:lstStyle>
          <a:p>
            <a:endParaRPr lang="en-US"/>
          </a:p>
        </p:txBody>
      </p:sp>
      <p:sp>
        <p:nvSpPr>
          <p:cNvPr id="4" name="Footer Placeholder 3"/>
          <p:cNvSpPr>
            <a:spLocks noGrp="1"/>
          </p:cNvSpPr>
          <p:nvPr>
            <p:ph type="ftr" sz="quarter" idx="2"/>
          </p:nvPr>
        </p:nvSpPr>
        <p:spPr>
          <a:xfrm>
            <a:off x="0" y="9119475"/>
            <a:ext cx="3169920" cy="480060"/>
          </a:xfrm>
          <a:prstGeom prst="rect">
            <a:avLst/>
          </a:prstGeom>
        </p:spPr>
        <p:txBody>
          <a:bodyPr vert="horz" lIns="96644" tIns="48322" rIns="96644" bIns="48322"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5"/>
            <a:ext cx="3169920" cy="480060"/>
          </a:xfrm>
          <a:prstGeom prst="rect">
            <a:avLst/>
          </a:prstGeom>
        </p:spPr>
        <p:txBody>
          <a:bodyPr vert="horz" lIns="96644" tIns="48322" rIns="96644" bIns="48322" rtlCol="0" anchor="b"/>
          <a:lstStyle>
            <a:lvl1pPr algn="r">
              <a:defRPr sz="1300"/>
            </a:lvl1pPr>
          </a:lstStyle>
          <a:p>
            <a:fld id="{B1270BB1-7768-41F8-9F1B-E2E7E9320AB4}" type="slidenum">
              <a:rPr lang="en-US" smtClean="0"/>
              <a:pPr/>
              <a:t>‹#›</a:t>
            </a:fld>
            <a:endParaRPr lang="en-US"/>
          </a:p>
        </p:txBody>
      </p:sp>
    </p:spTree>
    <p:extLst>
      <p:ext uri="{BB962C8B-B14F-4D97-AF65-F5344CB8AC3E}">
        <p14:creationId xmlns:p14="http://schemas.microsoft.com/office/powerpoint/2010/main" val="40126579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70238" cy="479425"/>
          </a:xfrm>
          <a:prstGeom prst="rect">
            <a:avLst/>
          </a:prstGeom>
        </p:spPr>
        <p:txBody>
          <a:bodyPr vert="horz" lIns="91425" tIns="45712" rIns="91425" bIns="45712" rtlCol="0"/>
          <a:lstStyle>
            <a:lvl1pPr algn="l">
              <a:defRPr sz="1200"/>
            </a:lvl1pPr>
          </a:lstStyle>
          <a:p>
            <a:endParaRPr lang="en-US"/>
          </a:p>
        </p:txBody>
      </p:sp>
      <p:sp>
        <p:nvSpPr>
          <p:cNvPr id="3" name="Date Placeholder 2"/>
          <p:cNvSpPr>
            <a:spLocks noGrp="1"/>
          </p:cNvSpPr>
          <p:nvPr>
            <p:ph type="dt" idx="1"/>
          </p:nvPr>
        </p:nvSpPr>
        <p:spPr>
          <a:xfrm>
            <a:off x="4143375" y="2"/>
            <a:ext cx="3170238" cy="479425"/>
          </a:xfrm>
          <a:prstGeom prst="rect">
            <a:avLst/>
          </a:prstGeom>
        </p:spPr>
        <p:txBody>
          <a:bodyPr vert="horz" lIns="91425" tIns="45712" rIns="91425" bIns="45712"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1425" tIns="45712" rIns="91425" bIns="45712" rtlCol="0" anchor="ctr"/>
          <a:lstStyle/>
          <a:p>
            <a:endParaRPr lang="en-US"/>
          </a:p>
        </p:txBody>
      </p:sp>
      <p:sp>
        <p:nvSpPr>
          <p:cNvPr id="5" name="Notes Placeholder 4"/>
          <p:cNvSpPr>
            <a:spLocks noGrp="1"/>
          </p:cNvSpPr>
          <p:nvPr>
            <p:ph type="body" sz="quarter" idx="3"/>
          </p:nvPr>
        </p:nvSpPr>
        <p:spPr>
          <a:xfrm>
            <a:off x="731840" y="4560891"/>
            <a:ext cx="5851525" cy="4319587"/>
          </a:xfrm>
          <a:prstGeom prst="rect">
            <a:avLst/>
          </a:prstGeom>
        </p:spPr>
        <p:txBody>
          <a:bodyPr vert="horz" lIns="91425" tIns="45712" rIns="91425" bIns="457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9"/>
            <a:ext cx="3170238" cy="479425"/>
          </a:xfrm>
          <a:prstGeom prst="rect">
            <a:avLst/>
          </a:prstGeom>
        </p:spPr>
        <p:txBody>
          <a:bodyPr vert="horz" lIns="91425" tIns="45712" rIns="91425"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9"/>
            <a:ext cx="3170238" cy="479425"/>
          </a:xfrm>
          <a:prstGeom prst="rect">
            <a:avLst/>
          </a:prstGeom>
        </p:spPr>
        <p:txBody>
          <a:bodyPr vert="horz" lIns="91425" tIns="45712" rIns="91425" bIns="45712" rtlCol="0" anchor="b"/>
          <a:lstStyle>
            <a:lvl1pPr algn="r">
              <a:defRPr sz="1200"/>
            </a:lvl1pPr>
          </a:lstStyle>
          <a:p>
            <a:fld id="{AC37F9C5-DADA-40EF-BCE0-F0AA5007CB72}" type="slidenum">
              <a:rPr lang="en-US" smtClean="0"/>
              <a:pPr/>
              <a:t>‹#›</a:t>
            </a:fld>
            <a:endParaRPr lang="en-US"/>
          </a:p>
        </p:txBody>
      </p:sp>
    </p:spTree>
    <p:extLst>
      <p:ext uri="{BB962C8B-B14F-4D97-AF65-F5344CB8AC3E}">
        <p14:creationId xmlns:p14="http://schemas.microsoft.com/office/powerpoint/2010/main" val="31864377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37F9C5-DADA-40EF-BCE0-F0AA5007CB7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Cape Floral</a:t>
            </a:r>
            <a:r>
              <a:rPr lang="en-US" baseline="0" dirty="0" smtClean="0">
                <a:latin typeface="Times New Roman" pitchFamily="18" charset="0"/>
                <a:cs typeface="Times New Roman" pitchFamily="18" charset="0"/>
              </a:rPr>
              <a:t> Regions PA – South Africa</a:t>
            </a:r>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latin typeface="Times New Roman" pitchFamily="18" charset="0"/>
                <a:cs typeface="Times New Roman" pitchFamily="18" charset="0"/>
              </a:rPr>
              <a:t>DID YOU KNOW that groundwater is especially valuable because it does not normally require chemical treatment? </a:t>
            </a:r>
            <a:endParaRPr lang="en-US" dirty="0">
              <a:effectLst/>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43E46E2D-AFA9-46B7-B130-9C37EDB84BFC}" type="slidenum">
              <a:rPr lang="en-US" smtClean="0"/>
              <a:pPr>
                <a:defRPr/>
              </a:pPr>
              <a:t>20</a:t>
            </a:fld>
            <a:endParaRPr lang="en-US"/>
          </a:p>
        </p:txBody>
      </p:sp>
    </p:spTree>
    <p:extLst>
      <p:ext uri="{BB962C8B-B14F-4D97-AF65-F5344CB8AC3E}">
        <p14:creationId xmlns:p14="http://schemas.microsoft.com/office/powerpoint/2010/main" val="4225251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eaLnBrk="0" fontAlgn="base" hangingPunct="0">
              <a:spcBef>
                <a:spcPct val="30000"/>
              </a:spcBef>
              <a:spcAft>
                <a:spcPct val="0"/>
              </a:spcAft>
            </a:pPr>
            <a:r>
              <a:rPr lang="en-US" dirty="0" smtClean="0">
                <a:effectLst/>
                <a:latin typeface="Times New Roman" pitchFamily="18" charset="0"/>
                <a:cs typeface="Times New Roman" pitchFamily="18" charset="0"/>
              </a:rPr>
              <a:t>DID YOU KNOW that land degradation is a severe problem in the Central Highland Zone of Eritrea? </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43E46E2D-AFA9-46B7-B130-9C37EDB84BFC}" type="slidenum">
              <a:rPr lang="en-US" smtClean="0"/>
              <a:pPr>
                <a:defRPr/>
              </a:pPr>
              <a:t>21</a:t>
            </a:fld>
            <a:endParaRPr lang="en-US"/>
          </a:p>
        </p:txBody>
      </p:sp>
    </p:spTree>
    <p:extLst>
      <p:ext uri="{BB962C8B-B14F-4D97-AF65-F5344CB8AC3E}">
        <p14:creationId xmlns:p14="http://schemas.microsoft.com/office/powerpoint/2010/main" val="3833242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aseline="0" dirty="0" smtClean="0">
                <a:latin typeface="Times New Roman" pitchFamily="18" charset="0"/>
                <a:cs typeface="Times New Roman" pitchFamily="18" charset="0"/>
              </a:rPr>
              <a:t>Text in box was taken directly from GEF-5 TT Guidelines (April 2011)</a:t>
            </a:r>
          </a:p>
          <a:p>
            <a:endParaRPr lang="en-ZA" baseline="0" dirty="0" smtClean="0">
              <a:latin typeface="Times New Roman" pitchFamily="18" charset="0"/>
              <a:cs typeface="Times New Roman" pitchFamily="18" charset="0"/>
            </a:endParaRPr>
          </a:p>
          <a:p>
            <a:r>
              <a:rPr lang="en-ZA" baseline="0" dirty="0" smtClean="0">
                <a:latin typeface="Times New Roman" pitchFamily="18" charset="0"/>
                <a:cs typeface="Times New Roman" pitchFamily="18" charset="0"/>
              </a:rPr>
              <a:t>Make the case for the thorough and consistent application of GEF TT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20C0BB9-C728-497A-97A7-99FDAFA8ADB4}"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latin typeface="Times New Roman" pitchFamily="18" charset="0"/>
                <a:cs typeface="Times New Roman" pitchFamily="18" charset="0"/>
              </a:rPr>
              <a:t>Text in</a:t>
            </a:r>
            <a:r>
              <a:rPr lang="en-ZA" baseline="0" dirty="0" smtClean="0">
                <a:latin typeface="Times New Roman" pitchFamily="18" charset="0"/>
                <a:cs typeface="Times New Roman" pitchFamily="18" charset="0"/>
              </a:rPr>
              <a:t> </a:t>
            </a:r>
            <a:r>
              <a:rPr lang="en-ZA" baseline="0" dirty="0" err="1" smtClean="0">
                <a:latin typeface="Times New Roman" pitchFamily="18" charset="0"/>
                <a:cs typeface="Times New Roman" pitchFamily="18" charset="0"/>
              </a:rPr>
              <a:t>organge</a:t>
            </a:r>
            <a:r>
              <a:rPr lang="en-ZA" baseline="0" dirty="0" smtClean="0">
                <a:latin typeface="Times New Roman" pitchFamily="18" charset="0"/>
                <a:cs typeface="Times New Roman" pitchFamily="18" charset="0"/>
              </a:rPr>
              <a:t> box was taken from GEF-5 TT guidelines, though is slightly abridged.</a:t>
            </a:r>
          </a:p>
          <a:p>
            <a:endParaRPr lang="en-ZA" baseline="0" dirty="0" smtClean="0">
              <a:latin typeface="Times New Roman" pitchFamily="18" charset="0"/>
              <a:cs typeface="Times New Roman" pitchFamily="18" charset="0"/>
            </a:endParaRPr>
          </a:p>
          <a:p>
            <a:r>
              <a:rPr lang="en-ZA" dirty="0" smtClean="0">
                <a:latin typeface="Times New Roman" pitchFamily="18" charset="0"/>
                <a:cs typeface="Times New Roman" pitchFamily="18" charset="0"/>
              </a:rPr>
              <a:t>The Annual Monitoring Review (AMR), the principal reporting tool of the GEF, provides an annual snapshot of the overall state of the GEF’s active portfolio.</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20C0BB9-C728-497A-97A7-99FDAFA8ADB4}"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latin typeface="Times New Roman" pitchFamily="18" charset="0"/>
                <a:cs typeface="Times New Roman" pitchFamily="18" charset="0"/>
              </a:rPr>
              <a:t>Make the point that the project should</a:t>
            </a:r>
            <a:r>
              <a:rPr lang="en-ZA" baseline="0" dirty="0" smtClean="0">
                <a:latin typeface="Times New Roman" pitchFamily="18" charset="0"/>
                <a:cs typeface="Times New Roman" pitchFamily="18" charset="0"/>
              </a:rPr>
              <a:t> complete only the TTs specific to its objective. State what TTS those are.</a:t>
            </a:r>
          </a:p>
          <a:p>
            <a:endParaRPr lang="en-ZA" baseline="0" dirty="0" smtClean="0">
              <a:latin typeface="Times New Roman" pitchFamily="18" charset="0"/>
              <a:cs typeface="Times New Roman" pitchFamily="18" charset="0"/>
            </a:endParaRPr>
          </a:p>
          <a:p>
            <a:pPr defTabSz="966612">
              <a:defRPr/>
            </a:pPr>
            <a:r>
              <a:rPr lang="en-ZA" baseline="0" dirty="0" smtClean="0">
                <a:latin typeface="Times New Roman" pitchFamily="18" charset="0"/>
                <a:cs typeface="Times New Roman" pitchFamily="18" charset="0"/>
              </a:rPr>
              <a:t>Sheets of the TTs not required of a project can and should be deleted from the template.</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20C0BB9-C728-497A-97A7-99FDAFA8ADB4}"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 </a:t>
            </a:r>
            <a:r>
              <a:rPr lang="en-US" sz="1200" b="1" dirty="0" smtClean="0">
                <a:latin typeface="Times New Roman" pitchFamily="18" charset="0"/>
                <a:cs typeface="Times New Roman" pitchFamily="18" charset="0"/>
              </a:rPr>
              <a:t>A web-based interactive map </a:t>
            </a:r>
            <a:r>
              <a:rPr lang="en-US" sz="1200" dirty="0" smtClean="0">
                <a:latin typeface="Times New Roman" pitchFamily="18" charset="0"/>
                <a:cs typeface="Times New Roman" pitchFamily="18" charset="0"/>
              </a:rPr>
              <a:t>developed using the data received through the Annual Monitoring Review (AMR) process. </a:t>
            </a:r>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29</a:t>
            </a:fld>
            <a:endParaRPr lang="en-US"/>
          </a:p>
        </p:txBody>
      </p:sp>
    </p:spTree>
    <p:extLst>
      <p:ext uri="{BB962C8B-B14F-4D97-AF65-F5344CB8AC3E}">
        <p14:creationId xmlns:p14="http://schemas.microsoft.com/office/powerpoint/2010/main" val="1883214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latin typeface="Times New Roman" pitchFamily="18" charset="0"/>
                <a:cs typeface="Times New Roman" pitchFamily="18" charset="0"/>
              </a:rPr>
              <a:t>METT = management</a:t>
            </a:r>
            <a:r>
              <a:rPr lang="en-ZA" baseline="0" dirty="0" smtClean="0">
                <a:latin typeface="Times New Roman" pitchFamily="18" charset="0"/>
                <a:cs typeface="Times New Roman" pitchFamily="18" charset="0"/>
              </a:rPr>
              <a:t> effectiveness scorecard</a:t>
            </a:r>
          </a:p>
          <a:p>
            <a:r>
              <a:rPr lang="en-ZA" baseline="0" dirty="0" smtClean="0">
                <a:latin typeface="Times New Roman" pitchFamily="18" charset="0"/>
                <a:cs typeface="Times New Roman" pitchFamily="18" charset="0"/>
              </a:rPr>
              <a:t>FSC = financial sustainability scorecard</a:t>
            </a:r>
          </a:p>
          <a:p>
            <a:r>
              <a:rPr lang="en-ZA" baseline="0" dirty="0" smtClean="0">
                <a:latin typeface="Times New Roman" pitchFamily="18" charset="0"/>
                <a:cs typeface="Times New Roman" pitchFamily="18" charset="0"/>
              </a:rPr>
              <a:t>Namibia , India and Zambia have all adopted the METT for their PA systems, after UNDP supported GEF funded biodiversity projects. Other countries are considering doing the same.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D75FEAD9-DD92-4ED6-9A47-EACF806D6464}" type="slidenum">
              <a:rPr lang="en-US" smtClean="0"/>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37F9C5-DADA-40EF-BCE0-F0AA5007CB72}" type="slidenum">
              <a:rPr lang="en-US" smtClean="0"/>
              <a:pPr/>
              <a:t>32</a:t>
            </a:fld>
            <a:endParaRPr lang="en-US"/>
          </a:p>
        </p:txBody>
      </p:sp>
    </p:spTree>
    <p:extLst>
      <p:ext uri="{BB962C8B-B14F-4D97-AF65-F5344CB8AC3E}">
        <p14:creationId xmlns:p14="http://schemas.microsoft.com/office/powerpoint/2010/main" val="234181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Font typeface="+mj-lt"/>
              <a:buAutoNum type="arabicPeriod"/>
            </a:pPr>
            <a:r>
              <a:rPr lang="en-US" dirty="0" smtClean="0"/>
              <a:t>Results-based approach at the GEF (RBM)</a:t>
            </a:r>
          </a:p>
          <a:p>
            <a:pPr marL="514350" indent="-514350">
              <a:buFont typeface="+mj-lt"/>
              <a:buAutoNum type="arabicPeriod"/>
            </a:pPr>
            <a:r>
              <a:rPr lang="en-US" dirty="0" smtClean="0"/>
              <a:t>Results at the GEF Project Level </a:t>
            </a:r>
          </a:p>
          <a:p>
            <a:pPr marL="514350" indent="-514350">
              <a:buFont typeface="+mj-lt"/>
              <a:buAutoNum type="arabicPeriod"/>
            </a:pPr>
            <a:r>
              <a:rPr lang="en-US" dirty="0" smtClean="0"/>
              <a:t>Results at the GEF Portfolio Level (Monitoring)</a:t>
            </a:r>
          </a:p>
        </p:txBody>
      </p:sp>
      <p:sp>
        <p:nvSpPr>
          <p:cNvPr id="7" name="Slide Number Placeholder 6"/>
          <p:cNvSpPr>
            <a:spLocks noGrp="1"/>
          </p:cNvSpPr>
          <p:nvPr>
            <p:ph type="sldNum" sz="quarter" idx="13"/>
          </p:nvPr>
        </p:nvSpPr>
        <p:spPr/>
        <p:txBody>
          <a:bodyPr/>
          <a:lstStyle/>
          <a:p>
            <a:fld id="{AC37F9C5-DADA-40EF-BCE0-F0AA5007CB7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3">
              <a:defRPr/>
            </a:pPr>
            <a:r>
              <a:rPr lang="en-US" dirty="0">
                <a:latin typeface="Times New Roman" pitchFamily="18" charset="0"/>
                <a:cs typeface="Times New Roman" pitchFamily="18" charset="0"/>
              </a:rPr>
              <a:t>At the project design phase all projects must include a Logical Framework Analysis (LFA)/Results framework with specific output and outcome indicators that align with the GEF focal area strategic programs. Breaking down the project cycle into three phases (project design, implementation, evaluation), highlights the learning and management aspect of the RBM </a:t>
            </a:r>
            <a:r>
              <a:rPr lang="en-US" dirty="0" smtClean="0">
                <a:latin typeface="Times New Roman" pitchFamily="18" charset="0"/>
                <a:cs typeface="Times New Roman" pitchFamily="18" charset="0"/>
              </a:rPr>
              <a:t>framework. </a:t>
            </a:r>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itchFamily="18" charset="0"/>
                <a:cs typeface="Times New Roman" pitchFamily="18" charset="0"/>
              </a:rPr>
              <a:t>Each level of the pyramid is connected to the other in both an upward and downward direction.  In this model the starting point for a monitoring system is a project’s logical/results framework (</a:t>
            </a:r>
            <a:r>
              <a:rPr lang="en-US" dirty="0" err="1">
                <a:latin typeface="Times New Roman" pitchFamily="18" charset="0"/>
                <a:cs typeface="Times New Roman" pitchFamily="18" charset="0"/>
              </a:rPr>
              <a:t>logframe</a:t>
            </a:r>
            <a:r>
              <a:rPr lang="en-US" dirty="0">
                <a:latin typeface="Times New Roman" pitchFamily="18" charset="0"/>
                <a:cs typeface="Times New Roman" pitchFamily="18" charset="0"/>
              </a:rPr>
              <a:t>). The </a:t>
            </a:r>
            <a:r>
              <a:rPr lang="en-US" dirty="0" err="1">
                <a:latin typeface="Times New Roman" pitchFamily="18" charset="0"/>
                <a:cs typeface="Times New Roman" pitchFamily="18" charset="0"/>
              </a:rPr>
              <a:t>logframe</a:t>
            </a:r>
            <a:r>
              <a:rPr lang="en-US" dirty="0">
                <a:latin typeface="Times New Roman" pitchFamily="18" charset="0"/>
                <a:cs typeface="Times New Roman" pitchFamily="18" charset="0"/>
              </a:rPr>
              <a:t> approach (LFA) is not new but it is still useful because it is built on the planning concept of a hierarchy of levels that link project inputs, activities, outputs, outcomes, and goals. A cause-and-effect relationship is assumed, with elements at the lower level contributing to the attainment of those above.</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At the highest level of RBM is the institution as a whole.  The lower levels contribute towards achieving the overall goal of the GEF. In the GEF Instrument, the GEF operates “as a mechanism for international cooperation for the purpose of providing new and additional grant and concessional funding to meet the agreed incremental cost of measures to achieve agreed global environmental benefits,” in six focal areas. The longer-term expected impact of achieving “global environmental benefits” at an institutional level cannot be monitored on a consistent, periodic basis. If, however, the GEF monitors how outputs and outcomes at the project and program level are progressing towards achieving global environmental benefits, a more in-depth study, analyzing causes and effects of GEF interventions can more accurately be carried out by an evaluation. In other words, the RBM system is part of a process intended to equip the GEF with the information needed to assess how the GEF interventions contribute toward its overall goal.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Three results levels: project, focal area or portfolio-level, and corporate-level. The GEF Secretariat is responsible for measuring results at the focal area or portfolio-level and at the corporate-level. GEF Agencies will ensure the measurement of results at the project-level</a:t>
            </a:r>
          </a:p>
          <a:p>
            <a:endParaRPr lang="en-US" b="1"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latin typeface="Times New Roman" pitchFamily="18" charset="0"/>
                <a:cs typeface="Times New Roman" pitchFamily="18" charset="0"/>
              </a:rPr>
              <a:t>OECD DAC Glossary of Key terms in Evaluation and Results-Based Management:</a:t>
            </a:r>
          </a:p>
          <a:p>
            <a:endParaRPr lang="en-US" b="1" dirty="0">
              <a:latin typeface="Times New Roman" pitchFamily="18" charset="0"/>
              <a:cs typeface="Times New Roman" pitchFamily="18" charset="0"/>
            </a:endParaRPr>
          </a:p>
          <a:p>
            <a:pPr defTabSz="914353">
              <a:defRPr/>
            </a:pPr>
            <a:r>
              <a:rPr lang="en-US" b="1" i="1" dirty="0">
                <a:latin typeface="Times New Roman" pitchFamily="18" charset="0"/>
                <a:cs typeface="Times New Roman" pitchFamily="18" charset="0"/>
              </a:rPr>
              <a:t>Inputs: </a:t>
            </a:r>
            <a:r>
              <a:rPr lang="en-US" dirty="0">
                <a:latin typeface="Times New Roman" pitchFamily="18" charset="0"/>
                <a:cs typeface="Times New Roman" pitchFamily="18" charset="0"/>
              </a:rPr>
              <a:t>The financial, human, and material resources used for the development intervention</a:t>
            </a:r>
            <a:endParaRPr lang="en-US" b="1" i="1" dirty="0">
              <a:latin typeface="Times New Roman" pitchFamily="18" charset="0"/>
              <a:cs typeface="Times New Roman" pitchFamily="18" charset="0"/>
            </a:endParaRPr>
          </a:p>
          <a:p>
            <a:pPr defTabSz="914353">
              <a:defRPr/>
            </a:pPr>
            <a:endParaRPr lang="en-US" b="1" i="1" dirty="0">
              <a:latin typeface="Times New Roman" pitchFamily="18" charset="0"/>
              <a:cs typeface="Times New Roman" pitchFamily="18" charset="0"/>
            </a:endParaRPr>
          </a:p>
          <a:p>
            <a:pPr defTabSz="914353">
              <a:defRPr/>
            </a:pPr>
            <a:r>
              <a:rPr lang="en-US" b="1" i="1" dirty="0">
                <a:latin typeface="Times New Roman" pitchFamily="18" charset="0"/>
                <a:cs typeface="Times New Roman" pitchFamily="18" charset="0"/>
              </a:rPr>
              <a:t>Activities: </a:t>
            </a:r>
            <a:r>
              <a:rPr lang="en-US" dirty="0">
                <a:latin typeface="Times New Roman" pitchFamily="18" charset="0"/>
                <a:cs typeface="Times New Roman" pitchFamily="18" charset="0"/>
              </a:rPr>
              <a:t>Actions taken or work performed through which inputs, such as funds, technical assistance and other types of resources are mobilized to produce specific outputs</a:t>
            </a:r>
            <a:endParaRPr lang="en-US" b="1" i="1" dirty="0">
              <a:latin typeface="Times New Roman" pitchFamily="18" charset="0"/>
              <a:cs typeface="Times New Roman" pitchFamily="18" charset="0"/>
            </a:endParaRPr>
          </a:p>
          <a:p>
            <a:pPr defTabSz="914353">
              <a:defRPr/>
            </a:pPr>
            <a:endParaRPr lang="en-US" b="1" i="1" dirty="0">
              <a:latin typeface="Times New Roman" pitchFamily="18" charset="0"/>
              <a:cs typeface="Times New Roman" pitchFamily="18" charset="0"/>
            </a:endParaRPr>
          </a:p>
          <a:p>
            <a:pPr defTabSz="914353">
              <a:defRPr/>
            </a:pPr>
            <a:r>
              <a:rPr lang="en-US" b="1" i="1" dirty="0">
                <a:latin typeface="Times New Roman" pitchFamily="18" charset="0"/>
                <a:cs typeface="Times New Roman" pitchFamily="18" charset="0"/>
              </a:rPr>
              <a:t>Outputs: </a:t>
            </a:r>
            <a:r>
              <a:rPr lang="en-US" dirty="0">
                <a:latin typeface="Times New Roman" pitchFamily="18" charset="0"/>
                <a:cs typeface="Times New Roman" pitchFamily="18" charset="0"/>
              </a:rPr>
              <a:t>The products and services which result from the completion of activities within a development intervention.</a:t>
            </a:r>
          </a:p>
          <a:p>
            <a:endParaRPr lang="en-US" b="1" dirty="0">
              <a:latin typeface="Times New Roman" pitchFamily="18" charset="0"/>
              <a:cs typeface="Times New Roman" pitchFamily="18" charset="0"/>
            </a:endParaRPr>
          </a:p>
          <a:p>
            <a:r>
              <a:rPr lang="en-US" b="1" i="1" dirty="0">
                <a:latin typeface="Times New Roman" pitchFamily="18" charset="0"/>
                <a:cs typeface="Times New Roman" pitchFamily="18" charset="0"/>
              </a:rPr>
              <a:t>Outcome: </a:t>
            </a:r>
            <a:r>
              <a:rPr lang="en-US" dirty="0">
                <a:latin typeface="Times New Roman" pitchFamily="18" charset="0"/>
                <a:cs typeface="Times New Roman" pitchFamily="18" charset="0"/>
              </a:rPr>
              <a:t>The intended or achieved short-term and medium-term effects of an intervention’s outputs, usually requiring the collective effort of partners.  Outcomes represent changes in development conditions which occur between the completion of outputs and the achievement of impact.</a:t>
            </a:r>
          </a:p>
          <a:p>
            <a:r>
              <a:rPr lang="en-US" dirty="0">
                <a:latin typeface="Times New Roman" pitchFamily="18" charset="0"/>
                <a:cs typeface="Times New Roman" pitchFamily="18" charset="0"/>
              </a:rPr>
              <a:t> </a:t>
            </a:r>
          </a:p>
          <a:p>
            <a:r>
              <a:rPr lang="en-US" b="1" i="1" dirty="0">
                <a:latin typeface="Times New Roman" pitchFamily="18" charset="0"/>
                <a:cs typeface="Times New Roman" pitchFamily="18" charset="0"/>
              </a:rPr>
              <a:t>Impact: </a:t>
            </a:r>
            <a:r>
              <a:rPr lang="en-US" dirty="0">
                <a:latin typeface="Times New Roman" pitchFamily="18" charset="0"/>
                <a:cs typeface="Times New Roman" pitchFamily="18" charset="0"/>
              </a:rPr>
              <a:t>Positive and negative long-term effects on identifiable population groups produced by a development intervention.  These effects can be economic, socio-cultural, institutional, environmental, technological or of other types.</a:t>
            </a:r>
          </a:p>
          <a:p>
            <a:r>
              <a:rPr lang="en-US" dirty="0"/>
              <a:t> </a:t>
            </a:r>
          </a:p>
          <a:p>
            <a:r>
              <a:rPr lang="en-US" b="1" i="1" dirty="0">
                <a:latin typeface="Times New Roman" pitchFamily="18" charset="0"/>
                <a:cs typeface="Times New Roman" pitchFamily="18" charset="0"/>
              </a:rPr>
              <a:t>Results:</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Changes in a state or condition which derive from a cause-and- effect relationship.  There are three types of such changes which can be set in motion by a development intervention – its output, outcome and impact.</a:t>
            </a:r>
          </a:p>
          <a:p>
            <a:r>
              <a:rPr lang="en-US" dirty="0">
                <a:latin typeface="Times New Roman" pitchFamily="18" charset="0"/>
                <a:cs typeface="Times New Roman" pitchFamily="18" charset="0"/>
              </a:rPr>
              <a:t> </a:t>
            </a:r>
          </a:p>
          <a:p>
            <a:r>
              <a:rPr lang="en-US" b="1" i="1" dirty="0">
                <a:latin typeface="Times New Roman" pitchFamily="18" charset="0"/>
                <a:cs typeface="Times New Roman" pitchFamily="18" charset="0"/>
              </a:rPr>
              <a:t>Goal: </a:t>
            </a:r>
            <a:r>
              <a:rPr lang="en-US" dirty="0">
                <a:latin typeface="Times New Roman" pitchFamily="18" charset="0"/>
                <a:cs typeface="Times New Roman" pitchFamily="18" charset="0"/>
              </a:rPr>
              <a:t>The higher-order objective to which a development intervention is intended to contribute.</a:t>
            </a:r>
          </a:p>
          <a:p>
            <a:r>
              <a:rPr lang="en-US"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Outcomes: as well as </a:t>
            </a:r>
            <a:r>
              <a:rPr lang="en-US" b="1" dirty="0" smtClean="0">
                <a:solidFill>
                  <a:schemeClr val="tx1">
                    <a:lumMod val="50000"/>
                    <a:lumOff val="50000"/>
                  </a:schemeClr>
                </a:solidFill>
                <a:latin typeface="Times New Roman" pitchFamily="18" charset="0"/>
                <a:cs typeface="Times New Roman" pitchFamily="18" charset="0"/>
              </a:rPr>
              <a:t>(farmers &amp; manufactures have better access to market)</a:t>
            </a:r>
          </a:p>
          <a:p>
            <a:endParaRPr lang="en-US" b="1" dirty="0" smtClean="0">
              <a:solidFill>
                <a:schemeClr val="tx1">
                  <a:lumMod val="50000"/>
                  <a:lumOff val="50000"/>
                </a:schemeClr>
              </a:solidFill>
              <a:latin typeface="Times New Roman" pitchFamily="18" charset="0"/>
              <a:cs typeface="Times New Roman" pitchFamily="18" charset="0"/>
            </a:endParaRPr>
          </a:p>
          <a:p>
            <a:r>
              <a:rPr lang="en-US" b="1" dirty="0" smtClean="0">
                <a:solidFill>
                  <a:schemeClr val="tx1">
                    <a:lumMod val="50000"/>
                    <a:lumOff val="50000"/>
                  </a:schemeClr>
                </a:solidFill>
                <a:latin typeface="Times New Roman" pitchFamily="18" charset="0"/>
                <a:cs typeface="Times New Roman" pitchFamily="18" charset="0"/>
              </a:rPr>
              <a:t>Sample</a:t>
            </a:r>
            <a:r>
              <a:rPr lang="en-US" b="1" baseline="0" dirty="0" smtClean="0">
                <a:solidFill>
                  <a:schemeClr val="tx1">
                    <a:lumMod val="50000"/>
                    <a:lumOff val="50000"/>
                  </a:schemeClr>
                </a:solidFill>
                <a:latin typeface="Times New Roman" pitchFamily="18" charset="0"/>
                <a:cs typeface="Times New Roman" pitchFamily="18" charset="0"/>
              </a:rPr>
              <a:t> indicators for this example:</a:t>
            </a:r>
          </a:p>
          <a:p>
            <a:r>
              <a:rPr lang="en-US" b="1" baseline="0" dirty="0" smtClean="0">
                <a:solidFill>
                  <a:schemeClr val="tx1">
                    <a:lumMod val="50000"/>
                    <a:lumOff val="50000"/>
                  </a:schemeClr>
                </a:solidFill>
                <a:latin typeface="Times New Roman" pitchFamily="18" charset="0"/>
                <a:cs typeface="Times New Roman" pitchFamily="18" charset="0"/>
              </a:rPr>
              <a:t>Outputs: KM of road paved </a:t>
            </a:r>
          </a:p>
          <a:p>
            <a:r>
              <a:rPr lang="en-US" b="1" baseline="0" dirty="0" smtClean="0">
                <a:solidFill>
                  <a:schemeClr val="tx1">
                    <a:lumMod val="50000"/>
                    <a:lumOff val="50000"/>
                  </a:schemeClr>
                </a:solidFill>
                <a:latin typeface="Times New Roman" pitchFamily="18" charset="0"/>
                <a:cs typeface="Times New Roman" pitchFamily="18" charset="0"/>
              </a:rPr>
              <a:t>Outcomes: average travel time from point A to point B</a:t>
            </a:r>
          </a:p>
          <a:p>
            <a:r>
              <a:rPr lang="en-US" b="1" baseline="0" dirty="0" smtClean="0">
                <a:solidFill>
                  <a:schemeClr val="tx1">
                    <a:lumMod val="50000"/>
                    <a:lumOff val="50000"/>
                  </a:schemeClr>
                </a:solidFill>
                <a:latin typeface="Times New Roman" pitchFamily="18" charset="0"/>
                <a:cs typeface="Times New Roman" pitchFamily="18" charset="0"/>
              </a:rPr>
              <a:t>Impact: household income (local currency)</a:t>
            </a:r>
          </a:p>
          <a:p>
            <a:endParaRPr lang="en-US" b="1" baseline="0" dirty="0" smtClean="0">
              <a:solidFill>
                <a:schemeClr val="tx1">
                  <a:lumMod val="50000"/>
                  <a:lumOff val="50000"/>
                </a:schemeClr>
              </a:solidFill>
              <a:latin typeface="Times New Roman" pitchFamily="18" charset="0"/>
              <a:cs typeface="Times New Roman" pitchFamily="18" charset="0"/>
            </a:endParaRPr>
          </a:p>
          <a:p>
            <a:r>
              <a:rPr lang="en-US" b="0" baseline="0" dirty="0" smtClean="0">
                <a:solidFill>
                  <a:schemeClr val="tx1">
                    <a:lumMod val="50000"/>
                    <a:lumOff val="50000"/>
                  </a:schemeClr>
                </a:solidFill>
                <a:latin typeface="Times New Roman" pitchFamily="18" charset="0"/>
                <a:cs typeface="Times New Roman" pitchFamily="18" charset="0"/>
              </a:rPr>
              <a:t>You would get the baseline at the beginning of the project and measure throughout the project to monitor progress</a:t>
            </a:r>
            <a:endParaRPr lang="en-US" b="0" dirty="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Example from a “simplified” environment project (i.e.</a:t>
            </a:r>
            <a:r>
              <a:rPr lang="en-US" baseline="0" dirty="0" smtClean="0">
                <a:latin typeface="Times New Roman" pitchFamily="18" charset="0"/>
                <a:cs typeface="Times New Roman" pitchFamily="18" charset="0"/>
              </a:rPr>
              <a:t> I have only taken one activity, all projects contain many more than just this)</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Ha = hectares</a:t>
            </a:r>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itchFamily="18" charset="0"/>
                <a:cs typeface="Times New Roman" pitchFamily="18" charset="0"/>
              </a:rPr>
              <a:t>Portfolio Monitoring at both the focal area and corporate-level is based on the indicators and targets set out in each Focal Area results framework and the GEF Strategic Results Framework (GEF-5 programming document).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Secretariat in coordination with the GEF Agencies implement a consistent and integrated RBM approach with the introduction of organization-wide strategic goals. GEF’s results monitoring at the portfolio level identifies and measures outcome results achieved during the project life rather longer-term impacts, which are better captured through</a:t>
            </a:r>
          </a:p>
          <a:p>
            <a:r>
              <a:rPr lang="en-US" dirty="0">
                <a:latin typeface="Times New Roman" pitchFamily="18" charset="0"/>
                <a:cs typeface="Times New Roman" pitchFamily="18" charset="0"/>
              </a:rPr>
              <a:t>evaluations.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GEF results monitoring will focus on the measurement of outcomes and core outputs. Immediate outcomes, core outputs and other measures of performance are good proxies for progress towards achieving higher-level results. Implementing Agencies will be responsible for project level results measurement and reporting.</a:t>
            </a:r>
          </a:p>
        </p:txBody>
      </p:sp>
      <p:sp>
        <p:nvSpPr>
          <p:cNvPr id="7" name="Slide Number Placeholder 6"/>
          <p:cNvSpPr>
            <a:spLocks noGrp="1"/>
          </p:cNvSpPr>
          <p:nvPr>
            <p:ph type="sldNum" sz="quarter" idx="13"/>
          </p:nvPr>
        </p:nvSpPr>
        <p:spPr/>
        <p:txBody>
          <a:bodyPr/>
          <a:lstStyle/>
          <a:p>
            <a:fld id="{AC37F9C5-DADA-40EF-BCE0-F0AA5007CB72}"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ffectLst/>
                <a:latin typeface="Times New Roman" pitchFamily="18" charset="0"/>
                <a:cs typeface="Times New Roman" pitchFamily="18" charset="0"/>
              </a:rPr>
              <a:t>DID YOU KNOW that 80% of Cambodia’s population live in rural areas, vulnerable to floods, droughts and other climate change-related phenomena?</a:t>
            </a:r>
            <a:endParaRPr lang="en-US" dirty="0">
              <a:effectLst/>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242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7"/>
          <p:cNvSpPr>
            <a:spLocks noGrp="1"/>
          </p:cNvSpPr>
          <p:nvPr>
            <p:ph type="title"/>
          </p:nvPr>
        </p:nvSpPr>
        <p:spPr>
          <a:xfrm>
            <a:off x="457200" y="1828800"/>
            <a:ext cx="8229600" cy="1143000"/>
          </a:xfrm>
        </p:spPr>
        <p:txBody>
          <a:bodyPr/>
          <a:lstStyle>
            <a:lvl1pPr>
              <a:defRPr>
                <a:solidFill>
                  <a:srgbClr val="00B050"/>
                </a:solidFill>
              </a:defRPr>
            </a:lvl1pPr>
          </a:lstStyle>
          <a:p>
            <a:r>
              <a:rPr lang="en-US" dirty="0" smtClean="0"/>
              <a:t>Click to edit Master title style</a:t>
            </a:r>
            <a:endParaRPr lang="en-US" dirty="0"/>
          </a:p>
        </p:txBody>
      </p:sp>
      <p:grpSp>
        <p:nvGrpSpPr>
          <p:cNvPr id="2" name="Group 9"/>
          <p:cNvGrpSpPr/>
          <p:nvPr userDrawn="1"/>
        </p:nvGrpSpPr>
        <p:grpSpPr>
          <a:xfrm>
            <a:off x="0" y="0"/>
            <a:ext cx="9144000" cy="1248156"/>
            <a:chOff x="0" y="152400"/>
            <a:chExt cx="9144000" cy="1248156"/>
          </a:xfrm>
        </p:grpSpPr>
        <p:pic>
          <p:nvPicPr>
            <p:cNvPr id="6" name="Picture 5" descr="GEF-20-PPT-BG-blank.png"/>
            <p:cNvPicPr>
              <a:picLocks noChangeAspect="1"/>
            </p:cNvPicPr>
            <p:nvPr userDrawn="1"/>
          </p:nvPicPr>
          <p:blipFill>
            <a:blip r:embed="rId2" cstate="print"/>
            <a:stretch>
              <a:fillRect/>
            </a:stretch>
          </p:blipFill>
          <p:spPr>
            <a:xfrm>
              <a:off x="0" y="152400"/>
              <a:ext cx="9144000" cy="1246632"/>
            </a:xfrm>
            <a:prstGeom prst="rect">
              <a:avLst/>
            </a:prstGeom>
            <a:effectLst>
              <a:reflection blurRad="6350" stA="50000" endA="300" endPos="38500" dist="50800" dir="5400000" sy="-100000" algn="bl" rotWithShape="0"/>
            </a:effectLst>
          </p:spPr>
        </p:pic>
        <p:pic>
          <p:nvPicPr>
            <p:cNvPr id="7" name="Picture 6" descr="GEF-PPT-BG.png"/>
            <p:cNvPicPr>
              <a:picLocks noChangeAspect="1"/>
            </p:cNvPicPr>
            <p:nvPr userDrawn="1"/>
          </p:nvPicPr>
          <p:blipFill>
            <a:blip r:embed="rId3" cstate="print"/>
            <a:stretch>
              <a:fillRect/>
            </a:stretch>
          </p:blipFill>
          <p:spPr>
            <a:xfrm>
              <a:off x="0" y="152400"/>
              <a:ext cx="9144000" cy="1248156"/>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lvl1pPr>
              <a:defRPr sz="3600"/>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Title 5"/>
          <p:cNvSpPr txBox="1">
            <a:spLocks/>
          </p:cNvSpPr>
          <p:nvPr/>
        </p:nvSpPr>
        <p:spPr>
          <a:xfrm>
            <a:off x="685800" y="3810000"/>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F497D"/>
                </a:solidFill>
                <a:latin typeface="+mj-lt"/>
                <a:ea typeface="+mj-ea"/>
                <a:cs typeface="+mj-cs"/>
              </a:defRPr>
            </a:lvl1pPr>
          </a:lstStyle>
          <a:p>
            <a:r>
              <a:rPr lang="en-US" dirty="0" smtClean="0"/>
              <a:t>Questions?</a:t>
            </a:r>
            <a:endParaRPr lang="en-US" dirty="0"/>
          </a:p>
        </p:txBody>
      </p:sp>
      <p:sp>
        <p:nvSpPr>
          <p:cNvPr id="7" name="Title 1"/>
          <p:cNvSpPr txBox="1">
            <a:spLocks/>
          </p:cNvSpPr>
          <p:nvPr/>
        </p:nvSpPr>
        <p:spPr>
          <a:xfrm>
            <a:off x="685800" y="22860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F497D"/>
                </a:solidFill>
                <a:latin typeface="+mj-lt"/>
                <a:ea typeface="+mj-ea"/>
                <a:cs typeface="+mj-cs"/>
              </a:defRPr>
            </a:lvl1pPr>
          </a:lstStyle>
          <a:p>
            <a:r>
              <a:rPr lang="en-US" sz="4800" dirty="0" smtClean="0">
                <a:solidFill>
                  <a:srgbClr val="00642D"/>
                </a:solidFill>
                <a:latin typeface="+mn-lt"/>
                <a:ea typeface="+mn-ea"/>
                <a:cs typeface="+mn-cs"/>
              </a:rPr>
              <a:t>Thank you for your attention</a:t>
            </a:r>
          </a:p>
        </p:txBody>
      </p:sp>
      <p:pic>
        <p:nvPicPr>
          <p:cNvPr id="9" name="Picture 8" descr="GEF-PPT-BG.png"/>
          <p:cNvPicPr>
            <a:picLocks noChangeAspect="1"/>
          </p:cNvPicPr>
          <p:nvPr userDrawn="1"/>
        </p:nvPicPr>
        <p:blipFill>
          <a:blip r:embed="rId2" cstate="print"/>
          <a:stretch>
            <a:fillRect/>
          </a:stretch>
        </p:blipFill>
        <p:spPr>
          <a:xfrm>
            <a:off x="0" y="5609844"/>
            <a:ext cx="9144000" cy="124815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 Target="../slides/slid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 name="Picture 4" descr="GEF-PPT-BG.png">
            <a:hlinkClick r:id="rId7" action="ppaction://hlinksldjump"/>
          </p:cNvPr>
          <p:cNvPicPr>
            <a:picLocks noChangeAspect="1"/>
          </p:cNvPicPr>
          <p:nvPr userDrawn="1"/>
        </p:nvPicPr>
        <p:blipFill>
          <a:blip r:embed="rId8" cstate="print"/>
          <a:stretch>
            <a:fillRect/>
          </a:stretch>
        </p:blipFill>
        <p:spPr>
          <a:xfrm>
            <a:off x="0" y="5609844"/>
            <a:ext cx="9144000" cy="1248156"/>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hf hdr="0" ftr="0" dt="0"/>
  <p:txStyles>
    <p:titleStyle>
      <a:lvl1pPr algn="ctr" rtl="0" fontAlgn="base">
        <a:spcBef>
          <a:spcPct val="0"/>
        </a:spcBef>
        <a:spcAft>
          <a:spcPct val="0"/>
        </a:spcAft>
        <a:defRPr sz="4400" b="1" kern="1200">
          <a:solidFill>
            <a:srgbClr val="1F497D"/>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oparhizkar@thegef.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914400" y="3733800"/>
            <a:ext cx="7315200" cy="2057400"/>
          </a:xfrm>
        </p:spPr>
        <p:txBody>
          <a:bodyPr>
            <a:normAutofit/>
          </a:bodyPr>
          <a:lstStyle/>
          <a:p>
            <a:pPr lvl="0">
              <a:spcBef>
                <a:spcPts val="0"/>
              </a:spcBef>
              <a:defRPr/>
            </a:pPr>
            <a:r>
              <a:rPr lang="en-US" dirty="0" smtClean="0">
                <a:solidFill>
                  <a:schemeClr val="tx1"/>
                </a:solidFill>
                <a:latin typeface="Times New Roman" pitchFamily="18" charset="0"/>
                <a:cs typeface="Times New Roman" pitchFamily="18" charset="0"/>
              </a:rPr>
              <a:t>GEF Expanded Constituency Workshop</a:t>
            </a:r>
          </a:p>
          <a:p>
            <a:pPr lvl="0">
              <a:spcBef>
                <a:spcPts val="0"/>
              </a:spcBef>
              <a:defRPr/>
            </a:pPr>
            <a:endParaRPr lang="en-US" dirty="0" smtClean="0"/>
          </a:p>
        </p:txBody>
      </p:sp>
      <p:sp>
        <p:nvSpPr>
          <p:cNvPr id="4" name="Title 3"/>
          <p:cNvSpPr>
            <a:spLocks noGrp="1"/>
          </p:cNvSpPr>
          <p:nvPr>
            <p:ph type="title"/>
          </p:nvPr>
        </p:nvSpPr>
        <p:spPr/>
        <p:txBody>
          <a:bodyPr rtlCol="0">
            <a:normAutofit fontScale="90000"/>
          </a:bodyPr>
          <a:lstStyle/>
          <a:p>
            <a:pPr fontAlgn="auto">
              <a:spcAft>
                <a:spcPts val="0"/>
              </a:spcAft>
              <a:defRPr/>
            </a:pPr>
            <a:r>
              <a:rPr lang="en-US" sz="4000" b="1" dirty="0" smtClean="0">
                <a:solidFill>
                  <a:srgbClr val="00642D"/>
                </a:solidFill>
                <a:latin typeface="Times New Roman" pitchFamily="18" charset="0"/>
                <a:ea typeface="+mn-ea"/>
                <a:cs typeface="Times New Roman" pitchFamily="18" charset="0"/>
              </a:rPr>
              <a:t>Results Based Management at the GEF</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Indicators</a:t>
            </a:r>
            <a:endParaRPr lang="en-US" dirty="0"/>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“A quantitative or qualitative factor or variable that provides a simple and reliable means to measure achievement, to reflect changes connected to an intervention, or to help assess the performance of a development actor”</a:t>
            </a:r>
          </a:p>
          <a:p>
            <a:pPr algn="r">
              <a:buNone/>
            </a:pPr>
            <a:r>
              <a:rPr lang="en-US" sz="1800" dirty="0" smtClean="0">
                <a:latin typeface="Times New Roman" pitchFamily="18" charset="0"/>
                <a:cs typeface="Times New Roman" pitchFamily="18" charset="0"/>
              </a:rPr>
              <a:t>-- OECD /DAC 2002</a:t>
            </a:r>
          </a:p>
          <a:p>
            <a:pPr>
              <a:buNone/>
            </a:pPr>
            <a:endParaRPr lang="en-US" dirty="0"/>
          </a:p>
        </p:txBody>
      </p:sp>
      <p:sp>
        <p:nvSpPr>
          <p:cNvPr id="4" name="Slide Number Placeholder 3"/>
          <p:cNvSpPr>
            <a:spLocks noGrp="1"/>
          </p:cNvSpPr>
          <p:nvPr>
            <p:ph type="sldNum" sz="quarter" idx="4294967295"/>
          </p:nvPr>
        </p:nvSpPr>
        <p:spPr>
          <a:xfrm>
            <a:off x="8382000" y="6170613"/>
            <a:ext cx="762001" cy="503237"/>
          </a:xfrm>
          <a:prstGeom prst="ellipse">
            <a:avLst/>
          </a:prstGeom>
        </p:spPr>
        <p:txBody>
          <a:bodyPr/>
          <a:lstStyle/>
          <a:p>
            <a:fld id="{2754ED01-E2A0-4C1E-8E21-014B99041579}"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sz="4000" dirty="0" smtClean="0">
                <a:latin typeface="Times New Roman" pitchFamily="18" charset="0"/>
                <a:cs typeface="Times New Roman" pitchFamily="18" charset="0"/>
              </a:rPr>
              <a:t>OECD DAC Results Chain</a:t>
            </a:r>
            <a:endParaRPr lang="en-US" sz="4000" dirty="0">
              <a:latin typeface="Times New Roman" pitchFamily="18" charset="0"/>
              <a:cs typeface="Times New Roman" pitchFamily="18" charset="0"/>
            </a:endParaRPr>
          </a:p>
        </p:txBody>
      </p:sp>
      <p:sp>
        <p:nvSpPr>
          <p:cNvPr id="3" name="Slide Number Placeholder 2"/>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11</a:t>
            </a:fld>
            <a:endParaRPr lang="en-US" dirty="0"/>
          </a:p>
        </p:txBody>
      </p:sp>
      <p:pic>
        <p:nvPicPr>
          <p:cNvPr id="4" name="Picture 3"/>
          <p:cNvPicPr>
            <a:picLocks noChangeAspect="1" noChangeArrowheads="1"/>
          </p:cNvPicPr>
          <p:nvPr/>
        </p:nvPicPr>
        <p:blipFill>
          <a:blip r:embed="rId3" cstate="print"/>
          <a:srcRect/>
          <a:stretch>
            <a:fillRect/>
          </a:stretch>
        </p:blipFill>
        <p:spPr>
          <a:xfrm>
            <a:off x="1752600" y="1066800"/>
            <a:ext cx="5662613" cy="467836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srcRect/>
          <a:stretch>
            <a:fillRect/>
          </a:stretch>
        </p:blipFill>
        <p:spPr bwMode="auto">
          <a:xfrm>
            <a:off x="1140961" y="838200"/>
            <a:ext cx="1371600" cy="1297021"/>
          </a:xfrm>
          <a:prstGeom prst="rect">
            <a:avLst/>
          </a:prstGeom>
          <a:noFill/>
          <a:ln w="9525">
            <a:noFill/>
            <a:miter lim="800000"/>
            <a:headEnd/>
            <a:tailEnd/>
          </a:ln>
        </p:spPr>
      </p:pic>
      <p:sp>
        <p:nvSpPr>
          <p:cNvPr id="4" name="TextBox 3"/>
          <p:cNvSpPr txBox="1"/>
          <p:nvPr/>
        </p:nvSpPr>
        <p:spPr>
          <a:xfrm>
            <a:off x="2819400" y="457200"/>
            <a:ext cx="3200400" cy="923330"/>
          </a:xfrm>
          <a:prstGeom prst="rect">
            <a:avLst/>
          </a:prstGeom>
          <a:noFill/>
        </p:spPr>
        <p:txBody>
          <a:bodyPr wrap="square" rtlCol="0">
            <a:spAutoFit/>
          </a:bodyPr>
          <a:lstStyle/>
          <a:p>
            <a:r>
              <a:rPr lang="en-US" b="1" u="sng" dirty="0" smtClean="0">
                <a:solidFill>
                  <a:srgbClr val="00B050"/>
                </a:solidFill>
                <a:latin typeface="Times New Roman" pitchFamily="18" charset="0"/>
                <a:cs typeface="Times New Roman" pitchFamily="18" charset="0"/>
              </a:rPr>
              <a:t>Inputs </a:t>
            </a:r>
            <a:r>
              <a:rPr lang="en-US" b="1" dirty="0" smtClean="0">
                <a:solidFill>
                  <a:srgbClr val="00B050"/>
                </a:solidFill>
                <a:latin typeface="Times New Roman" pitchFamily="18" charset="0"/>
                <a:cs typeface="Times New Roman" pitchFamily="18" charset="0"/>
              </a:rPr>
              <a:t>: </a:t>
            </a:r>
            <a:r>
              <a:rPr lang="en-US" b="1" dirty="0" smtClean="0">
                <a:solidFill>
                  <a:schemeClr val="tx1">
                    <a:lumMod val="50000"/>
                    <a:lumOff val="50000"/>
                  </a:schemeClr>
                </a:solidFill>
                <a:latin typeface="Times New Roman" pitchFamily="18" charset="0"/>
                <a:cs typeface="Times New Roman" pitchFamily="18" charset="0"/>
              </a:rPr>
              <a:t>Funds for road construction, equipment &amp; staff</a:t>
            </a:r>
            <a:endParaRPr lang="en-US" b="1" dirty="0">
              <a:solidFill>
                <a:schemeClr val="tx1">
                  <a:lumMod val="50000"/>
                  <a:lumOff val="50000"/>
                </a:schemeClr>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4" cstate="print"/>
          <a:srcRect/>
          <a:stretch>
            <a:fillRect/>
          </a:stretch>
        </p:blipFill>
        <p:spPr bwMode="auto">
          <a:xfrm>
            <a:off x="6188090" y="1524000"/>
            <a:ext cx="1279510" cy="1216111"/>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625490" y="304800"/>
            <a:ext cx="1048871" cy="990600"/>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a:stretch>
            <a:fillRect/>
          </a:stretch>
        </p:blipFill>
        <p:spPr bwMode="auto">
          <a:xfrm>
            <a:off x="1524001" y="2667000"/>
            <a:ext cx="685800" cy="969328"/>
          </a:xfrm>
          <a:prstGeom prst="rect">
            <a:avLst/>
          </a:prstGeom>
          <a:noFill/>
          <a:ln w="9525">
            <a:noFill/>
            <a:miter lim="800000"/>
            <a:headEnd/>
            <a:tailEnd/>
          </a:ln>
        </p:spPr>
      </p:pic>
      <p:pic>
        <p:nvPicPr>
          <p:cNvPr id="2056" name="Picture 8"/>
          <p:cNvPicPr>
            <a:picLocks noChangeAspect="1" noChangeArrowheads="1"/>
          </p:cNvPicPr>
          <p:nvPr/>
        </p:nvPicPr>
        <p:blipFill>
          <a:blip r:embed="rId7" cstate="print"/>
          <a:srcRect/>
          <a:stretch>
            <a:fillRect/>
          </a:stretch>
        </p:blipFill>
        <p:spPr bwMode="auto">
          <a:xfrm>
            <a:off x="6324600" y="3352800"/>
            <a:ext cx="1371600" cy="912737"/>
          </a:xfrm>
          <a:prstGeom prst="rect">
            <a:avLst/>
          </a:prstGeom>
          <a:noFill/>
          <a:ln w="9525">
            <a:noFill/>
            <a:miter lim="800000"/>
            <a:headEnd/>
            <a:tailEnd/>
          </a:ln>
        </p:spPr>
      </p:pic>
      <p:pic>
        <p:nvPicPr>
          <p:cNvPr id="2058" name="Picture 10"/>
          <p:cNvPicPr>
            <a:picLocks noChangeAspect="1" noChangeArrowheads="1"/>
          </p:cNvPicPr>
          <p:nvPr/>
        </p:nvPicPr>
        <p:blipFill>
          <a:blip r:embed="rId8" cstate="print"/>
          <a:srcRect/>
          <a:stretch>
            <a:fillRect/>
          </a:stretch>
        </p:blipFill>
        <p:spPr bwMode="auto">
          <a:xfrm>
            <a:off x="6705600" y="4648200"/>
            <a:ext cx="1371600" cy="978408"/>
          </a:xfrm>
          <a:prstGeom prst="rect">
            <a:avLst/>
          </a:prstGeom>
          <a:noFill/>
          <a:ln w="9525">
            <a:noFill/>
            <a:miter lim="800000"/>
            <a:headEnd/>
            <a:tailEnd/>
          </a:ln>
        </p:spPr>
      </p:pic>
      <p:sp>
        <p:nvSpPr>
          <p:cNvPr id="14" name="TextBox 13"/>
          <p:cNvSpPr txBox="1"/>
          <p:nvPr/>
        </p:nvSpPr>
        <p:spPr>
          <a:xfrm>
            <a:off x="2819400" y="1676400"/>
            <a:ext cx="3200400" cy="646331"/>
          </a:xfrm>
          <a:prstGeom prst="rect">
            <a:avLst/>
          </a:prstGeom>
          <a:noFill/>
        </p:spPr>
        <p:txBody>
          <a:bodyPr wrap="square" rtlCol="0">
            <a:spAutoFit/>
          </a:bodyPr>
          <a:lstStyle/>
          <a:p>
            <a:r>
              <a:rPr lang="fr-FR" b="1" u="sng" dirty="0" err="1" smtClean="0">
                <a:solidFill>
                  <a:srgbClr val="00B050"/>
                </a:solidFill>
                <a:latin typeface="Times New Roman" pitchFamily="18" charset="0"/>
                <a:cs typeface="Times New Roman" pitchFamily="18" charset="0"/>
              </a:rPr>
              <a:t>Activities</a:t>
            </a:r>
            <a:r>
              <a:rPr lang="fr-FR" b="1" u="sng" dirty="0" smtClean="0">
                <a:solidFill>
                  <a:srgbClr val="00B050"/>
                </a:solidFill>
                <a:latin typeface="Times New Roman" pitchFamily="18" charset="0"/>
                <a:cs typeface="Times New Roman" pitchFamily="18" charset="0"/>
              </a:rPr>
              <a:t> </a:t>
            </a:r>
            <a:r>
              <a:rPr lang="fr-FR" b="1" dirty="0" smtClean="0">
                <a:solidFill>
                  <a:srgbClr val="00B050"/>
                </a:solidFill>
                <a:latin typeface="Times New Roman" pitchFamily="18" charset="0"/>
                <a:cs typeface="Times New Roman" pitchFamily="18" charset="0"/>
              </a:rPr>
              <a:t>: </a:t>
            </a:r>
            <a:r>
              <a:rPr lang="en-US" b="1" dirty="0" smtClean="0">
                <a:solidFill>
                  <a:schemeClr val="tx1">
                    <a:lumMod val="50000"/>
                    <a:lumOff val="50000"/>
                  </a:schemeClr>
                </a:solidFill>
                <a:latin typeface="Times New Roman" pitchFamily="18" charset="0"/>
                <a:cs typeface="Times New Roman" pitchFamily="18" charset="0"/>
              </a:rPr>
              <a:t>Construction of road</a:t>
            </a:r>
            <a:endParaRPr lang="en-US" b="1" dirty="0">
              <a:solidFill>
                <a:schemeClr val="tx1">
                  <a:lumMod val="50000"/>
                  <a:lumOff val="50000"/>
                </a:schemeClr>
              </a:solidFill>
              <a:latin typeface="Times New Roman" pitchFamily="18" charset="0"/>
              <a:cs typeface="Times New Roman" pitchFamily="18" charset="0"/>
            </a:endParaRPr>
          </a:p>
        </p:txBody>
      </p:sp>
      <p:sp>
        <p:nvSpPr>
          <p:cNvPr id="15" name="TextBox 14"/>
          <p:cNvSpPr txBox="1"/>
          <p:nvPr/>
        </p:nvSpPr>
        <p:spPr>
          <a:xfrm>
            <a:off x="2819400" y="2667000"/>
            <a:ext cx="3200400" cy="369332"/>
          </a:xfrm>
          <a:prstGeom prst="rect">
            <a:avLst/>
          </a:prstGeom>
          <a:noFill/>
        </p:spPr>
        <p:txBody>
          <a:bodyPr wrap="square" rtlCol="0">
            <a:spAutoFit/>
          </a:bodyPr>
          <a:lstStyle/>
          <a:p>
            <a:r>
              <a:rPr lang="en-US" b="1" u="sng" dirty="0" smtClean="0">
                <a:solidFill>
                  <a:srgbClr val="00B050"/>
                </a:solidFill>
                <a:latin typeface="Times New Roman" pitchFamily="18" charset="0"/>
                <a:cs typeface="Times New Roman" pitchFamily="18" charset="0"/>
              </a:rPr>
              <a:t>Outputs</a:t>
            </a:r>
            <a:r>
              <a:rPr lang="en-US" b="1" dirty="0" smtClean="0">
                <a:solidFill>
                  <a:srgbClr val="00B050"/>
                </a:solidFill>
                <a:latin typeface="Times New Roman" pitchFamily="18" charset="0"/>
                <a:cs typeface="Times New Roman" pitchFamily="18" charset="0"/>
              </a:rPr>
              <a:t>: </a:t>
            </a:r>
            <a:r>
              <a:rPr lang="en-US" b="1" dirty="0" smtClean="0">
                <a:solidFill>
                  <a:schemeClr val="tx1">
                    <a:lumMod val="50000"/>
                    <a:lumOff val="50000"/>
                  </a:schemeClr>
                </a:solidFill>
                <a:latin typeface="Times New Roman" pitchFamily="18" charset="0"/>
                <a:cs typeface="Times New Roman" pitchFamily="18" charset="0"/>
              </a:rPr>
              <a:t>Improved road</a:t>
            </a:r>
            <a:endParaRPr lang="en-US" b="1" dirty="0">
              <a:solidFill>
                <a:schemeClr val="tx1">
                  <a:lumMod val="50000"/>
                  <a:lumOff val="50000"/>
                </a:schemeClr>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9" cstate="print"/>
          <a:srcRect/>
          <a:stretch>
            <a:fillRect/>
          </a:stretch>
        </p:blipFill>
        <p:spPr bwMode="auto">
          <a:xfrm>
            <a:off x="7086600" y="1143000"/>
            <a:ext cx="1257300" cy="825627"/>
          </a:xfrm>
          <a:prstGeom prst="rect">
            <a:avLst/>
          </a:prstGeom>
          <a:noFill/>
          <a:ln w="9525">
            <a:noFill/>
            <a:miter lim="800000"/>
            <a:headEnd/>
            <a:tailEnd/>
          </a:ln>
        </p:spPr>
      </p:pic>
      <p:sp>
        <p:nvSpPr>
          <p:cNvPr id="16" name="TextBox 15"/>
          <p:cNvSpPr txBox="1"/>
          <p:nvPr/>
        </p:nvSpPr>
        <p:spPr>
          <a:xfrm>
            <a:off x="2819400" y="3620869"/>
            <a:ext cx="3657600" cy="646331"/>
          </a:xfrm>
          <a:prstGeom prst="rect">
            <a:avLst/>
          </a:prstGeom>
          <a:noFill/>
        </p:spPr>
        <p:txBody>
          <a:bodyPr wrap="square" rtlCol="0">
            <a:spAutoFit/>
          </a:bodyPr>
          <a:lstStyle/>
          <a:p>
            <a:r>
              <a:rPr lang="en-US" b="1" u="sng" dirty="0" smtClean="0">
                <a:solidFill>
                  <a:srgbClr val="00B050"/>
                </a:solidFill>
                <a:latin typeface="Times New Roman" pitchFamily="18" charset="0"/>
                <a:cs typeface="Times New Roman" pitchFamily="18" charset="0"/>
              </a:rPr>
              <a:t>Outcomes</a:t>
            </a:r>
            <a:r>
              <a:rPr lang="en-US" b="1" dirty="0" smtClean="0">
                <a:solidFill>
                  <a:srgbClr val="00B050"/>
                </a:solidFill>
                <a:latin typeface="Times New Roman" pitchFamily="18" charset="0"/>
                <a:cs typeface="Times New Roman" pitchFamily="18" charset="0"/>
              </a:rPr>
              <a:t>: </a:t>
            </a:r>
            <a:r>
              <a:rPr lang="en-US" b="1" dirty="0" smtClean="0">
                <a:solidFill>
                  <a:schemeClr val="tx1">
                    <a:lumMod val="50000"/>
                    <a:lumOff val="50000"/>
                  </a:schemeClr>
                </a:solidFill>
                <a:latin typeface="Times New Roman" pitchFamily="18" charset="0"/>
                <a:cs typeface="Times New Roman" pitchFamily="18" charset="0"/>
              </a:rPr>
              <a:t>Travel time </a:t>
            </a:r>
          </a:p>
          <a:p>
            <a:r>
              <a:rPr lang="en-US" b="1" dirty="0" smtClean="0">
                <a:solidFill>
                  <a:schemeClr val="tx1">
                    <a:lumMod val="50000"/>
                    <a:lumOff val="50000"/>
                  </a:schemeClr>
                </a:solidFill>
                <a:latin typeface="Times New Roman" pitchFamily="18" charset="0"/>
                <a:cs typeface="Times New Roman" pitchFamily="18" charset="0"/>
              </a:rPr>
              <a:t>reduced, more products sold</a:t>
            </a:r>
            <a:endParaRPr lang="en-US" b="1" dirty="0">
              <a:solidFill>
                <a:schemeClr val="tx1">
                  <a:lumMod val="50000"/>
                  <a:lumOff val="50000"/>
                </a:schemeClr>
              </a:solidFill>
              <a:latin typeface="Times New Roman" pitchFamily="18" charset="0"/>
              <a:cs typeface="Times New Roman" pitchFamily="18" charset="0"/>
            </a:endParaRPr>
          </a:p>
        </p:txBody>
      </p:sp>
      <p:sp>
        <p:nvSpPr>
          <p:cNvPr id="17" name="TextBox 16"/>
          <p:cNvSpPr txBox="1"/>
          <p:nvPr/>
        </p:nvSpPr>
        <p:spPr>
          <a:xfrm>
            <a:off x="2819400" y="4611469"/>
            <a:ext cx="4495800" cy="646331"/>
          </a:xfrm>
          <a:prstGeom prst="rect">
            <a:avLst/>
          </a:prstGeom>
          <a:noFill/>
        </p:spPr>
        <p:txBody>
          <a:bodyPr wrap="square" rtlCol="0">
            <a:spAutoFit/>
          </a:bodyPr>
          <a:lstStyle/>
          <a:p>
            <a:r>
              <a:rPr lang="en-US" b="1" u="sng" dirty="0" smtClean="0">
                <a:solidFill>
                  <a:srgbClr val="00B050"/>
                </a:solidFill>
                <a:latin typeface="Times New Roman" pitchFamily="18" charset="0"/>
                <a:cs typeface="Times New Roman" pitchFamily="18" charset="0"/>
              </a:rPr>
              <a:t>Impact</a:t>
            </a:r>
            <a:r>
              <a:rPr lang="en-US" b="1" dirty="0" smtClean="0">
                <a:solidFill>
                  <a:srgbClr val="00B050"/>
                </a:solidFill>
                <a:latin typeface="Times New Roman" pitchFamily="18" charset="0"/>
                <a:cs typeface="Times New Roman" pitchFamily="18" charset="0"/>
              </a:rPr>
              <a:t>: </a:t>
            </a:r>
            <a:r>
              <a:rPr lang="en-US" b="1" dirty="0" smtClean="0">
                <a:solidFill>
                  <a:schemeClr val="tx1">
                    <a:lumMod val="50000"/>
                    <a:lumOff val="50000"/>
                  </a:schemeClr>
                </a:solidFill>
                <a:latin typeface="Times New Roman" pitchFamily="18" charset="0"/>
                <a:cs typeface="Times New Roman" pitchFamily="18" charset="0"/>
              </a:rPr>
              <a:t>Trade activities improved, household income increased</a:t>
            </a:r>
            <a:endParaRPr lang="en-US" b="1" dirty="0">
              <a:solidFill>
                <a:schemeClr val="tx1">
                  <a:lumMod val="50000"/>
                  <a:lumOff val="50000"/>
                </a:schemeClr>
              </a:solidFill>
              <a:latin typeface="Times New Roman" pitchFamily="18" charset="0"/>
              <a:cs typeface="Times New Roman" pitchFamily="18" charset="0"/>
            </a:endParaRPr>
          </a:p>
        </p:txBody>
      </p:sp>
      <p:sp>
        <p:nvSpPr>
          <p:cNvPr id="18" name="TextBox 17"/>
          <p:cNvSpPr txBox="1"/>
          <p:nvPr/>
        </p:nvSpPr>
        <p:spPr>
          <a:xfrm>
            <a:off x="304800" y="5334000"/>
            <a:ext cx="4191000" cy="461665"/>
          </a:xfrm>
          <a:prstGeom prst="rect">
            <a:avLst/>
          </a:prstGeom>
          <a:noFill/>
        </p:spPr>
        <p:txBody>
          <a:bodyPr wrap="square" rtlCol="0">
            <a:spAutoFit/>
          </a:bodyPr>
          <a:lstStyle/>
          <a:p>
            <a:r>
              <a:rPr lang="en-US" sz="1200" dirty="0" smtClean="0"/>
              <a:t>Adapted from World Bank </a:t>
            </a:r>
            <a:r>
              <a:rPr lang="en-US" sz="1200" i="1" dirty="0" smtClean="0"/>
              <a:t>Module 2 Results Chain</a:t>
            </a:r>
            <a:r>
              <a:rPr lang="en-US" sz="1200" dirty="0" smtClean="0"/>
              <a:t>, Europe and Central Asia Region, 2007</a:t>
            </a:r>
            <a:endParaRPr lang="en-US" sz="1200" dirty="0"/>
          </a:p>
        </p:txBody>
      </p:sp>
      <p:sp>
        <p:nvSpPr>
          <p:cNvPr id="2" name="Slide Number Placeholder 1"/>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5" grpId="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457200"/>
            <a:ext cx="3200400" cy="646331"/>
          </a:xfrm>
          <a:prstGeom prst="rect">
            <a:avLst/>
          </a:prstGeom>
          <a:noFill/>
        </p:spPr>
        <p:txBody>
          <a:bodyPr wrap="square" rtlCol="0">
            <a:spAutoFit/>
          </a:bodyPr>
          <a:lstStyle/>
          <a:p>
            <a:r>
              <a:rPr lang="en-US" b="1" u="sng" dirty="0" smtClean="0">
                <a:solidFill>
                  <a:srgbClr val="00B050"/>
                </a:solidFill>
                <a:latin typeface="Times New Roman" pitchFamily="18" charset="0"/>
                <a:cs typeface="Times New Roman" pitchFamily="18" charset="0"/>
              </a:rPr>
              <a:t>Inputs</a:t>
            </a:r>
            <a:r>
              <a:rPr lang="en-US" b="1" dirty="0" smtClean="0">
                <a:solidFill>
                  <a:srgbClr val="00B050"/>
                </a:solidFill>
                <a:latin typeface="Times New Roman" pitchFamily="18" charset="0"/>
                <a:cs typeface="Times New Roman" pitchFamily="18" charset="0"/>
              </a:rPr>
              <a:t>: </a:t>
            </a:r>
            <a:r>
              <a:rPr lang="en-US" b="1" dirty="0" smtClean="0">
                <a:solidFill>
                  <a:schemeClr val="tx1">
                    <a:lumMod val="50000"/>
                    <a:lumOff val="50000"/>
                  </a:schemeClr>
                </a:solidFill>
                <a:latin typeface="Times New Roman" pitchFamily="18" charset="0"/>
                <a:cs typeface="Times New Roman" pitchFamily="18" charset="0"/>
              </a:rPr>
              <a:t>GEF and co-finance resources</a:t>
            </a:r>
            <a:endParaRPr lang="en-US" b="1" dirty="0">
              <a:solidFill>
                <a:schemeClr val="tx1">
                  <a:lumMod val="50000"/>
                  <a:lumOff val="50000"/>
                </a:schemeClr>
              </a:solidFill>
              <a:latin typeface="Times New Roman" pitchFamily="18" charset="0"/>
              <a:cs typeface="Times New Roman" pitchFamily="18" charset="0"/>
            </a:endParaRPr>
          </a:p>
        </p:txBody>
      </p:sp>
      <p:sp>
        <p:nvSpPr>
          <p:cNvPr id="4" name="TextBox 3"/>
          <p:cNvSpPr txBox="1"/>
          <p:nvPr/>
        </p:nvSpPr>
        <p:spPr>
          <a:xfrm>
            <a:off x="2819400" y="1633961"/>
            <a:ext cx="4495800" cy="923330"/>
          </a:xfrm>
          <a:prstGeom prst="rect">
            <a:avLst/>
          </a:prstGeom>
          <a:noFill/>
        </p:spPr>
        <p:txBody>
          <a:bodyPr wrap="square" rtlCol="0">
            <a:spAutoFit/>
          </a:bodyPr>
          <a:lstStyle/>
          <a:p>
            <a:r>
              <a:rPr lang="en-US" b="1" u="sng" dirty="0" smtClean="0">
                <a:solidFill>
                  <a:srgbClr val="00B050"/>
                </a:solidFill>
                <a:latin typeface="Times New Roman" pitchFamily="18" charset="0"/>
                <a:cs typeface="Times New Roman" pitchFamily="18" charset="0"/>
              </a:rPr>
              <a:t>Activities</a:t>
            </a:r>
            <a:r>
              <a:rPr lang="en-US" b="1" dirty="0" smtClean="0">
                <a:solidFill>
                  <a:srgbClr val="00B050"/>
                </a:solidFill>
                <a:latin typeface="Times New Roman" pitchFamily="18" charset="0"/>
                <a:cs typeface="Times New Roman" pitchFamily="18" charset="0"/>
              </a:rPr>
              <a:t>: </a:t>
            </a:r>
            <a:r>
              <a:rPr lang="en-US" b="1" dirty="0" smtClean="0">
                <a:solidFill>
                  <a:schemeClr val="tx1">
                    <a:lumMod val="50000"/>
                    <a:lumOff val="50000"/>
                  </a:schemeClr>
                </a:solidFill>
                <a:latin typeface="Times New Roman" pitchFamily="18" charset="0"/>
                <a:cs typeface="Times New Roman" pitchFamily="18" charset="0"/>
              </a:rPr>
              <a:t>Allocate forest land to local communities to manage with appropriate sustainable forest management policies</a:t>
            </a:r>
            <a:r>
              <a:rPr lang="en-US" dirty="0" smtClean="0">
                <a:latin typeface="Times New Roman" pitchFamily="18" charset="0"/>
                <a:cs typeface="Times New Roman" pitchFamily="18" charset="0"/>
              </a:rPr>
              <a:t>;</a:t>
            </a:r>
            <a:endParaRPr lang="en-US" b="1" dirty="0">
              <a:solidFill>
                <a:schemeClr val="tx1">
                  <a:lumMod val="50000"/>
                  <a:lumOff val="50000"/>
                </a:schemeClr>
              </a:solidFill>
              <a:latin typeface="Times New Roman" pitchFamily="18" charset="0"/>
              <a:cs typeface="Times New Roman" pitchFamily="18" charset="0"/>
            </a:endParaRPr>
          </a:p>
        </p:txBody>
      </p:sp>
      <p:sp>
        <p:nvSpPr>
          <p:cNvPr id="5" name="TextBox 4"/>
          <p:cNvSpPr txBox="1"/>
          <p:nvPr/>
        </p:nvSpPr>
        <p:spPr>
          <a:xfrm>
            <a:off x="2819400" y="2886670"/>
            <a:ext cx="3200400" cy="923330"/>
          </a:xfrm>
          <a:prstGeom prst="rect">
            <a:avLst/>
          </a:prstGeom>
          <a:noFill/>
        </p:spPr>
        <p:txBody>
          <a:bodyPr wrap="square" rtlCol="0">
            <a:spAutoFit/>
          </a:bodyPr>
          <a:lstStyle/>
          <a:p>
            <a:r>
              <a:rPr lang="en-US" b="1" u="sng" dirty="0" smtClean="0">
                <a:solidFill>
                  <a:srgbClr val="00B050"/>
                </a:solidFill>
                <a:latin typeface="Times New Roman" pitchFamily="18" charset="0"/>
                <a:cs typeface="Times New Roman" pitchFamily="18" charset="0"/>
              </a:rPr>
              <a:t>Outputs</a:t>
            </a:r>
            <a:r>
              <a:rPr lang="en-US" b="1" dirty="0" smtClean="0">
                <a:solidFill>
                  <a:srgbClr val="00B050"/>
                </a:solidFill>
                <a:latin typeface="Times New Roman" pitchFamily="18" charset="0"/>
                <a:cs typeface="Times New Roman" pitchFamily="18" charset="0"/>
              </a:rPr>
              <a:t>: </a:t>
            </a:r>
            <a:r>
              <a:rPr lang="en-US" b="1" dirty="0" smtClean="0">
                <a:solidFill>
                  <a:schemeClr val="tx1">
                    <a:lumMod val="50000"/>
                    <a:lumOff val="50000"/>
                  </a:schemeClr>
                </a:solidFill>
                <a:latin typeface="Times New Roman" pitchFamily="18" charset="0"/>
                <a:cs typeface="Times New Roman" pitchFamily="18" charset="0"/>
              </a:rPr>
              <a:t>ha of forest under community sustainable  forest management</a:t>
            </a:r>
            <a:endParaRPr lang="en-US" b="1" dirty="0">
              <a:solidFill>
                <a:schemeClr val="tx1">
                  <a:lumMod val="50000"/>
                  <a:lumOff val="50000"/>
                </a:schemeClr>
              </a:solidFill>
              <a:latin typeface="Times New Roman" pitchFamily="18" charset="0"/>
              <a:cs typeface="Times New Roman" pitchFamily="18" charset="0"/>
            </a:endParaRPr>
          </a:p>
        </p:txBody>
      </p:sp>
      <p:sp>
        <p:nvSpPr>
          <p:cNvPr id="6" name="TextBox 5"/>
          <p:cNvSpPr txBox="1"/>
          <p:nvPr/>
        </p:nvSpPr>
        <p:spPr>
          <a:xfrm>
            <a:off x="2819400" y="4114800"/>
            <a:ext cx="3657600" cy="369332"/>
          </a:xfrm>
          <a:prstGeom prst="rect">
            <a:avLst/>
          </a:prstGeom>
          <a:noFill/>
        </p:spPr>
        <p:txBody>
          <a:bodyPr wrap="square" rtlCol="0">
            <a:spAutoFit/>
          </a:bodyPr>
          <a:lstStyle/>
          <a:p>
            <a:r>
              <a:rPr lang="en-US" b="1" u="sng" dirty="0" smtClean="0">
                <a:solidFill>
                  <a:srgbClr val="00B050"/>
                </a:solidFill>
                <a:latin typeface="Times New Roman" pitchFamily="18" charset="0"/>
                <a:cs typeface="Times New Roman" pitchFamily="18" charset="0"/>
              </a:rPr>
              <a:t>Outcomes</a:t>
            </a:r>
            <a:r>
              <a:rPr lang="en-US" b="1" dirty="0" smtClean="0">
                <a:solidFill>
                  <a:srgbClr val="00B050"/>
                </a:solidFill>
                <a:latin typeface="Times New Roman" pitchFamily="18" charset="0"/>
                <a:cs typeface="Times New Roman" pitchFamily="18" charset="0"/>
              </a:rPr>
              <a:t>: </a:t>
            </a:r>
            <a:r>
              <a:rPr lang="en-US" b="1" dirty="0" smtClean="0">
                <a:solidFill>
                  <a:schemeClr val="tx1">
                    <a:lumMod val="50000"/>
                    <a:lumOff val="50000"/>
                  </a:schemeClr>
                </a:solidFill>
                <a:latin typeface="Times New Roman" pitchFamily="18" charset="0"/>
                <a:cs typeface="Times New Roman" pitchFamily="18" charset="0"/>
              </a:rPr>
              <a:t>ha of improved forests </a:t>
            </a:r>
            <a:endParaRPr lang="en-US" b="1" dirty="0">
              <a:solidFill>
                <a:schemeClr val="tx1">
                  <a:lumMod val="50000"/>
                  <a:lumOff val="50000"/>
                </a:schemeClr>
              </a:solidFill>
              <a:latin typeface="Times New Roman" pitchFamily="18" charset="0"/>
              <a:cs typeface="Times New Roman" pitchFamily="18" charset="0"/>
            </a:endParaRPr>
          </a:p>
        </p:txBody>
      </p:sp>
      <p:sp>
        <p:nvSpPr>
          <p:cNvPr id="7" name="TextBox 6"/>
          <p:cNvSpPr txBox="1"/>
          <p:nvPr/>
        </p:nvSpPr>
        <p:spPr>
          <a:xfrm>
            <a:off x="2819400" y="5068669"/>
            <a:ext cx="4495800" cy="646331"/>
          </a:xfrm>
          <a:prstGeom prst="rect">
            <a:avLst/>
          </a:prstGeom>
          <a:noFill/>
        </p:spPr>
        <p:txBody>
          <a:bodyPr wrap="square" rtlCol="0">
            <a:spAutoFit/>
          </a:bodyPr>
          <a:lstStyle/>
          <a:p>
            <a:r>
              <a:rPr lang="en-US" b="1" u="sng" dirty="0" smtClean="0">
                <a:solidFill>
                  <a:srgbClr val="00B050"/>
                </a:solidFill>
                <a:latin typeface="Times New Roman" pitchFamily="18" charset="0"/>
                <a:cs typeface="Times New Roman" pitchFamily="18" charset="0"/>
              </a:rPr>
              <a:t>Impact</a:t>
            </a:r>
            <a:r>
              <a:rPr lang="en-US" b="1" dirty="0" smtClean="0">
                <a:solidFill>
                  <a:srgbClr val="00B050"/>
                </a:solidFill>
                <a:latin typeface="Times New Roman" pitchFamily="18" charset="0"/>
                <a:cs typeface="Times New Roman" pitchFamily="18" charset="0"/>
              </a:rPr>
              <a:t>: </a:t>
            </a:r>
            <a:r>
              <a:rPr lang="en-US" b="1" dirty="0" smtClean="0">
                <a:solidFill>
                  <a:schemeClr val="tx1">
                    <a:lumMod val="50000"/>
                    <a:lumOff val="50000"/>
                  </a:schemeClr>
                </a:solidFill>
                <a:latin typeface="Times New Roman" pitchFamily="18" charset="0"/>
                <a:cs typeface="Times New Roman" pitchFamily="18" charset="0"/>
              </a:rPr>
              <a:t>Sequestration of carbon and biodiversity conserved</a:t>
            </a:r>
            <a:endParaRPr lang="en-US" b="1" dirty="0">
              <a:solidFill>
                <a:schemeClr val="tx1">
                  <a:lumMod val="50000"/>
                  <a:lumOff val="5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1487176" y="3733800"/>
            <a:ext cx="1332224" cy="113646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295292" y="1676400"/>
            <a:ext cx="1478464" cy="1109239"/>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172200" y="228600"/>
            <a:ext cx="1371600" cy="1223889"/>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7010400" y="4953000"/>
            <a:ext cx="1841989" cy="1197293"/>
          </a:xfrm>
          <a:prstGeom prst="rect">
            <a:avLst/>
          </a:prstGeom>
          <a:noFill/>
          <a:ln w="9525">
            <a:noFill/>
            <a:miter lim="800000"/>
            <a:headEnd/>
            <a:tailEnd/>
          </a:ln>
        </p:spPr>
      </p:pic>
      <p:sp>
        <p:nvSpPr>
          <p:cNvPr id="2" name="Slide Number Placeholder 1"/>
          <p:cNvSpPr>
            <a:spLocks noGrp="1"/>
          </p:cNvSpPr>
          <p:nvPr>
            <p:ph type="sldNum" sz="quarter" idx="4294967295"/>
          </p:nvPr>
        </p:nvSpPr>
        <p:spPr>
          <a:xfrm>
            <a:off x="8382000" y="6170613"/>
            <a:ext cx="762001" cy="503237"/>
          </a:xfrm>
          <a:prstGeom prst="ellipse">
            <a:avLst/>
          </a:prstGeom>
        </p:spPr>
        <p:txBody>
          <a:bodyPr/>
          <a:lstStyle/>
          <a:p>
            <a:fld id="{2754ED01-E2A0-4C1E-8E21-014B99041579}"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Baselines</a:t>
            </a:r>
            <a:endParaRPr lang="en-US" dirty="0"/>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Initial data on project participants or other project aspects collected prior to the project intervention</a:t>
            </a:r>
          </a:p>
          <a:p>
            <a:r>
              <a:rPr lang="en-US" sz="2800" dirty="0" smtClean="0">
                <a:latin typeface="Times New Roman" pitchFamily="18" charset="0"/>
                <a:cs typeface="Times New Roman" pitchFamily="18" charset="0"/>
              </a:rPr>
              <a:t>When baseline data are not available it is difficult to:</a:t>
            </a:r>
          </a:p>
          <a:p>
            <a:pPr lvl="1"/>
            <a:r>
              <a:rPr lang="en-US" sz="2400" dirty="0" smtClean="0">
                <a:latin typeface="Times New Roman" pitchFamily="18" charset="0"/>
                <a:cs typeface="Times New Roman" pitchFamily="18" charset="0"/>
              </a:rPr>
              <a:t>Set future targets of the project</a:t>
            </a:r>
          </a:p>
          <a:p>
            <a:pPr lvl="1"/>
            <a:r>
              <a:rPr lang="en-US" sz="2400" dirty="0" smtClean="0">
                <a:latin typeface="Times New Roman" pitchFamily="18" charset="0"/>
                <a:cs typeface="Times New Roman" pitchFamily="18" charset="0"/>
              </a:rPr>
              <a:t>If you do not know where you </a:t>
            </a:r>
            <a:r>
              <a:rPr lang="en-US" sz="2400" b="1" dirty="0" smtClean="0">
                <a:latin typeface="Times New Roman" pitchFamily="18" charset="0"/>
                <a:cs typeface="Times New Roman" pitchFamily="18" charset="0"/>
              </a:rPr>
              <a:t>are</a:t>
            </a:r>
            <a:r>
              <a:rPr lang="en-US" sz="2400" dirty="0" smtClean="0">
                <a:latin typeface="Times New Roman" pitchFamily="18" charset="0"/>
                <a:cs typeface="Times New Roman" pitchFamily="18" charset="0"/>
              </a:rPr>
              <a:t>, how can you know where you </a:t>
            </a:r>
            <a:r>
              <a:rPr lang="en-US" sz="2400" b="1" dirty="0" smtClean="0">
                <a:latin typeface="Times New Roman" pitchFamily="18" charset="0"/>
                <a:cs typeface="Times New Roman" pitchFamily="18" charset="0"/>
              </a:rPr>
              <a:t>are going</a:t>
            </a:r>
            <a:r>
              <a:rPr lang="en-US" sz="2400" dirty="0" smtClean="0">
                <a:latin typeface="Times New Roman" pitchFamily="18" charset="0"/>
                <a:cs typeface="Times New Roman" pitchFamily="18" charset="0"/>
              </a:rPr>
              <a:t>?</a:t>
            </a:r>
          </a:p>
          <a:p>
            <a:pPr lvl="1"/>
            <a:r>
              <a:rPr lang="en-US" sz="2400" dirty="0" smtClean="0">
                <a:latin typeface="Times New Roman" pitchFamily="18" charset="0"/>
                <a:cs typeface="Times New Roman" pitchFamily="18" charset="0"/>
              </a:rPr>
              <a:t>Estimate changes as a project proceeds in monitoring</a:t>
            </a:r>
          </a:p>
          <a:p>
            <a:pPr lvl="1"/>
            <a:r>
              <a:rPr lang="en-US" sz="2400" dirty="0" smtClean="0">
                <a:latin typeface="Times New Roman" pitchFamily="18" charset="0"/>
                <a:cs typeface="Times New Roman" pitchFamily="18" charset="0"/>
              </a:rPr>
              <a:t>Compare the initial conditions and changes of project in an evaluation</a:t>
            </a:r>
          </a:p>
          <a:p>
            <a:endParaRPr lang="en-US" dirty="0"/>
          </a:p>
        </p:txBody>
      </p:sp>
      <p:sp>
        <p:nvSpPr>
          <p:cNvPr id="4" name="Slide Number Placeholder 3"/>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itchFamily="18" charset="0"/>
                <a:cs typeface="Times New Roman" pitchFamily="18" charset="0"/>
              </a:rPr>
              <a:t>Baselines for GEF Projects</a:t>
            </a:r>
            <a:endParaRPr lang="en-US" sz="4000"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Must be in place by CEO Endorsement/ approval </a:t>
            </a:r>
          </a:p>
          <a:p>
            <a:r>
              <a:rPr lang="en-US" dirty="0" smtClean="0">
                <a:latin typeface="Times New Roman" pitchFamily="18" charset="0"/>
                <a:cs typeface="Times New Roman" pitchFamily="18" charset="0"/>
              </a:rPr>
              <a:t>If there is not a baseline figure for every indicator </a:t>
            </a:r>
            <a:r>
              <a:rPr lang="en-US" dirty="0" smtClean="0">
                <a:latin typeface="Times New Roman" pitchFamily="18" charset="0"/>
                <a:cs typeface="Times New Roman" pitchFamily="18" charset="0"/>
                <a:sym typeface="Wingdings" pitchFamily="2" charset="2"/>
              </a:rPr>
              <a:t> a plan must be outlined as to how to capture baseline during first year of implementation</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8458200" y="6170613"/>
            <a:ext cx="685800" cy="503237"/>
          </a:xfrm>
          <a:prstGeom prst="ellipse">
            <a:avLst/>
          </a:prstGeom>
        </p:spPr>
        <p:txBody>
          <a:bodyPr/>
          <a:lstStyle/>
          <a:p>
            <a:fld id="{2754ED01-E2A0-4C1E-8E21-014B99041579}"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86200"/>
            <a:ext cx="7391400" cy="1676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b="1" cap="small" dirty="0" smtClean="0">
                <a:solidFill>
                  <a:srgbClr val="1F497D"/>
                </a:solidFill>
                <a:latin typeface="Times New Roman" pitchFamily="18" charset="0"/>
                <a:ea typeface="+mj-ea"/>
                <a:cs typeface="Times New Roman" pitchFamily="18" charset="0"/>
              </a:rPr>
              <a:t>Portfolio Level Results</a:t>
            </a:r>
            <a:endParaRPr lang="en-US" sz="3600" b="1" cap="small" dirty="0">
              <a:solidFill>
                <a:srgbClr val="1F497D"/>
              </a:solidFill>
              <a:latin typeface="Times New Roman" pitchFamily="18" charset="0"/>
              <a:ea typeface="+mj-ea"/>
              <a:cs typeface="Times New Roman" pitchFamily="18" charset="0"/>
            </a:endParaRPr>
          </a:p>
        </p:txBody>
      </p:sp>
      <p:sp>
        <p:nvSpPr>
          <p:cNvPr id="2" name="Slide Number Placeholder 1"/>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16</a:t>
            </a:fld>
            <a:endParaRPr lang="en-US"/>
          </a:p>
        </p:txBody>
      </p:sp>
    </p:spTree>
    <p:extLst>
      <p:ext uri="{BB962C8B-B14F-4D97-AF65-F5344CB8AC3E}">
        <p14:creationId xmlns:p14="http://schemas.microsoft.com/office/powerpoint/2010/main" val="3391930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itchFamily="18" charset="0"/>
                <a:cs typeface="Times New Roman" pitchFamily="18" charset="0"/>
              </a:rPr>
              <a:t>Portfolio Monitoring</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678363"/>
          </a:xfrm>
        </p:spPr>
        <p:txBody>
          <a:bodyPr/>
          <a:lstStyle/>
          <a:p>
            <a:pPr eaLnBrk="1" hangingPunct="1">
              <a:defRPr/>
            </a:pPr>
            <a:r>
              <a:rPr lang="en-US" sz="2800" dirty="0" smtClean="0">
                <a:latin typeface="Times New Roman" pitchFamily="18" charset="0"/>
                <a:cs typeface="Times New Roman" pitchFamily="18" charset="0"/>
              </a:rPr>
              <a:t>Monitoring the entire set of interventions funded by the GEF</a:t>
            </a:r>
          </a:p>
          <a:p>
            <a:pPr>
              <a:defRPr/>
            </a:pPr>
            <a:r>
              <a:rPr lang="en-US" sz="2800" dirty="0" smtClean="0">
                <a:latin typeface="Times New Roman" pitchFamily="18" charset="0"/>
                <a:cs typeface="Times New Roman" pitchFamily="18" charset="0"/>
              </a:rPr>
              <a:t>Secretariat's Monitoring Focused on Overall GEF Portfolio </a:t>
            </a:r>
          </a:p>
          <a:p>
            <a:pPr marL="742950" lvl="2" indent="-342900">
              <a:buFont typeface="Wingdings" pitchFamily="2" charset="2"/>
              <a:buChar char="ü"/>
              <a:defRPr/>
            </a:pPr>
            <a:r>
              <a:rPr lang="en-US" dirty="0" smtClean="0">
                <a:solidFill>
                  <a:srgbClr val="00B050"/>
                </a:solidFill>
                <a:latin typeface="Times New Roman" pitchFamily="18" charset="0"/>
                <a:cs typeface="Times New Roman" pitchFamily="18" charset="0"/>
              </a:rPr>
              <a:t>Global Environmental Benefits</a:t>
            </a:r>
          </a:p>
          <a:p>
            <a:pPr marL="742950" lvl="2" indent="-342900">
              <a:buFont typeface="Wingdings" pitchFamily="2" charset="2"/>
              <a:buChar char="ü"/>
              <a:defRPr/>
            </a:pPr>
            <a:r>
              <a:rPr lang="en-US" dirty="0" smtClean="0">
                <a:solidFill>
                  <a:srgbClr val="00B050"/>
                </a:solidFill>
                <a:latin typeface="Times New Roman" pitchFamily="18" charset="0"/>
                <a:cs typeface="Times New Roman" pitchFamily="18" charset="0"/>
              </a:rPr>
              <a:t>Focal are expected outcomes</a:t>
            </a:r>
          </a:p>
          <a:p>
            <a:pPr>
              <a:buNone/>
            </a:pPr>
            <a:endParaRPr lang="en-US" dirty="0"/>
          </a:p>
        </p:txBody>
      </p:sp>
      <p:sp>
        <p:nvSpPr>
          <p:cNvPr id="4" name="Slide Number Placeholder 3"/>
          <p:cNvSpPr>
            <a:spLocks noGrp="1"/>
          </p:cNvSpPr>
          <p:nvPr>
            <p:ph type="sldNum" sz="quarter" idx="4294967295"/>
          </p:nvPr>
        </p:nvSpPr>
        <p:spPr>
          <a:xfrm>
            <a:off x="8382001" y="6170613"/>
            <a:ext cx="762000" cy="503237"/>
          </a:xfrm>
          <a:prstGeom prst="ellipse">
            <a:avLst/>
          </a:prstGeom>
        </p:spPr>
        <p:txBody>
          <a:bodyPr/>
          <a:lstStyle/>
          <a:p>
            <a:fld id="{2754ED01-E2A0-4C1E-8E21-014B99041579}"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04582"/>
            <a:ext cx="9144000" cy="1077218"/>
          </a:xfrm>
          <a:prstGeom prst="rect">
            <a:avLst/>
          </a:prstGeom>
          <a:solidFill>
            <a:srgbClr val="FFFFFF"/>
          </a:solidFill>
        </p:spPr>
        <p:txBody>
          <a:bodyPr wrap="square">
            <a:spAutoFit/>
          </a:bodyPr>
          <a:lstStyle/>
          <a:p>
            <a:pPr lvl="0"/>
            <a:r>
              <a:rPr lang="en-US" sz="3200" b="1" dirty="0">
                <a:latin typeface="Times New Roman" pitchFamily="18" charset="0"/>
                <a:cs typeface="Times New Roman" pitchFamily="18" charset="0"/>
              </a:rPr>
              <a:t>Climate Change: </a:t>
            </a:r>
          </a:p>
          <a:p>
            <a:pPr lvl="0"/>
            <a:r>
              <a:rPr lang="en-US" sz="3200" dirty="0">
                <a:latin typeface="Times New Roman" pitchFamily="18" charset="0"/>
                <a:cs typeface="Times New Roman" pitchFamily="18" charset="0"/>
              </a:rPr>
              <a:t>Green House Gas (GHG) emissions reduced</a:t>
            </a:r>
          </a:p>
        </p:txBody>
      </p:sp>
      <p:sp>
        <p:nvSpPr>
          <p:cNvPr id="7" name="Rectangle 6"/>
          <p:cNvSpPr/>
          <p:nvPr/>
        </p:nvSpPr>
        <p:spPr>
          <a:xfrm>
            <a:off x="6792932" y="5638800"/>
            <a:ext cx="2427268" cy="261610"/>
          </a:xfrm>
          <a:prstGeom prst="rect">
            <a:avLst/>
          </a:prstGeom>
        </p:spPr>
        <p:txBody>
          <a:bodyPr wrap="none">
            <a:spAutoFit/>
          </a:bodyPr>
          <a:lstStyle/>
          <a:p>
            <a:r>
              <a:rPr lang="en-US" sz="1100" dirty="0"/>
              <a:t>Source: Global Environment Facility</a:t>
            </a:r>
          </a:p>
        </p:txBody>
      </p:sp>
      <p:sp>
        <p:nvSpPr>
          <p:cNvPr id="2" name="Rectangle 1"/>
          <p:cNvSpPr/>
          <p:nvPr/>
        </p:nvSpPr>
        <p:spPr>
          <a:xfrm>
            <a:off x="5029200" y="5920025"/>
            <a:ext cx="4572000" cy="369332"/>
          </a:xfrm>
          <a:prstGeom prst="rect">
            <a:avLst/>
          </a:prstGeom>
        </p:spPr>
        <p:txBody>
          <a:bodyPr>
            <a:spAutoFit/>
          </a:bodyPr>
          <a:lstStyle/>
          <a:p>
            <a:endParaRPr lang="en-US" dirty="0"/>
          </a:p>
        </p:txBody>
      </p:sp>
      <p:pic>
        <p:nvPicPr>
          <p:cNvPr id="3074" name="Picture 2" descr="C:\Users\wb346165\Desktop\pic\25018_510890105600749_391539367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73"/>
            <a:ext cx="9144000" cy="570390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294967295"/>
          </p:nvPr>
        </p:nvSpPr>
        <p:spPr>
          <a:xfrm>
            <a:off x="8382001" y="6170613"/>
            <a:ext cx="762000" cy="503237"/>
          </a:xfrm>
          <a:prstGeom prst="ellipse">
            <a:avLst/>
          </a:prstGeom>
        </p:spPr>
        <p:txBody>
          <a:bodyPr/>
          <a:lstStyle/>
          <a:p>
            <a:fld id="{2754ED01-E2A0-4C1E-8E21-014B99041579}" type="slidenum">
              <a:rPr lang="en-US" smtClean="0"/>
              <a:pPr/>
              <a:t>18</a:t>
            </a:fld>
            <a:endParaRPr lang="en-US" dirty="0"/>
          </a:p>
        </p:txBody>
      </p:sp>
    </p:spTree>
    <p:extLst>
      <p:ext uri="{BB962C8B-B14F-4D97-AF65-F5344CB8AC3E}">
        <p14:creationId xmlns:p14="http://schemas.microsoft.com/office/powerpoint/2010/main" val="3650064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04582"/>
            <a:ext cx="9144000" cy="1077218"/>
          </a:xfrm>
          <a:prstGeom prst="rect">
            <a:avLst/>
          </a:prstGeom>
          <a:solidFill>
            <a:srgbClr val="FFFFFF"/>
          </a:solidFill>
        </p:spPr>
        <p:txBody>
          <a:bodyPr wrap="square">
            <a:spAutoFit/>
          </a:bodyPr>
          <a:lstStyle/>
          <a:p>
            <a:pPr lvl="0"/>
            <a:r>
              <a:rPr lang="en-US" sz="3200" b="1" dirty="0" smtClean="0">
                <a:latin typeface="Times New Roman" pitchFamily="18" charset="0"/>
                <a:cs typeface="Times New Roman" pitchFamily="18" charset="0"/>
              </a:rPr>
              <a:t>Biodiversity:</a:t>
            </a:r>
          </a:p>
          <a:p>
            <a:pPr lvl="0"/>
            <a:r>
              <a:rPr lang="en-US" sz="3200" dirty="0" smtClean="0">
                <a:latin typeface="Times New Roman" pitchFamily="18" charset="0"/>
                <a:cs typeface="Times New Roman" pitchFamily="18" charset="0"/>
              </a:rPr>
              <a:t>ha of protected area (PA) supported</a:t>
            </a:r>
            <a:endParaRPr lang="en-US" sz="3200" dirty="0">
              <a:latin typeface="Times New Roman" pitchFamily="18" charset="0"/>
              <a:cs typeface="Times New Roman" pitchFamily="18" charset="0"/>
            </a:endParaRPr>
          </a:p>
        </p:txBody>
      </p:sp>
      <p:sp>
        <p:nvSpPr>
          <p:cNvPr id="7" name="Rectangle 6"/>
          <p:cNvSpPr/>
          <p:nvPr/>
        </p:nvSpPr>
        <p:spPr>
          <a:xfrm>
            <a:off x="6792932" y="5638800"/>
            <a:ext cx="2427268" cy="261610"/>
          </a:xfrm>
          <a:prstGeom prst="rect">
            <a:avLst/>
          </a:prstGeom>
        </p:spPr>
        <p:txBody>
          <a:bodyPr wrap="none">
            <a:spAutoFit/>
          </a:bodyPr>
          <a:lstStyle/>
          <a:p>
            <a:r>
              <a:rPr lang="en-US" sz="1100" dirty="0"/>
              <a:t>Source: Global Environment Facility</a:t>
            </a:r>
          </a:p>
        </p:txBody>
      </p:sp>
      <p:sp>
        <p:nvSpPr>
          <p:cNvPr id="2" name="Rectangle 1"/>
          <p:cNvSpPr/>
          <p:nvPr/>
        </p:nvSpPr>
        <p:spPr>
          <a:xfrm>
            <a:off x="5029200" y="5920025"/>
            <a:ext cx="4572000" cy="369332"/>
          </a:xfrm>
          <a:prstGeom prst="rect">
            <a:avLst/>
          </a:prstGeom>
        </p:spPr>
        <p:txBody>
          <a:bodyPr>
            <a:spAutoFit/>
          </a:bodyPr>
          <a:lstStyle/>
          <a:p>
            <a:endParaRPr lang="en-US" dirty="0"/>
          </a:p>
        </p:txBody>
      </p:sp>
      <p:pic>
        <p:nvPicPr>
          <p:cNvPr id="1027" name="Picture 3" descr="C:\Users\wb346165\Desktop\pic\40657_143878558968574_2862555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95"/>
            <a:ext cx="9144000" cy="571013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19</a:t>
            </a:fld>
            <a:endParaRPr lang="en-US" dirty="0"/>
          </a:p>
        </p:txBody>
      </p:sp>
    </p:spTree>
    <p:extLst>
      <p:ext uri="{BB962C8B-B14F-4D97-AF65-F5344CB8AC3E}">
        <p14:creationId xmlns:p14="http://schemas.microsoft.com/office/powerpoint/2010/main" val="4235692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Presentation Overview</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525963"/>
          </a:xfrm>
        </p:spPr>
        <p:txBody>
          <a:bodyPr/>
          <a:lstStyle/>
          <a:p>
            <a:pPr marL="514350" indent="-514350">
              <a:buFont typeface="+mj-lt"/>
              <a:buAutoNum type="arabicPeriod"/>
            </a:pPr>
            <a:r>
              <a:rPr lang="en-US" dirty="0" smtClean="0">
                <a:latin typeface="Times New Roman" pitchFamily="18" charset="0"/>
                <a:cs typeface="Times New Roman" pitchFamily="18" charset="0"/>
              </a:rPr>
              <a:t>Results Based Management at GEF</a:t>
            </a:r>
          </a:p>
          <a:p>
            <a:pPr marL="514350" indent="-514350">
              <a:buFont typeface="+mj-lt"/>
              <a:buAutoNum type="arabicPeriod"/>
            </a:pPr>
            <a:r>
              <a:rPr lang="en-US" dirty="0" smtClean="0">
                <a:latin typeface="Times New Roman" pitchFamily="18" charset="0"/>
                <a:cs typeface="Times New Roman" pitchFamily="18" charset="0"/>
              </a:rPr>
              <a:t>Project Level Results</a:t>
            </a:r>
          </a:p>
          <a:p>
            <a:pPr marL="514350" indent="-514350">
              <a:buFont typeface="+mj-lt"/>
              <a:buAutoNum type="arabicPeriod"/>
            </a:pPr>
            <a:r>
              <a:rPr lang="en-US" dirty="0" smtClean="0">
                <a:latin typeface="Times New Roman" pitchFamily="18" charset="0"/>
                <a:cs typeface="Times New Roman" pitchFamily="18" charset="0"/>
              </a:rPr>
              <a:t>Portfolio Level Results</a:t>
            </a:r>
          </a:p>
          <a:p>
            <a:pPr marL="514350" indent="-514350">
              <a:buFont typeface="+mj-lt"/>
              <a:buAutoNum type="arabicPeriod"/>
            </a:pPr>
            <a:r>
              <a:rPr lang="en-US" dirty="0" smtClean="0">
                <a:latin typeface="Times New Roman" pitchFamily="18" charset="0"/>
                <a:cs typeface="Times New Roman" pitchFamily="18" charset="0"/>
              </a:rPr>
              <a:t>Tracking Tools and Lessons</a:t>
            </a:r>
          </a:p>
          <a:p>
            <a:pPr marL="514350" indent="-514350">
              <a:buFont typeface="+mj-lt"/>
              <a:buAutoNum type="arabicPeriod"/>
            </a:pPr>
            <a:r>
              <a:rPr lang="en-US" dirty="0" smtClean="0">
                <a:latin typeface="Times New Roman" pitchFamily="18" charset="0"/>
                <a:cs typeface="Times New Roman" pitchFamily="18" charset="0"/>
              </a:rPr>
              <a:t>Data Access and Transparency </a:t>
            </a:r>
          </a:p>
          <a:p>
            <a:pPr marL="514350" indent="-514350">
              <a:buFont typeface="+mj-lt"/>
              <a:buAutoNum type="arabicPeriod"/>
            </a:pPr>
            <a:r>
              <a:rPr lang="en-US" dirty="0" smtClean="0">
                <a:latin typeface="Times New Roman" pitchFamily="18" charset="0"/>
                <a:cs typeface="Times New Roman" pitchFamily="18" charset="0"/>
              </a:rPr>
              <a:t>Management Effectiveness &amp; Efficiency</a:t>
            </a:r>
          </a:p>
          <a:p>
            <a:pPr marL="514350" indent="-514350">
              <a:buFont typeface="+mj-lt"/>
              <a:buAutoNum type="arabicPeriod"/>
            </a:pPr>
            <a:r>
              <a:rPr lang="en-US" dirty="0" smtClean="0">
                <a:latin typeface="Times New Roman" pitchFamily="18" charset="0"/>
                <a:cs typeface="Times New Roman" pitchFamily="18" charset="0"/>
              </a:rPr>
              <a:t>Reporting</a:t>
            </a:r>
          </a:p>
          <a:p>
            <a:pPr marL="514350" indent="-514350">
              <a:buFont typeface="+mj-lt"/>
              <a:buAutoNum type="arabicPeriod"/>
            </a:pPr>
            <a:endParaRPr lang="en-US" dirty="0" smtClean="0"/>
          </a:p>
          <a:p>
            <a:pPr marL="514350" indent="-514350" algn="r">
              <a:buNone/>
            </a:pPr>
            <a:endParaRPr lang="en-US" dirty="0" smtClean="0"/>
          </a:p>
          <a:p>
            <a:pPr marL="514350" indent="-514350" algn="r">
              <a:buFont typeface="+mj-lt"/>
              <a:buAutoNum type="arabicPeriod"/>
            </a:pPr>
            <a:endParaRPr lang="en-US" sz="800" dirty="0" smtClean="0"/>
          </a:p>
          <a:p>
            <a:pPr marL="514350" indent="-514350" algn="r">
              <a:buFont typeface="+mj-lt"/>
              <a:buAutoNum type="arabicPeriod"/>
            </a:pPr>
            <a:endParaRPr lang="en-US" sz="1000" dirty="0"/>
          </a:p>
        </p:txBody>
      </p:sp>
      <p:sp>
        <p:nvSpPr>
          <p:cNvPr id="4" name="Slide Number Placeholder 3"/>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657671"/>
            <a:ext cx="9144000" cy="1200329"/>
          </a:xfrm>
          <a:prstGeom prst="rect">
            <a:avLst/>
          </a:prstGeom>
          <a:solidFill>
            <a:srgbClr val="FFFFFF"/>
          </a:solidFill>
        </p:spPr>
        <p:txBody>
          <a:bodyPr wrap="square">
            <a:spAutoFit/>
          </a:bodyPr>
          <a:lstStyle/>
          <a:p>
            <a:pPr lvl="0"/>
            <a:r>
              <a:rPr lang="en-US" sz="2400" b="1" dirty="0" smtClean="0">
                <a:latin typeface="Times New Roman" pitchFamily="18" charset="0"/>
                <a:cs typeface="Times New Roman" pitchFamily="18" charset="0"/>
              </a:rPr>
              <a:t>International Waters:</a:t>
            </a:r>
            <a:endParaRPr lang="en-US" sz="1100" dirty="0" smtClean="0">
              <a:solidFill>
                <a:schemeClr val="tx1">
                  <a:lumMod val="95000"/>
                  <a:lumOff val="5000"/>
                </a:schemeClr>
              </a:solidFill>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No. of strategic partnerships funded to produce measurable pollution reductions in water bodies</a:t>
            </a:r>
            <a:endParaRPr lang="en-US" sz="2400" dirty="0">
              <a:latin typeface="Times New Roman" pitchFamily="18" charset="0"/>
              <a:cs typeface="Times New Roman" pitchFamily="18" charset="0"/>
            </a:endParaRPr>
          </a:p>
        </p:txBody>
      </p:sp>
      <p:sp>
        <p:nvSpPr>
          <p:cNvPr id="6" name="Rectangle 5"/>
          <p:cNvSpPr/>
          <p:nvPr/>
        </p:nvSpPr>
        <p:spPr>
          <a:xfrm>
            <a:off x="6781800" y="5638800"/>
            <a:ext cx="2427268" cy="261610"/>
          </a:xfrm>
          <a:prstGeom prst="rect">
            <a:avLst/>
          </a:prstGeom>
        </p:spPr>
        <p:txBody>
          <a:bodyPr wrap="none">
            <a:spAutoFit/>
          </a:bodyPr>
          <a:lstStyle/>
          <a:p>
            <a:r>
              <a:rPr lang="en-US" sz="1100" dirty="0"/>
              <a:t>Source: Global Environment Facility</a:t>
            </a:r>
          </a:p>
        </p:txBody>
      </p:sp>
      <p:pic>
        <p:nvPicPr>
          <p:cNvPr id="2052" name="Picture 4" descr="C:\Users\wb346165\Desktop\pic\400096_511315045558255_1077317799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65767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294967295"/>
          </p:nvPr>
        </p:nvSpPr>
        <p:spPr>
          <a:xfrm>
            <a:off x="8382000" y="6170613"/>
            <a:ext cx="762001" cy="503237"/>
          </a:xfrm>
          <a:prstGeom prst="ellipse">
            <a:avLst/>
          </a:prstGeom>
        </p:spPr>
        <p:txBody>
          <a:bodyPr/>
          <a:lstStyle/>
          <a:p>
            <a:fld id="{2754ED01-E2A0-4C1E-8E21-014B99041579}" type="slidenum">
              <a:rPr lang="en-US" smtClean="0"/>
              <a:pPr/>
              <a:t>20</a:t>
            </a:fld>
            <a:endParaRPr lang="en-US" dirty="0"/>
          </a:p>
        </p:txBody>
      </p:sp>
    </p:spTree>
    <p:extLst>
      <p:ext uri="{BB962C8B-B14F-4D97-AF65-F5344CB8AC3E}">
        <p14:creationId xmlns:p14="http://schemas.microsoft.com/office/powerpoint/2010/main" val="4100777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943600"/>
            <a:ext cx="9144000" cy="954107"/>
          </a:xfrm>
          <a:prstGeom prst="rect">
            <a:avLst/>
          </a:prstGeom>
          <a:solidFill>
            <a:srgbClr val="FFFFFF"/>
          </a:solidFill>
          <a:ln>
            <a:noFill/>
          </a:ln>
        </p:spPr>
        <p:txBody>
          <a:bodyPr wrap="square">
            <a:spAutoFit/>
          </a:bodyPr>
          <a:lstStyle/>
          <a:p>
            <a:pPr lvl="0"/>
            <a:r>
              <a:rPr lang="en-US" sz="2800" b="1" dirty="0" smtClean="0">
                <a:latin typeface="Times New Roman" pitchFamily="18" charset="0"/>
                <a:cs typeface="Times New Roman" pitchFamily="18" charset="0"/>
              </a:rPr>
              <a:t>Land Degradation: </a:t>
            </a:r>
          </a:p>
          <a:p>
            <a:pPr lvl="0"/>
            <a:r>
              <a:rPr lang="en-US" sz="2800" dirty="0" smtClean="0">
                <a:latin typeface="Times New Roman" pitchFamily="18" charset="0"/>
                <a:cs typeface="Times New Roman" pitchFamily="18" charset="0"/>
              </a:rPr>
              <a:t>ha brought under sustainable land management (SLM)</a:t>
            </a:r>
            <a:endParaRPr lang="en-US" sz="2800" dirty="0">
              <a:latin typeface="Times New Roman" pitchFamily="18" charset="0"/>
              <a:cs typeface="Times New Roman" pitchFamily="18" charset="0"/>
            </a:endParaRPr>
          </a:p>
        </p:txBody>
      </p:sp>
      <p:sp>
        <p:nvSpPr>
          <p:cNvPr id="4" name="Rectangle 3"/>
          <p:cNvSpPr/>
          <p:nvPr/>
        </p:nvSpPr>
        <p:spPr>
          <a:xfrm>
            <a:off x="6781800" y="5910590"/>
            <a:ext cx="2427268" cy="261610"/>
          </a:xfrm>
          <a:prstGeom prst="rect">
            <a:avLst/>
          </a:prstGeom>
        </p:spPr>
        <p:txBody>
          <a:bodyPr wrap="none">
            <a:spAutoFit/>
          </a:bodyPr>
          <a:lstStyle/>
          <a:p>
            <a:r>
              <a:rPr lang="en-US" sz="1100" dirty="0"/>
              <a:t>Source: Global Environment Facility</a:t>
            </a:r>
          </a:p>
        </p:txBody>
      </p:sp>
      <p:pic>
        <p:nvPicPr>
          <p:cNvPr id="4098" name="Picture 2" descr="C:\Users\wb346165\Desktop\pic\464765_498824990140594_128714596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21</a:t>
            </a:fld>
            <a:endParaRPr lang="en-US" dirty="0"/>
          </a:p>
        </p:txBody>
      </p:sp>
    </p:spTree>
    <p:extLst>
      <p:ext uri="{BB962C8B-B14F-4D97-AF65-F5344CB8AC3E}">
        <p14:creationId xmlns:p14="http://schemas.microsoft.com/office/powerpoint/2010/main" val="3554645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8"/>
          <p:cNvGraphicFramePr>
            <a:graphicFrameLocks/>
          </p:cNvGraphicFramePr>
          <p:nvPr/>
        </p:nvGraphicFramePr>
        <p:xfrm>
          <a:off x="762000" y="152400"/>
          <a:ext cx="7696200" cy="5498791"/>
        </p:xfrm>
        <a:graphic>
          <a:graphicData uri="http://schemas.openxmlformats.org/drawingml/2006/table">
            <a:tbl>
              <a:tblPr/>
              <a:tblGrid>
                <a:gridCol w="1905000"/>
                <a:gridCol w="2133600"/>
                <a:gridCol w="1832728"/>
                <a:gridCol w="1824872"/>
              </a:tblGrid>
              <a:tr h="0">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BD Focal Area Objective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Indicator - 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Indicator - Output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2025230">
                <a:tc>
                  <a:txBody>
                    <a:bodyPr/>
                    <a:lstStyle/>
                    <a:p>
                      <a:pPr marL="0" marR="0" lvl="0" indent="0" algn="l" defTabSz="914400" rtl="0" eaLnBrk="1" fontAlgn="base" latinLnBrk="0" hangingPunct="1">
                        <a:lnSpc>
                          <a:spcPct val="100000"/>
                        </a:lnSpc>
                        <a:spcBef>
                          <a:spcPct val="20000"/>
                        </a:spcBef>
                        <a:spcAft>
                          <a:spcPct val="0"/>
                        </a:spcAft>
                        <a:buClr>
                          <a:schemeClr val="tx1"/>
                        </a:buClr>
                        <a:buSzPct val="120000"/>
                        <a:buFontTx/>
                        <a:buNone/>
                        <a:tabLst/>
                      </a:pPr>
                      <a:r>
                        <a:rPr lang="en-US" sz="1800" kern="1200" dirty="0" smtClean="0">
                          <a:solidFill>
                            <a:schemeClr val="tx1"/>
                          </a:solidFill>
                          <a:latin typeface="Times New Roman" pitchFamily="18" charset="0"/>
                          <a:ea typeface="+mn-ea"/>
                          <a:cs typeface="Times New Roman" pitchFamily="18" charset="0"/>
                        </a:rPr>
                        <a:t>Improved sustainability of protected area systems</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42900" algn="l" defTabSz="914400" rtl="0" eaLnBrk="1" latinLnBrk="0" hangingPunct="1">
                        <a:spcBef>
                          <a:spcPts val="0"/>
                        </a:spcBef>
                        <a:spcAft>
                          <a:spcPts val="0"/>
                        </a:spcAft>
                        <a:buSzPts val="1000"/>
                        <a:buFont typeface="Arial" pitchFamily="34" charset="0"/>
                        <a:buNone/>
                      </a:pPr>
                      <a:r>
                        <a:rPr lang="en-US" sz="1800" kern="1200" baseline="0" dirty="0" smtClean="0">
                          <a:solidFill>
                            <a:schemeClr val="tx1"/>
                          </a:solidFill>
                          <a:latin typeface="Times New Roman" pitchFamily="18" charset="0"/>
                          <a:ea typeface="+mn-ea"/>
                          <a:cs typeface="Times New Roman" pitchFamily="18" charset="0"/>
                        </a:rPr>
                        <a:t>Increased revenue for protected </a:t>
                      </a:r>
                      <a:r>
                        <a:rPr lang="en-US" sz="1800" kern="1200" baseline="0" dirty="0">
                          <a:solidFill>
                            <a:schemeClr val="tx1"/>
                          </a:solidFill>
                          <a:latin typeface="Times New Roman" pitchFamily="18" charset="0"/>
                          <a:ea typeface="+mn-ea"/>
                          <a:cs typeface="Times New Roman" pitchFamily="18" charset="0"/>
                        </a:rPr>
                        <a:t>area systems to meet total expenditures required for management</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2238" rtl="0" eaLnBrk="1" fontAlgn="base" latinLnBrk="0" hangingPunct="1">
                        <a:lnSpc>
                          <a:spcPct val="100000"/>
                        </a:lnSpc>
                        <a:spcBef>
                          <a:spcPct val="20000"/>
                        </a:spcBef>
                        <a:spcAft>
                          <a:spcPct val="0"/>
                        </a:spcAft>
                        <a:buClr>
                          <a:schemeClr val="tx1"/>
                        </a:buClr>
                        <a:buSzPct val="120000"/>
                        <a:buFontTx/>
                        <a:buNone/>
                        <a:tabLst/>
                      </a:pPr>
                      <a:r>
                        <a:rPr lang="en-US" sz="1800" kern="1200" dirty="0" smtClean="0">
                          <a:solidFill>
                            <a:schemeClr val="tx1"/>
                          </a:solidFill>
                          <a:latin typeface="Times New Roman" pitchFamily="18" charset="0"/>
                          <a:ea typeface="+mn-ea"/>
                          <a:cs typeface="Times New Roman" pitchFamily="18" charset="0"/>
                        </a:rPr>
                        <a:t>Total annual revenue is sufficient for management of protected area</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2238" rtl="0" eaLnBrk="1" fontAlgn="base" latinLnBrk="0" hangingPunct="1">
                        <a:lnSpc>
                          <a:spcPct val="100000"/>
                        </a:lnSpc>
                        <a:spcBef>
                          <a:spcPct val="20000"/>
                        </a:spcBef>
                        <a:spcAft>
                          <a:spcPct val="0"/>
                        </a:spcAft>
                        <a:buClr>
                          <a:schemeClr val="tx1"/>
                        </a:buClr>
                        <a:buSzPct val="120000"/>
                        <a:buFontTx/>
                        <a:buNone/>
                        <a:tabLst/>
                        <a:defRPr/>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Total annual revenue- $</a:t>
                      </a:r>
                    </a:p>
                    <a:p>
                      <a:pPr marL="0" marR="0" lvl="0" indent="0" algn="l" defTabSz="122238" rtl="0" eaLnBrk="1" fontAlgn="base" latinLnBrk="0" hangingPunct="1">
                        <a:lnSpc>
                          <a:spcPct val="100000"/>
                        </a:lnSpc>
                        <a:spcBef>
                          <a:spcPct val="20000"/>
                        </a:spcBef>
                        <a:spcAft>
                          <a:spcPct val="0"/>
                        </a:spcAft>
                        <a:buClr>
                          <a:schemeClr val="tx1"/>
                        </a:buClr>
                        <a:buSzPct val="120000"/>
                        <a:buFontTx/>
                        <a:buNone/>
                        <a:tabLst/>
                        <a:defRPr/>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122238" rtl="0" eaLnBrk="1" fontAlgn="base" latinLnBrk="0" hangingPunct="1">
                        <a:lnSpc>
                          <a:spcPct val="100000"/>
                        </a:lnSpc>
                        <a:spcBef>
                          <a:spcPct val="20000"/>
                        </a:spcBef>
                        <a:spcAft>
                          <a:spcPct val="0"/>
                        </a:spcAft>
                        <a:buClr>
                          <a:schemeClr val="tx1"/>
                        </a:buClr>
                        <a:buSzPct val="120000"/>
                        <a:buFontTx/>
                        <a:buNone/>
                        <a:tabLst/>
                      </a:pPr>
                      <a:r>
                        <a:rPr lang="en-US" sz="1800" kern="1200" dirty="0" smtClean="0">
                          <a:solidFill>
                            <a:schemeClr val="tx1"/>
                          </a:solidFill>
                          <a:latin typeface="Times New Roman" pitchFamily="18" charset="0"/>
                          <a:ea typeface="+mn-ea"/>
                          <a:cs typeface="Times New Roman" pitchFamily="18" charset="0"/>
                        </a:rPr>
                        <a:t>Sustainable financing plans</a:t>
                      </a:r>
                    </a:p>
                    <a:p>
                      <a:pPr marL="0" marR="0" lvl="0" indent="0" algn="l" defTabSz="122238" rtl="0" eaLnBrk="1" fontAlgn="base" latinLnBrk="0" hangingPunct="1">
                        <a:lnSpc>
                          <a:spcPct val="100000"/>
                        </a:lnSpc>
                        <a:spcBef>
                          <a:spcPct val="20000"/>
                        </a:spcBef>
                        <a:spcAft>
                          <a:spcPct val="0"/>
                        </a:spcAft>
                        <a:buClr>
                          <a:schemeClr val="tx1"/>
                        </a:buClr>
                        <a:buSzPct val="120000"/>
                        <a:buFontTx/>
                        <a:buNone/>
                        <a:tabLst/>
                      </a:pPr>
                      <a:r>
                        <a:rPr lang="en-US" sz="1800" kern="1200" dirty="0" smtClean="0">
                          <a:solidFill>
                            <a:schemeClr val="tx1"/>
                          </a:solidFill>
                          <a:latin typeface="Times New Roman" pitchFamily="18" charset="0"/>
                          <a:ea typeface="+mn-ea"/>
                          <a:cs typeface="Times New Roman" pitchFamily="18" charset="0"/>
                        </a:rPr>
                        <a:t>(No.)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8441">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CC Focal Area Objective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Indicator - 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Indicator - Output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1981199">
                <a:tc>
                  <a:txBody>
                    <a:bodyPr/>
                    <a:lstStyle/>
                    <a:p>
                      <a:r>
                        <a:rPr lang="en-US" sz="1800" kern="1200" baseline="0" dirty="0" smtClean="0">
                          <a:solidFill>
                            <a:schemeClr val="tx1"/>
                          </a:solidFill>
                          <a:latin typeface="Times New Roman" pitchFamily="18" charset="0"/>
                          <a:ea typeface="+mn-ea"/>
                          <a:cs typeface="Times New Roman" pitchFamily="18" charset="0"/>
                        </a:rPr>
                        <a:t>Promote the demonstration, deployment, and transfer of innovative low-carbon technologies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800" kern="1200" baseline="0" dirty="0" smtClean="0">
                          <a:solidFill>
                            <a:schemeClr val="tx1"/>
                          </a:solidFill>
                          <a:latin typeface="Times New Roman" pitchFamily="18" charset="0"/>
                          <a:ea typeface="+mn-ea"/>
                          <a:cs typeface="Times New Roman" pitchFamily="18" charset="0"/>
                        </a:rPr>
                        <a:t>Technologies successfully demonstrated, deployed, and transferred </a:t>
                      </a:r>
                    </a:p>
                    <a:p>
                      <a:r>
                        <a:rPr lang="en-US" sz="1800" kern="1200" baseline="0" dirty="0" smtClean="0">
                          <a:solidFill>
                            <a:schemeClr val="tx1"/>
                          </a:solidFill>
                          <a:latin typeface="Times New Roman" pitchFamily="18" charset="0"/>
                          <a:ea typeface="+mn-ea"/>
                          <a:cs typeface="Times New Roman" pitchFamily="18" charset="0"/>
                        </a:rPr>
                        <a:t>	</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800" kern="1200" baseline="0" dirty="0" smtClean="0">
                          <a:solidFill>
                            <a:schemeClr val="tx1"/>
                          </a:solidFill>
                          <a:latin typeface="Times New Roman" pitchFamily="18" charset="0"/>
                          <a:ea typeface="+mn-ea"/>
                          <a:cs typeface="Times New Roman" pitchFamily="18" charset="0"/>
                        </a:rPr>
                        <a:t>Percentage of technology demonstrations reaching  planned goals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800" kern="1200" baseline="0" dirty="0" smtClean="0">
                          <a:solidFill>
                            <a:schemeClr val="tx1"/>
                          </a:solidFill>
                          <a:latin typeface="Times New Roman" pitchFamily="18" charset="0"/>
                          <a:ea typeface="+mn-ea"/>
                          <a:cs typeface="Times New Roman" pitchFamily="18" charset="0"/>
                        </a:rPr>
                        <a:t>Innovative low-carbon technologies demonstrated and deployed on the ground </a:t>
                      </a:r>
                    </a:p>
                    <a:p>
                      <a:r>
                        <a:rPr lang="en-US" sz="1800" kern="1200" dirty="0" smtClean="0">
                          <a:solidFill>
                            <a:schemeClr val="tx1"/>
                          </a:solidFill>
                          <a:latin typeface="Times New Roman" pitchFamily="18" charset="0"/>
                          <a:ea typeface="+mn-ea"/>
                          <a:cs typeface="Times New Roman" pitchFamily="18" charset="0"/>
                        </a:rPr>
                        <a:t>(No.)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4294967295"/>
          </p:nvPr>
        </p:nvSpPr>
        <p:spPr>
          <a:xfrm>
            <a:off x="8382001" y="6170613"/>
            <a:ext cx="762000" cy="503237"/>
          </a:xfrm>
          <a:prstGeom prst="ellipse">
            <a:avLst/>
          </a:prstGeom>
        </p:spPr>
        <p:txBody>
          <a:bodyPr/>
          <a:lstStyle/>
          <a:p>
            <a:fld id="{2754ED01-E2A0-4C1E-8E21-014B99041579}"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pPr marL="401638" indent="0">
              <a:buNone/>
            </a:pPr>
            <a:r>
              <a:rPr lang="en-US" sz="4000" dirty="0" smtClean="0">
                <a:latin typeface="Times New Roman" pitchFamily="18" charset="0"/>
                <a:cs typeface="Times New Roman" pitchFamily="18" charset="0"/>
              </a:rPr>
              <a:t>Tracking Tools and Lessons</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Why? What? When?</a:t>
            </a:r>
            <a:endParaRPr lang="en-US" sz="4000" dirty="0">
              <a:latin typeface="Times New Roman" pitchFamily="18" charset="0"/>
              <a:cs typeface="Times New Roman" pitchFamily="18" charset="0"/>
            </a:endParaRPr>
          </a:p>
        </p:txBody>
      </p:sp>
      <p:sp>
        <p:nvSpPr>
          <p:cNvPr id="5" name="Slide Number Placeholder 4"/>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23</a:t>
            </a:fld>
            <a:endParaRPr lang="en-US" dirty="0"/>
          </a:p>
        </p:txBody>
      </p:sp>
      <p:sp>
        <p:nvSpPr>
          <p:cNvPr id="4" name="Rectangle 3"/>
          <p:cNvSpPr/>
          <p:nvPr/>
        </p:nvSpPr>
        <p:spPr>
          <a:xfrm>
            <a:off x="228600" y="3733800"/>
            <a:ext cx="7696200" cy="1676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166688"/>
            <a:r>
              <a:rPr lang="en-US" sz="3600" b="1" cap="small" dirty="0" smtClean="0">
                <a:solidFill>
                  <a:srgbClr val="1F497D"/>
                </a:solidFill>
                <a:latin typeface="Times New Roman" pitchFamily="18" charset="0"/>
                <a:ea typeface="+mj-ea"/>
                <a:cs typeface="Times New Roman" pitchFamily="18" charset="0"/>
              </a:rPr>
              <a:t>Tracking Tools and Lessons</a:t>
            </a:r>
          </a:p>
          <a:p>
            <a:pPr defTabSz="166688"/>
            <a:r>
              <a:rPr lang="en-US" sz="3600" b="1" cap="small" dirty="0" smtClean="0">
                <a:solidFill>
                  <a:srgbClr val="1F497D"/>
                </a:solidFill>
                <a:latin typeface="Times New Roman" pitchFamily="18" charset="0"/>
                <a:ea typeface="+mj-ea"/>
                <a:cs typeface="Times New Roman" pitchFamily="18" charset="0"/>
              </a:rPr>
              <a:t>Why?  What?  When?</a:t>
            </a:r>
            <a:endParaRPr lang="en-US" sz="3600" b="1" cap="small" dirty="0">
              <a:solidFill>
                <a:srgbClr val="1F497D"/>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514600"/>
            <a:ext cx="8034366" cy="3768733"/>
          </a:xfrm>
        </p:spPr>
        <p:txBody>
          <a:bodyPr>
            <a:normAutofit/>
          </a:bodyPr>
          <a:lstStyle/>
          <a:p>
            <a:r>
              <a:rPr lang="en-ZA" sz="2800" dirty="0" smtClean="0">
                <a:latin typeface="Times New Roman" pitchFamily="18" charset="0"/>
                <a:cs typeface="Times New Roman" pitchFamily="18" charset="0"/>
              </a:rPr>
              <a:t>Demonstrates progress made against indicators common to all projects</a:t>
            </a:r>
          </a:p>
          <a:p>
            <a:pPr lvl="1"/>
            <a:r>
              <a:rPr lang="en-ZA" dirty="0" smtClean="0">
                <a:latin typeface="Times New Roman" pitchFamily="18" charset="0"/>
                <a:cs typeface="Times New Roman" pitchFamily="18" charset="0"/>
              </a:rPr>
              <a:t>can also reveal shortcomings</a:t>
            </a:r>
          </a:p>
          <a:p>
            <a:r>
              <a:rPr lang="en-ZA" sz="2800" dirty="0" smtClean="0">
                <a:latin typeface="Times New Roman" pitchFamily="18" charset="0"/>
                <a:cs typeface="Times New Roman" pitchFamily="18" charset="0"/>
              </a:rPr>
              <a:t>Helps to guide and inform project implementation</a:t>
            </a:r>
          </a:p>
          <a:p>
            <a:pPr marL="342900" lvl="1" indent="-342900">
              <a:buFont typeface="Arial" charset="0"/>
              <a:buChar char="•"/>
            </a:pPr>
            <a:r>
              <a:rPr lang="en-ZA" dirty="0" smtClean="0">
                <a:latin typeface="Times New Roman" pitchFamily="18" charset="0"/>
                <a:cs typeface="Times New Roman" pitchFamily="18" charset="0"/>
              </a:rPr>
              <a:t>Provides </a:t>
            </a:r>
            <a:r>
              <a:rPr lang="en-ZA" dirty="0">
                <a:latin typeface="Times New Roman" pitchFamily="18" charset="0"/>
                <a:cs typeface="Times New Roman" pitchFamily="18" charset="0"/>
              </a:rPr>
              <a:t>justification for continued investment in </a:t>
            </a:r>
            <a:r>
              <a:rPr lang="en-ZA" dirty="0" smtClean="0">
                <a:latin typeface="Times New Roman" pitchFamily="18" charset="0"/>
                <a:cs typeface="Times New Roman" pitchFamily="18" charset="0"/>
              </a:rPr>
              <a:t>each focal area </a:t>
            </a:r>
            <a:r>
              <a:rPr lang="en-ZA" dirty="0">
                <a:latin typeface="Times New Roman" pitchFamily="18" charset="0"/>
                <a:cs typeface="Times New Roman" pitchFamily="18" charset="0"/>
              </a:rPr>
              <a:t>programming</a:t>
            </a:r>
          </a:p>
          <a:p>
            <a:endParaRPr lang="en-ZA" sz="2800" dirty="0" smtClean="0"/>
          </a:p>
          <a:p>
            <a:endParaRPr lang="en-US" sz="2800" dirty="0"/>
          </a:p>
        </p:txBody>
      </p:sp>
      <p:sp>
        <p:nvSpPr>
          <p:cNvPr id="2" name="Slide Number Placeholder 1"/>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24</a:t>
            </a:fld>
            <a:endParaRPr lang="en-US" dirty="0"/>
          </a:p>
        </p:txBody>
      </p:sp>
      <p:sp>
        <p:nvSpPr>
          <p:cNvPr id="12" name="TextBox 11"/>
          <p:cNvSpPr txBox="1"/>
          <p:nvPr/>
        </p:nvSpPr>
        <p:spPr>
          <a:xfrm>
            <a:off x="76200" y="1524000"/>
            <a:ext cx="8572528" cy="830997"/>
          </a:xfrm>
          <a:prstGeom prst="rect">
            <a:avLst/>
          </a:prstGeom>
          <a:solidFill>
            <a:schemeClr val="accent4"/>
          </a:solidFill>
          <a:ln>
            <a:noFill/>
          </a:ln>
        </p:spPr>
        <p:txBody>
          <a:bodyPr wrap="square" rtlCol="0">
            <a:spAutoFit/>
          </a:bodyPr>
          <a:lstStyle/>
          <a:p>
            <a:pPr algn="ctr"/>
            <a:r>
              <a:rPr lang="en-US" sz="2400" i="1" dirty="0">
                <a:solidFill>
                  <a:prstClr val="white"/>
                </a:solidFill>
                <a:latin typeface="Times New Roman" pitchFamily="18" charset="0"/>
                <a:cs typeface="Times New Roman" pitchFamily="18" charset="0"/>
              </a:rPr>
              <a:t>To measure progress in achieving the impacts and outcomes established at the portfolio level under </a:t>
            </a:r>
            <a:r>
              <a:rPr lang="en-US" sz="2400" i="1" dirty="0" smtClean="0">
                <a:solidFill>
                  <a:prstClr val="white"/>
                </a:solidFill>
                <a:latin typeface="Times New Roman" pitchFamily="18" charset="0"/>
                <a:cs typeface="Times New Roman" pitchFamily="18" charset="0"/>
              </a:rPr>
              <a:t>each focal </a:t>
            </a:r>
            <a:r>
              <a:rPr lang="en-US" sz="2400" i="1" dirty="0">
                <a:solidFill>
                  <a:prstClr val="white"/>
                </a:solidFill>
                <a:latin typeface="Times New Roman" pitchFamily="18" charset="0"/>
                <a:cs typeface="Times New Roman" pitchFamily="18" charset="0"/>
              </a:rPr>
              <a:t>area</a:t>
            </a:r>
          </a:p>
        </p:txBody>
      </p:sp>
      <p:sp>
        <p:nvSpPr>
          <p:cNvPr id="7" name="Rectangle 6"/>
          <p:cNvSpPr/>
          <p:nvPr/>
        </p:nvSpPr>
        <p:spPr>
          <a:xfrm>
            <a:off x="457200" y="304800"/>
            <a:ext cx="8305800" cy="1292662"/>
          </a:xfrm>
          <a:prstGeom prst="rect">
            <a:avLst/>
          </a:prstGeom>
        </p:spPr>
        <p:txBody>
          <a:bodyPr wrap="square">
            <a:spAutoFit/>
          </a:bodyPr>
          <a:lstStyle/>
          <a:p>
            <a:pPr>
              <a:spcBef>
                <a:spcPts val="1200"/>
              </a:spcBef>
            </a:pPr>
            <a:r>
              <a:rPr lang="en-ZA" sz="3200" b="1" dirty="0">
                <a:solidFill>
                  <a:srgbClr val="1F497D"/>
                </a:solidFill>
                <a:latin typeface="Times New Roman" pitchFamily="18" charset="0"/>
                <a:ea typeface="+mj-ea"/>
                <a:cs typeface="Times New Roman" pitchFamily="18" charset="0"/>
              </a:rPr>
              <a:t>Purpose of the GEF </a:t>
            </a:r>
            <a:r>
              <a:rPr lang="en-ZA" sz="3200" b="1" dirty="0" smtClean="0">
                <a:solidFill>
                  <a:srgbClr val="1F497D"/>
                </a:solidFill>
                <a:latin typeface="Times New Roman" pitchFamily="18" charset="0"/>
                <a:ea typeface="+mj-ea"/>
                <a:cs typeface="Times New Roman" pitchFamily="18" charset="0"/>
              </a:rPr>
              <a:t>Tracking Tools </a:t>
            </a:r>
            <a:r>
              <a:rPr lang="en-ZA" sz="3200" b="1" dirty="0">
                <a:solidFill>
                  <a:srgbClr val="1F497D"/>
                </a:solidFill>
                <a:latin typeface="Times New Roman" pitchFamily="18" charset="0"/>
                <a:cs typeface="Times New Roman" pitchFamily="18" charset="0"/>
              </a:rPr>
              <a:t>(why?)</a:t>
            </a:r>
          </a:p>
          <a:p>
            <a:pPr>
              <a:spcBef>
                <a:spcPts val="1200"/>
              </a:spcBef>
            </a:pPr>
            <a:endParaRPr lang="en-ZA" sz="3600" b="1" dirty="0">
              <a:solidFill>
                <a:srgbClr val="1F497D"/>
              </a:solidFill>
              <a:latin typeface="+mj-lt"/>
              <a:ea typeface="+mj-ea"/>
              <a:cs typeface="+mj-cs"/>
            </a:endParaRPr>
          </a:p>
        </p:txBody>
      </p:sp>
    </p:spTree>
    <p:extLst>
      <p:ext uri="{BB962C8B-B14F-4D97-AF65-F5344CB8AC3E}">
        <p14:creationId xmlns:p14="http://schemas.microsoft.com/office/powerpoint/2010/main" val="248887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362200"/>
            <a:ext cx="8267728" cy="4429132"/>
          </a:xfrm>
        </p:spPr>
        <p:txBody>
          <a:bodyPr>
            <a:normAutofit/>
          </a:bodyPr>
          <a:lstStyle/>
          <a:p>
            <a:r>
              <a:rPr lang="en-US" sz="2000" dirty="0" smtClean="0">
                <a:latin typeface="Times New Roman" pitchFamily="18" charset="0"/>
                <a:cs typeface="Times New Roman" pitchFamily="18" charset="0"/>
              </a:rPr>
              <a:t>TTs are GEF Portfolio </a:t>
            </a:r>
            <a:r>
              <a:rPr lang="en-US" sz="2000" dirty="0">
                <a:latin typeface="Times New Roman" pitchFamily="18" charset="0"/>
                <a:cs typeface="Times New Roman" pitchFamily="18" charset="0"/>
              </a:rPr>
              <a:t>monitoring tool </a:t>
            </a:r>
            <a:r>
              <a:rPr lang="en-US" sz="2000" dirty="0" smtClean="0">
                <a:latin typeface="Times New Roman" pitchFamily="18" charset="0"/>
                <a:cs typeface="Times New Roman" pitchFamily="18" charset="0"/>
              </a:rPr>
              <a:t>(a portfolio performance tool)</a:t>
            </a:r>
            <a:endParaRPr lang="en-US" sz="2000" dirty="0">
              <a:latin typeface="Times New Roman" pitchFamily="18" charset="0"/>
              <a:cs typeface="Times New Roman" pitchFamily="18" charset="0"/>
            </a:endParaRPr>
          </a:p>
          <a:p>
            <a:r>
              <a:rPr lang="en-ZA" sz="2000" dirty="0" smtClean="0">
                <a:latin typeface="Times New Roman" pitchFamily="18" charset="0"/>
                <a:cs typeface="Times New Roman" pitchFamily="18" charset="0"/>
              </a:rPr>
              <a:t>Allows for aggregation of results at the global level</a:t>
            </a:r>
          </a:p>
          <a:p>
            <a:r>
              <a:rPr lang="en-US" sz="2000" dirty="0">
                <a:latin typeface="Times New Roman" pitchFamily="18" charset="0"/>
                <a:cs typeface="Times New Roman" pitchFamily="18" charset="0"/>
              </a:rPr>
              <a:t>TTs are intended:</a:t>
            </a:r>
          </a:p>
          <a:p>
            <a:pPr lvl="1"/>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roll up indicators from the individual project level to the portfolio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level </a:t>
            </a:r>
            <a:endParaRPr lang="en-US" sz="2000" dirty="0">
              <a:latin typeface="Times New Roman" pitchFamily="18" charset="0"/>
              <a:cs typeface="Times New Roman" pitchFamily="18" charset="0"/>
            </a:endParaRPr>
          </a:p>
          <a:p>
            <a:pPr lvl="1"/>
            <a:r>
              <a:rPr lang="en-US" sz="2000" dirty="0">
                <a:latin typeface="Times New Roman" pitchFamily="18" charset="0"/>
                <a:cs typeface="Times New Roman" pitchFamily="18" charset="0"/>
              </a:rPr>
              <a:t>To track overall portfolio performance in focal areas </a:t>
            </a:r>
          </a:p>
          <a:p>
            <a:r>
              <a:rPr lang="en-ZA" sz="2000" dirty="0" smtClean="0">
                <a:latin typeface="Times New Roman" pitchFamily="18" charset="0"/>
                <a:cs typeface="Times New Roman" pitchFamily="18" charset="0"/>
              </a:rPr>
              <a:t>Aggregated results are then published by the GEF in the </a:t>
            </a:r>
            <a:r>
              <a:rPr lang="en-ZA" sz="2000" i="1" dirty="0" smtClean="0">
                <a:latin typeface="Times New Roman" pitchFamily="18" charset="0"/>
                <a:cs typeface="Times New Roman" pitchFamily="18" charset="0"/>
              </a:rPr>
              <a:t>Annual Monitoring Report (AMR)</a:t>
            </a:r>
            <a:r>
              <a:rPr lang="en-ZA" sz="2000" dirty="0" smtClean="0">
                <a:latin typeface="Times New Roman" pitchFamily="18" charset="0"/>
                <a:cs typeface="Times New Roman" pitchFamily="18" charset="0"/>
              </a:rPr>
              <a:t>, shared with donors</a:t>
            </a:r>
          </a:p>
        </p:txBody>
      </p:sp>
      <p:sp>
        <p:nvSpPr>
          <p:cNvPr id="2" name="Slide Number Placeholder 1"/>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25</a:t>
            </a:fld>
            <a:endParaRPr lang="en-US" dirty="0"/>
          </a:p>
        </p:txBody>
      </p:sp>
      <p:sp>
        <p:nvSpPr>
          <p:cNvPr id="12" name="TextBox 11"/>
          <p:cNvSpPr txBox="1"/>
          <p:nvPr/>
        </p:nvSpPr>
        <p:spPr>
          <a:xfrm>
            <a:off x="190472" y="1447800"/>
            <a:ext cx="8572528" cy="830997"/>
          </a:xfrm>
          <a:prstGeom prst="rect">
            <a:avLst/>
          </a:prstGeom>
          <a:solidFill>
            <a:schemeClr val="accent6"/>
          </a:solidFill>
          <a:ln>
            <a:noFill/>
          </a:ln>
        </p:spPr>
        <p:txBody>
          <a:bodyPr wrap="square" rtlCol="0">
            <a:spAutoFit/>
          </a:bodyPr>
          <a:lstStyle/>
          <a:p>
            <a:pPr algn="ctr" defTabSz="166688"/>
            <a:r>
              <a:rPr lang="en-US" sz="1600" b="1" i="1" dirty="0">
                <a:solidFill>
                  <a:prstClr val="white"/>
                </a:solidFill>
                <a:latin typeface="Times New Roman" pitchFamily="18" charset="0"/>
                <a:cs typeface="Times New Roman" pitchFamily="18" charset="0"/>
              </a:rPr>
              <a:t>Project data is aggregated for analysis of directional trends &amp; patterns at a portfolio-wide level to inform the development of future GEF strategies and to report to </a:t>
            </a:r>
            <a:r>
              <a:rPr lang="en-US" sz="1600" b="1" i="1" dirty="0" smtClean="0">
                <a:solidFill>
                  <a:prstClr val="white"/>
                </a:solidFill>
                <a:latin typeface="Times New Roman" pitchFamily="18" charset="0"/>
                <a:cs typeface="Times New Roman" pitchFamily="18" charset="0"/>
              </a:rPr>
              <a:t>GEF </a:t>
            </a:r>
            <a:r>
              <a:rPr lang="en-US" sz="1600" b="1" i="1" dirty="0">
                <a:solidFill>
                  <a:prstClr val="white"/>
                </a:solidFill>
                <a:latin typeface="Times New Roman" pitchFamily="18" charset="0"/>
                <a:cs typeface="Times New Roman" pitchFamily="18" charset="0"/>
              </a:rPr>
              <a:t>Council on portfolio-level performance in </a:t>
            </a:r>
            <a:r>
              <a:rPr lang="en-US" sz="1600" b="1" i="1" dirty="0" smtClean="0">
                <a:solidFill>
                  <a:prstClr val="white"/>
                </a:solidFill>
                <a:latin typeface="Times New Roman" pitchFamily="18" charset="0"/>
                <a:cs typeface="Times New Roman" pitchFamily="18" charset="0"/>
              </a:rPr>
              <a:t>each focal </a:t>
            </a:r>
            <a:r>
              <a:rPr lang="en-US" sz="1600" b="1" i="1" dirty="0">
                <a:solidFill>
                  <a:prstClr val="white"/>
                </a:solidFill>
                <a:latin typeface="Times New Roman" pitchFamily="18" charset="0"/>
                <a:cs typeface="Times New Roman" pitchFamily="18" charset="0"/>
              </a:rPr>
              <a:t>area</a:t>
            </a:r>
          </a:p>
        </p:txBody>
      </p:sp>
      <p:sp>
        <p:nvSpPr>
          <p:cNvPr id="14" name="Rectangle 13"/>
          <p:cNvSpPr/>
          <p:nvPr/>
        </p:nvSpPr>
        <p:spPr>
          <a:xfrm>
            <a:off x="457200" y="304800"/>
            <a:ext cx="8534400" cy="584775"/>
          </a:xfrm>
          <a:prstGeom prst="rect">
            <a:avLst/>
          </a:prstGeom>
        </p:spPr>
        <p:txBody>
          <a:bodyPr wrap="square">
            <a:spAutoFit/>
          </a:bodyPr>
          <a:lstStyle/>
          <a:p>
            <a:pPr>
              <a:spcBef>
                <a:spcPts val="1200"/>
              </a:spcBef>
            </a:pPr>
            <a:r>
              <a:rPr lang="en-ZA" sz="3200" b="1" dirty="0">
                <a:solidFill>
                  <a:srgbClr val="1F497D"/>
                </a:solidFill>
                <a:latin typeface="Times New Roman" pitchFamily="18" charset="0"/>
                <a:ea typeface="+mj-ea"/>
                <a:cs typeface="Times New Roman" pitchFamily="18" charset="0"/>
              </a:rPr>
              <a:t>Purpose of the GEF </a:t>
            </a:r>
            <a:r>
              <a:rPr lang="en-ZA" sz="3200" b="1" dirty="0" smtClean="0">
                <a:solidFill>
                  <a:srgbClr val="1F497D"/>
                </a:solidFill>
                <a:latin typeface="Times New Roman" pitchFamily="18" charset="0"/>
                <a:ea typeface="+mj-ea"/>
                <a:cs typeface="Times New Roman" pitchFamily="18" charset="0"/>
              </a:rPr>
              <a:t>Tracking Tools (why?)</a:t>
            </a:r>
            <a:endParaRPr lang="en-ZA" sz="3200" b="1" dirty="0">
              <a:solidFill>
                <a:srgbClr val="1F497D"/>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2709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r>
              <a:rPr lang="en-US" sz="3200" dirty="0">
                <a:latin typeface="Times New Roman" pitchFamily="18" charset="0"/>
                <a:cs typeface="Times New Roman" pitchFamily="18" charset="0"/>
              </a:rPr>
              <a:t>Summary of GEF TT requirements </a:t>
            </a:r>
            <a:r>
              <a:rPr lang="en-US" sz="3200" dirty="0" smtClean="0">
                <a:latin typeface="Times New Roman" pitchFamily="18" charset="0"/>
                <a:cs typeface="Times New Roman" pitchFamily="18" charset="0"/>
              </a:rPr>
              <a:t>(When?)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46237"/>
            <a:ext cx="8229600" cy="4525963"/>
          </a:xfrm>
        </p:spPr>
        <p:txBody>
          <a:bodyPr/>
          <a:lstStyle/>
          <a:p>
            <a:r>
              <a:rPr lang="en-US" sz="2800" dirty="0" smtClean="0">
                <a:latin typeface="Times New Roman" pitchFamily="18" charset="0"/>
                <a:cs typeface="Times New Roman" pitchFamily="18" charset="0"/>
              </a:rPr>
              <a:t>Each focal area has its own tracking tool to meet its unique needs </a:t>
            </a:r>
          </a:p>
          <a:p>
            <a:r>
              <a:rPr lang="en-US" sz="2800" dirty="0" smtClean="0">
                <a:latin typeface="Times New Roman" pitchFamily="18" charset="0"/>
                <a:cs typeface="Times New Roman" pitchFamily="18" charset="0"/>
              </a:rPr>
              <a:t>TTs must be complete at CEO Endorsement for FSPs or CEO approval for MSPs </a:t>
            </a:r>
          </a:p>
          <a:p>
            <a:r>
              <a:rPr lang="en-US" sz="2800" dirty="0" smtClean="0">
                <a:latin typeface="Times New Roman" pitchFamily="18" charset="0"/>
                <a:cs typeface="Times New Roman" pitchFamily="18" charset="0"/>
              </a:rPr>
              <a:t>TTs submitted again at mid-term and project completion</a:t>
            </a:r>
          </a:p>
          <a:p>
            <a:r>
              <a:rPr lang="en-US" sz="2800" dirty="0" smtClean="0">
                <a:latin typeface="Times New Roman" pitchFamily="18" charset="0"/>
                <a:cs typeface="Times New Roman" pitchFamily="18" charset="0"/>
              </a:rPr>
              <a:t>TT &amp; their associated guidelines can be found: http://www.thegef.org/gef/tracking_tools </a:t>
            </a:r>
          </a:p>
          <a:p>
            <a:endParaRPr lang="en-US" sz="2800" dirty="0"/>
          </a:p>
        </p:txBody>
      </p:sp>
      <p:sp>
        <p:nvSpPr>
          <p:cNvPr id="4" name="Slide Number Placeholder 3"/>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t="16179"/>
          <a:stretch>
            <a:fillRect/>
          </a:stretch>
        </p:blipFill>
        <p:spPr bwMode="auto">
          <a:xfrm>
            <a:off x="0" y="1295400"/>
            <a:ext cx="9144000" cy="5589164"/>
          </a:xfrm>
          <a:prstGeom prst="rect">
            <a:avLst/>
          </a:prstGeom>
          <a:noFill/>
          <a:ln w="9525">
            <a:noFill/>
            <a:miter lim="800000"/>
            <a:headEnd/>
            <a:tailEnd/>
          </a:ln>
          <a:effectLst/>
        </p:spPr>
      </p:pic>
      <p:sp>
        <p:nvSpPr>
          <p:cNvPr id="17" name="Title 1"/>
          <p:cNvSpPr>
            <a:spLocks noGrp="1"/>
          </p:cNvSpPr>
          <p:nvPr>
            <p:ph type="title"/>
          </p:nvPr>
        </p:nvSpPr>
        <p:spPr>
          <a:xfrm>
            <a:off x="228600" y="76200"/>
            <a:ext cx="8839200" cy="1143000"/>
          </a:xfrm>
        </p:spPr>
        <p:txBody>
          <a:bodyPr/>
          <a:lstStyle/>
          <a:p>
            <a:r>
              <a:rPr lang="en-ZA" sz="3200" dirty="0">
                <a:latin typeface="Times New Roman" pitchFamily="18" charset="0"/>
                <a:cs typeface="Times New Roman" pitchFamily="18" charset="0"/>
              </a:rPr>
              <a:t>Structure of the GEF Tracking </a:t>
            </a:r>
            <a:r>
              <a:rPr lang="en-ZA" sz="3200" dirty="0" smtClean="0">
                <a:latin typeface="Times New Roman" pitchFamily="18" charset="0"/>
                <a:cs typeface="Times New Roman" pitchFamily="18" charset="0"/>
              </a:rPr>
              <a:t>Tools </a:t>
            </a:r>
            <a:r>
              <a:rPr lang="en-US" sz="3200" dirty="0" smtClean="0">
                <a:latin typeface="Times New Roman" pitchFamily="18" charset="0"/>
                <a:cs typeface="Times New Roman" pitchFamily="18" charset="0"/>
              </a:rPr>
              <a:t>(What</a:t>
            </a:r>
            <a:r>
              <a:rPr lang="en-US" sz="3200" dirty="0">
                <a:latin typeface="Times New Roman" pitchFamily="18" charset="0"/>
                <a:cs typeface="Times New Roman" pitchFamily="18" charset="0"/>
              </a:rPr>
              <a:t>?)</a:t>
            </a:r>
          </a:p>
        </p:txBody>
      </p:sp>
      <p:sp>
        <p:nvSpPr>
          <p:cNvPr id="3" name="Content Placeholder 2"/>
          <p:cNvSpPr>
            <a:spLocks noGrp="1"/>
          </p:cNvSpPr>
          <p:nvPr>
            <p:ph idx="1"/>
          </p:nvPr>
        </p:nvSpPr>
        <p:spPr>
          <a:xfrm>
            <a:off x="3352800" y="1928826"/>
            <a:ext cx="5410200" cy="2928958"/>
          </a:xfrm>
          <a:solidFill>
            <a:schemeClr val="bg1">
              <a:alpha val="90000"/>
            </a:schemeClr>
          </a:solidFill>
          <a:effectLst>
            <a:outerShdw blurRad="50800" dist="38100" dir="18900000" algn="bl" rotWithShape="0">
              <a:prstClr val="black">
                <a:alpha val="40000"/>
              </a:prstClr>
            </a:outerShdw>
          </a:effectLst>
        </p:spPr>
        <p:txBody>
          <a:bodyPr>
            <a:normAutofit/>
          </a:bodyPr>
          <a:lstStyle/>
          <a:p>
            <a:pPr>
              <a:buNone/>
            </a:pPr>
            <a:r>
              <a:rPr lang="en-ZA" sz="1600" dirty="0" smtClean="0"/>
              <a:t>Sample of Biodiversity TT </a:t>
            </a:r>
            <a:r>
              <a:rPr lang="en-ZA" sz="1600" dirty="0" err="1" smtClean="0"/>
              <a:t>spreadsheets</a:t>
            </a:r>
            <a:r>
              <a:rPr lang="en-ZA" sz="1600" dirty="0" smtClean="0"/>
              <a:t>:</a:t>
            </a:r>
          </a:p>
          <a:p>
            <a:pPr lvl="1"/>
            <a:r>
              <a:rPr lang="en-ZA" sz="1600" dirty="0" smtClean="0">
                <a:solidFill>
                  <a:schemeClr val="accent4"/>
                </a:solidFill>
              </a:rPr>
              <a:t>Objective 1. Section I</a:t>
            </a:r>
          </a:p>
          <a:p>
            <a:pPr lvl="1"/>
            <a:r>
              <a:rPr lang="en-ZA" sz="1600" dirty="0" smtClean="0">
                <a:solidFill>
                  <a:schemeClr val="accent4"/>
                </a:solidFill>
              </a:rPr>
              <a:t>Objective 1. Section II</a:t>
            </a:r>
          </a:p>
          <a:p>
            <a:pPr lvl="1"/>
            <a:r>
              <a:rPr lang="en-ZA" sz="1600" dirty="0" smtClean="0">
                <a:solidFill>
                  <a:schemeClr val="accent4"/>
                </a:solidFill>
              </a:rPr>
              <a:t>Objective 1. Section III</a:t>
            </a:r>
          </a:p>
          <a:p>
            <a:pPr lvl="1"/>
            <a:r>
              <a:rPr lang="en-ZA" sz="1600" dirty="0" smtClean="0">
                <a:solidFill>
                  <a:schemeClr val="accent1"/>
                </a:solidFill>
              </a:rPr>
              <a:t>Objective 2.</a:t>
            </a:r>
          </a:p>
          <a:p>
            <a:pPr lvl="1"/>
            <a:r>
              <a:rPr lang="en-ZA" sz="1600" dirty="0" smtClean="0">
                <a:solidFill>
                  <a:schemeClr val="accent2"/>
                </a:solidFill>
              </a:rPr>
              <a:t>Objective 3.</a:t>
            </a:r>
          </a:p>
        </p:txBody>
      </p:sp>
      <p:sp>
        <p:nvSpPr>
          <p:cNvPr id="4" name="Slide Number Placeholder 3"/>
          <p:cNvSpPr>
            <a:spLocks noGrp="1"/>
          </p:cNvSpPr>
          <p:nvPr>
            <p:ph type="sldNum" sz="quarter" idx="4294967295"/>
          </p:nvPr>
        </p:nvSpPr>
        <p:spPr>
          <a:xfrm>
            <a:off x="8458201" y="6507163"/>
            <a:ext cx="685800" cy="503237"/>
          </a:xfrm>
          <a:prstGeom prst="ellipse">
            <a:avLst/>
          </a:prstGeom>
        </p:spPr>
        <p:txBody>
          <a:bodyPr/>
          <a:lstStyle/>
          <a:p>
            <a:fld id="{2754ED01-E2A0-4C1E-8E21-014B99041579}" type="slidenum">
              <a:rPr lang="en-US" smtClean="0"/>
              <a:pPr/>
              <a:t>27</a:t>
            </a:fld>
            <a:endParaRPr lang="en-US" dirty="0"/>
          </a:p>
        </p:txBody>
      </p:sp>
      <p:grpSp>
        <p:nvGrpSpPr>
          <p:cNvPr id="2" name="Group 1"/>
          <p:cNvGrpSpPr/>
          <p:nvPr/>
        </p:nvGrpSpPr>
        <p:grpSpPr>
          <a:xfrm>
            <a:off x="5410200" y="2057400"/>
            <a:ext cx="3295000" cy="1742257"/>
            <a:chOff x="4357686" y="2571768"/>
            <a:chExt cx="4399991" cy="2556298"/>
          </a:xfrm>
        </p:grpSpPr>
        <p:sp>
          <p:nvSpPr>
            <p:cNvPr id="11" name="Right Brace 10"/>
            <p:cNvSpPr/>
            <p:nvPr/>
          </p:nvSpPr>
          <p:spPr>
            <a:xfrm>
              <a:off x="5786446" y="2571768"/>
              <a:ext cx="928694" cy="1428760"/>
            </a:xfrm>
            <a:prstGeom prst="rightBrace">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13" name="TextBox 12"/>
            <p:cNvSpPr txBox="1"/>
            <p:nvPr/>
          </p:nvSpPr>
          <p:spPr>
            <a:xfrm>
              <a:off x="6715140" y="2893607"/>
              <a:ext cx="1419631" cy="858001"/>
            </a:xfrm>
            <a:prstGeom prst="rect">
              <a:avLst/>
            </a:prstGeom>
            <a:solidFill>
              <a:schemeClr val="accent4"/>
            </a:solidFill>
            <a:ln w="28575">
              <a:solidFill>
                <a:schemeClr val="accent4"/>
              </a:solidFill>
            </a:ln>
          </p:spPr>
          <p:txBody>
            <a:bodyPr wrap="none" rtlCol="0">
              <a:spAutoFit/>
            </a:bodyPr>
            <a:lstStyle/>
            <a:p>
              <a:r>
                <a:rPr lang="en-ZA" sz="1600" dirty="0">
                  <a:solidFill>
                    <a:prstClr val="black"/>
                  </a:solidFill>
                </a:rPr>
                <a:t>Protected</a:t>
              </a:r>
            </a:p>
            <a:p>
              <a:r>
                <a:rPr lang="en-ZA" sz="1600" dirty="0">
                  <a:solidFill>
                    <a:prstClr val="black"/>
                  </a:solidFill>
                </a:rPr>
                <a:t>Areas</a:t>
              </a:r>
              <a:endParaRPr lang="en-US" sz="1600" dirty="0">
                <a:solidFill>
                  <a:prstClr val="black"/>
                </a:solidFill>
              </a:endParaRPr>
            </a:p>
          </p:txBody>
        </p:sp>
        <p:sp>
          <p:nvSpPr>
            <p:cNvPr id="16" name="TextBox 15"/>
            <p:cNvSpPr txBox="1"/>
            <p:nvPr/>
          </p:nvSpPr>
          <p:spPr>
            <a:xfrm>
              <a:off x="6715139" y="4071966"/>
              <a:ext cx="2042538" cy="496738"/>
            </a:xfrm>
            <a:prstGeom prst="rect">
              <a:avLst/>
            </a:prstGeom>
            <a:solidFill>
              <a:schemeClr val="accent1"/>
            </a:solidFill>
            <a:ln w="28575">
              <a:solidFill>
                <a:schemeClr val="accent1"/>
              </a:solidFill>
            </a:ln>
          </p:spPr>
          <p:txBody>
            <a:bodyPr wrap="none" rtlCol="0">
              <a:spAutoFit/>
            </a:bodyPr>
            <a:lstStyle/>
            <a:p>
              <a:r>
                <a:rPr lang="en-ZA" sz="1600" dirty="0">
                  <a:solidFill>
                    <a:prstClr val="black"/>
                  </a:solidFill>
                </a:rPr>
                <a:t>Mainstreaming</a:t>
              </a:r>
              <a:endParaRPr lang="en-US" sz="1600" dirty="0">
                <a:solidFill>
                  <a:prstClr val="black"/>
                </a:solidFill>
              </a:endParaRPr>
            </a:p>
          </p:txBody>
        </p:sp>
        <p:cxnSp>
          <p:nvCxnSpPr>
            <p:cNvPr id="22" name="Straight Arrow Connector 21"/>
            <p:cNvCxnSpPr/>
            <p:nvPr/>
          </p:nvCxnSpPr>
          <p:spPr>
            <a:xfrm>
              <a:off x="4357686" y="4286280"/>
              <a:ext cx="2357454"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715140" y="4631328"/>
              <a:ext cx="1372537" cy="496738"/>
            </a:xfrm>
            <a:prstGeom prst="rect">
              <a:avLst/>
            </a:prstGeom>
            <a:solidFill>
              <a:schemeClr val="accent2"/>
            </a:solidFill>
            <a:ln w="28575">
              <a:solidFill>
                <a:schemeClr val="accent2"/>
              </a:solidFill>
            </a:ln>
          </p:spPr>
          <p:txBody>
            <a:bodyPr wrap="none" rtlCol="0">
              <a:spAutoFit/>
            </a:bodyPr>
            <a:lstStyle/>
            <a:p>
              <a:r>
                <a:rPr lang="en-ZA" sz="1600" dirty="0">
                  <a:solidFill>
                    <a:prstClr val="black"/>
                  </a:solidFill>
                </a:rPr>
                <a:t>Biosafety</a:t>
              </a:r>
              <a:endParaRPr lang="en-US" sz="1600" dirty="0">
                <a:solidFill>
                  <a:prstClr val="black"/>
                </a:solidFill>
              </a:endParaRPr>
            </a:p>
          </p:txBody>
        </p:sp>
        <p:cxnSp>
          <p:nvCxnSpPr>
            <p:cNvPr id="27" name="Straight Arrow Connector 26"/>
            <p:cNvCxnSpPr/>
            <p:nvPr/>
          </p:nvCxnSpPr>
          <p:spPr>
            <a:xfrm>
              <a:off x="4357686" y="4856196"/>
              <a:ext cx="2357454" cy="158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33316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pPr>
              <a:buNone/>
            </a:pPr>
            <a:endParaRPr lang="en-US" dirty="0" smtClean="0"/>
          </a:p>
          <a:p>
            <a:pPr>
              <a:buNone/>
            </a:pPr>
            <a:endParaRPr lang="en-US" dirty="0" smtClean="0"/>
          </a:p>
          <a:p>
            <a:pPr>
              <a:buNone/>
            </a:pPr>
            <a:endParaRPr lang="en-US" dirty="0" smtClean="0"/>
          </a:p>
          <a:p>
            <a:pPr marL="290513" indent="0">
              <a:buNone/>
            </a:pPr>
            <a:r>
              <a:rPr lang="en-US" sz="3600" b="1" cap="small" dirty="0" smtClean="0">
                <a:latin typeface="Times New Roman" pitchFamily="18" charset="0"/>
                <a:cs typeface="Times New Roman" pitchFamily="18" charset="0"/>
              </a:rPr>
              <a:t>Reporting, Data Access &amp; Transparency</a:t>
            </a:r>
            <a:endParaRPr lang="en-US" sz="3600" b="1" dirty="0">
              <a:latin typeface="Times New Roman" pitchFamily="18" charset="0"/>
              <a:cs typeface="Times New Roman" pitchFamily="18" charset="0"/>
            </a:endParaRPr>
          </a:p>
        </p:txBody>
      </p:sp>
      <p:sp>
        <p:nvSpPr>
          <p:cNvPr id="5" name="Slide Number Placeholder 4"/>
          <p:cNvSpPr>
            <a:spLocks noGrp="1"/>
          </p:cNvSpPr>
          <p:nvPr>
            <p:ph type="sldNum" sz="quarter" idx="4294967295"/>
          </p:nvPr>
        </p:nvSpPr>
        <p:spPr>
          <a:xfrm>
            <a:off x="8382000" y="6170613"/>
            <a:ext cx="762001" cy="503237"/>
          </a:xfrm>
          <a:prstGeom prst="ellipse">
            <a:avLst/>
          </a:prstGeom>
        </p:spPr>
        <p:txBody>
          <a:bodyPr/>
          <a:lstStyle/>
          <a:p>
            <a:fld id="{2754ED01-E2A0-4C1E-8E21-014B99041579}" type="slidenum">
              <a:rPr lang="en-US" smtClean="0"/>
              <a:pPr/>
              <a:t>28</a:t>
            </a:fld>
            <a:endParaRPr lang="en-US" dirty="0"/>
          </a:p>
        </p:txBody>
      </p:sp>
      <p:sp>
        <p:nvSpPr>
          <p:cNvPr id="4" name="Rectangle 3"/>
          <p:cNvSpPr/>
          <p:nvPr/>
        </p:nvSpPr>
        <p:spPr>
          <a:xfrm>
            <a:off x="0" y="3733800"/>
            <a:ext cx="7924800" cy="1676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166688"/>
            <a:r>
              <a:rPr lang="en-US" sz="3600" b="1" cap="small" dirty="0" smtClean="0">
                <a:solidFill>
                  <a:srgbClr val="1F497D"/>
                </a:solidFill>
                <a:latin typeface="Times New Roman" pitchFamily="18" charset="0"/>
                <a:ea typeface="+mj-ea"/>
                <a:cs typeface="Times New Roman" pitchFamily="18" charset="0"/>
              </a:rPr>
              <a:t>Data Access &amp; Transparency</a:t>
            </a:r>
            <a:endParaRPr lang="en-US" sz="3600" b="1" cap="small" dirty="0">
              <a:solidFill>
                <a:srgbClr val="1F497D"/>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46966"/>
            <a:ext cx="5181600" cy="6904966"/>
          </a:xfrm>
          <a:prstGeom prst="rect">
            <a:avLst/>
          </a:prstGeom>
          <a:noFill/>
          <a:ln w="9525">
            <a:noFill/>
            <a:miter lim="800000"/>
            <a:headEnd/>
            <a:tailEnd/>
          </a:ln>
          <a:effectLst/>
        </p:spPr>
      </p:pic>
      <p:sp>
        <p:nvSpPr>
          <p:cNvPr id="10" name="Rectangle 9"/>
          <p:cNvSpPr/>
          <p:nvPr/>
        </p:nvSpPr>
        <p:spPr>
          <a:xfrm>
            <a:off x="5189621" y="0"/>
            <a:ext cx="3954379" cy="13890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pPr>
            <a:r>
              <a:rPr lang="en-US" sz="2400" b="1" dirty="0" smtClean="0">
                <a:solidFill>
                  <a:srgbClr val="000000"/>
                </a:solidFill>
                <a:latin typeface="Times New Roman" pitchFamily="18" charset="0"/>
                <a:cs typeface="Times New Roman" pitchFamily="18" charset="0"/>
              </a:rPr>
              <a:t>Mapping Portal to Access and Sort Data</a:t>
            </a:r>
          </a:p>
        </p:txBody>
      </p:sp>
      <p:sp>
        <p:nvSpPr>
          <p:cNvPr id="11" name="Rectangle 10"/>
          <p:cNvSpPr/>
          <p:nvPr/>
        </p:nvSpPr>
        <p:spPr>
          <a:xfrm>
            <a:off x="5189621" y="5181600"/>
            <a:ext cx="3954379" cy="13128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0100">
              <a:lnSpc>
                <a:spcPct val="90000"/>
              </a:lnSpc>
            </a:pPr>
            <a:r>
              <a:rPr lang="en-US" sz="2400" b="1" dirty="0" smtClean="0">
                <a:solidFill>
                  <a:srgbClr val="000000"/>
                </a:solidFill>
                <a:latin typeface="Times New Roman" pitchFamily="18" charset="0"/>
                <a:cs typeface="Times New Roman" pitchFamily="18" charset="0"/>
              </a:rPr>
              <a:t>Next Step: Progress toward Results (outcomes &amp; outputs) Captured through Mapping Portal</a:t>
            </a:r>
            <a:r>
              <a:rPr lang="en-US" sz="2400" b="1" dirty="0" smtClean="0">
                <a:solidFill>
                  <a:srgbClr val="000000"/>
                </a:solidFill>
                <a:latin typeface="Franklin Gothic Book"/>
                <a:cs typeface="Franklin Gothic Book"/>
              </a:rPr>
              <a:t>  </a:t>
            </a:r>
            <a:endParaRPr lang="en-US" sz="2400" b="1" dirty="0">
              <a:solidFill>
                <a:srgbClr val="000000"/>
              </a:solidFill>
              <a:latin typeface="Franklin Gothic Book"/>
              <a:cs typeface="Franklin Gothic Book"/>
            </a:endParaRPr>
          </a:p>
        </p:txBody>
      </p:sp>
      <p:sp>
        <p:nvSpPr>
          <p:cNvPr id="2" name="Slide Number Placeholder 1"/>
          <p:cNvSpPr>
            <a:spLocks noGrp="1"/>
          </p:cNvSpPr>
          <p:nvPr>
            <p:ph type="sldNum" sz="quarter" idx="4294967295"/>
          </p:nvPr>
        </p:nvSpPr>
        <p:spPr>
          <a:xfrm>
            <a:off x="8382000" y="6248400"/>
            <a:ext cx="762001" cy="503237"/>
          </a:xfrm>
          <a:prstGeom prst="ellipse">
            <a:avLst/>
          </a:prstGeom>
        </p:spPr>
        <p:txBody>
          <a:bodyPr/>
          <a:lstStyle/>
          <a:p>
            <a:fld id="{2754ED01-E2A0-4C1E-8E21-014B99041579}" type="slidenum">
              <a:rPr lang="en-US" smtClean="0"/>
              <a:pPr/>
              <a:t>29</a:t>
            </a:fld>
            <a:endParaRPr lang="en-US" dirty="0"/>
          </a:p>
        </p:txBody>
      </p:sp>
    </p:spTree>
    <p:extLst>
      <p:ext uri="{BB962C8B-B14F-4D97-AF65-F5344CB8AC3E}">
        <p14:creationId xmlns:p14="http://schemas.microsoft.com/office/powerpoint/2010/main" val="3707200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86200"/>
            <a:ext cx="7391400" cy="1676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cap="small" dirty="0">
                <a:solidFill>
                  <a:srgbClr val="1F497D"/>
                </a:solidFill>
                <a:latin typeface="Times New Roman" pitchFamily="18" charset="0"/>
                <a:ea typeface="+mj-ea"/>
                <a:cs typeface="Times New Roman" pitchFamily="18" charset="0"/>
              </a:rPr>
              <a:t>Results Based Management at the GEF</a:t>
            </a:r>
          </a:p>
        </p:txBody>
      </p:sp>
      <p:sp>
        <p:nvSpPr>
          <p:cNvPr id="2" name="Slide Number Placeholder 1"/>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1"/>
            <a:ext cx="5334000" cy="6860247"/>
          </a:xfrm>
          <a:prstGeom prst="rect">
            <a:avLst/>
          </a:prstGeom>
          <a:noFill/>
          <a:ln w="9525">
            <a:noFill/>
            <a:miter lim="800000"/>
            <a:headEnd/>
            <a:tailEnd/>
          </a:ln>
        </p:spPr>
      </p:pic>
      <p:sp>
        <p:nvSpPr>
          <p:cNvPr id="6" name="Rectangle 5"/>
          <p:cNvSpPr/>
          <p:nvPr/>
        </p:nvSpPr>
        <p:spPr>
          <a:xfrm>
            <a:off x="5308453" y="0"/>
            <a:ext cx="3835547" cy="10842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prstClr val="black"/>
                </a:solidFill>
                <a:latin typeface="Times New Roman" pitchFamily="18" charset="0"/>
                <a:cs typeface="Times New Roman" pitchFamily="18" charset="0"/>
              </a:rPr>
              <a:t>The Web-mapping portal, </a:t>
            </a:r>
          </a:p>
          <a:p>
            <a:r>
              <a:rPr lang="en-US" sz="2400" dirty="0">
                <a:solidFill>
                  <a:prstClr val="black"/>
                </a:solidFill>
                <a:latin typeface="Times New Roman" pitchFamily="18" charset="0"/>
                <a:cs typeface="Times New Roman" pitchFamily="18" charset="0"/>
              </a:rPr>
              <a:t>links directly to the GEF </a:t>
            </a:r>
          </a:p>
          <a:p>
            <a:r>
              <a:rPr lang="en-US" sz="2400" b="1" dirty="0">
                <a:solidFill>
                  <a:prstClr val="black"/>
                </a:solidFill>
                <a:latin typeface="Times New Roman" pitchFamily="18" charset="0"/>
                <a:cs typeface="Times New Roman" pitchFamily="18" charset="0"/>
              </a:rPr>
              <a:t>online project database.</a:t>
            </a:r>
            <a:endParaRPr lang="en-US" sz="2400" dirty="0">
              <a:solidFill>
                <a:prstClr val="black"/>
              </a:solidFill>
              <a:latin typeface="Times New Roman" pitchFamily="18" charset="0"/>
              <a:cs typeface="Times New Roman" pitchFamily="18" charset="0"/>
            </a:endParaRPr>
          </a:p>
        </p:txBody>
      </p:sp>
      <p:sp>
        <p:nvSpPr>
          <p:cNvPr id="7" name="Rectangle 6"/>
          <p:cNvSpPr/>
          <p:nvPr/>
        </p:nvSpPr>
        <p:spPr>
          <a:xfrm>
            <a:off x="5334000" y="5486400"/>
            <a:ext cx="3810000" cy="1371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00100">
              <a:lnSpc>
                <a:spcPct val="90000"/>
              </a:lnSpc>
            </a:pPr>
            <a:r>
              <a:rPr lang="en-US" sz="2400" dirty="0" smtClean="0">
                <a:solidFill>
                  <a:srgbClr val="000000"/>
                </a:solidFill>
                <a:latin typeface="Times New Roman" pitchFamily="18" charset="0"/>
                <a:cs typeface="Times New Roman" pitchFamily="18" charset="0"/>
              </a:rPr>
              <a:t>Public Availability of Project Reports (PIRs, TTs, MTRs &amp; TEs ) through the Mapping Portal</a:t>
            </a:r>
            <a:endParaRPr lang="en-US" sz="2400" dirty="0">
              <a:solidFill>
                <a:srgbClr val="000000"/>
              </a:solidFill>
              <a:latin typeface="Times New Roman" pitchFamily="18" charset="0"/>
              <a:cs typeface="Times New Roman" pitchFamily="18" charset="0"/>
            </a:endParaRPr>
          </a:p>
        </p:txBody>
      </p:sp>
      <p:sp>
        <p:nvSpPr>
          <p:cNvPr id="2" name="Slide Number Placeholder 1"/>
          <p:cNvSpPr>
            <a:spLocks noGrp="1"/>
          </p:cNvSpPr>
          <p:nvPr>
            <p:ph type="sldNum" sz="quarter" idx="4294967295"/>
          </p:nvPr>
        </p:nvSpPr>
        <p:spPr>
          <a:xfrm>
            <a:off x="8458201" y="6430963"/>
            <a:ext cx="685800" cy="503237"/>
          </a:xfrm>
          <a:prstGeom prst="ellipse">
            <a:avLst/>
          </a:prstGeom>
        </p:spPr>
        <p:txBody>
          <a:bodyPr/>
          <a:lstStyle/>
          <a:p>
            <a:fld id="{2754ED01-E2A0-4C1E-8E21-014B99041579}" type="slidenum">
              <a:rPr lang="en-US" smtClean="0"/>
              <a:pPr/>
              <a:t>30</a:t>
            </a:fld>
            <a:endParaRPr lang="en-US" dirty="0"/>
          </a:p>
        </p:txBody>
      </p:sp>
    </p:spTree>
    <p:extLst>
      <p:ext uri="{BB962C8B-B14F-4D97-AF65-F5344CB8AC3E}">
        <p14:creationId xmlns:p14="http://schemas.microsoft.com/office/powerpoint/2010/main" val="36929778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ZA" sz="3600" dirty="0" smtClean="0">
                <a:latin typeface="Times New Roman" pitchFamily="18" charset="0"/>
                <a:cs typeface="Times New Roman" pitchFamily="18" charset="0"/>
              </a:rPr>
              <a:t>Questions about the GEF Tracking Tools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401080" cy="4525963"/>
          </a:xfrm>
        </p:spPr>
        <p:txBody>
          <a:bodyPr>
            <a:normAutofit/>
          </a:bodyPr>
          <a:lstStyle/>
          <a:p>
            <a:r>
              <a:rPr lang="en-ZA" sz="2800" dirty="0" smtClean="0">
                <a:latin typeface="Times New Roman" pitchFamily="18" charset="0"/>
                <a:cs typeface="Times New Roman" pitchFamily="18" charset="0"/>
              </a:rPr>
              <a:t>What benefits do the GEF Tracking Tools bring to individual projects?</a:t>
            </a:r>
          </a:p>
          <a:p>
            <a:endParaRPr lang="en-ZA" sz="2800" dirty="0" smtClean="0"/>
          </a:p>
          <a:p>
            <a:r>
              <a:rPr lang="en-ZA" sz="2800" dirty="0" smtClean="0">
                <a:latin typeface="Times New Roman" pitchFamily="18" charset="0"/>
                <a:cs typeface="Times New Roman" pitchFamily="18" charset="0"/>
              </a:rPr>
              <a:t>What benefits do the GEF Tracking Tools bring to countries?</a:t>
            </a:r>
          </a:p>
          <a:p>
            <a:endParaRPr lang="en-ZA" sz="2800" dirty="0" smtClean="0"/>
          </a:p>
          <a:p>
            <a:r>
              <a:rPr lang="en-ZA" sz="2800" dirty="0" smtClean="0">
                <a:latin typeface="Times New Roman" pitchFamily="18" charset="0"/>
                <a:cs typeface="Times New Roman" pitchFamily="18" charset="0"/>
              </a:rPr>
              <a:t>What benefits do the GEF Tracking Tools bring to GEF Agencies?</a:t>
            </a:r>
          </a:p>
        </p:txBody>
      </p:sp>
      <p:sp>
        <p:nvSpPr>
          <p:cNvPr id="4" name="Slide Number Placeholder 3"/>
          <p:cNvSpPr>
            <a:spLocks noGrp="1"/>
          </p:cNvSpPr>
          <p:nvPr>
            <p:ph type="sldNum" sz="quarter" idx="4294967295"/>
          </p:nvPr>
        </p:nvSpPr>
        <p:spPr>
          <a:xfrm>
            <a:off x="8382000" y="6170613"/>
            <a:ext cx="762001" cy="503237"/>
          </a:xfrm>
          <a:prstGeom prst="ellipse">
            <a:avLst/>
          </a:prstGeom>
        </p:spPr>
        <p:txBody>
          <a:bodyPr/>
          <a:lstStyle/>
          <a:p>
            <a:fld id="{2754ED01-E2A0-4C1E-8E21-014B99041579}" type="slidenum">
              <a:rPr lang="en-US" smtClean="0"/>
              <a:pPr/>
              <a:t>31</a:t>
            </a:fld>
            <a:endParaRPr lang="en-US"/>
          </a:p>
        </p:txBody>
      </p:sp>
    </p:spTree>
    <p:extLst>
      <p:ext uri="{BB962C8B-B14F-4D97-AF65-F5344CB8AC3E}">
        <p14:creationId xmlns:p14="http://schemas.microsoft.com/office/powerpoint/2010/main" val="21258157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066800"/>
            <a:ext cx="7086600" cy="1077218"/>
          </a:xfrm>
          <a:prstGeom prst="rect">
            <a:avLst/>
          </a:prstGeom>
        </p:spPr>
        <p:txBody>
          <a:bodyPr wrap="square">
            <a:spAutoFit/>
          </a:bodyPr>
          <a:lstStyle/>
          <a:p>
            <a:r>
              <a:rPr lang="en-US" sz="3200" dirty="0" smtClean="0">
                <a:latin typeface="Times New Roman" pitchFamily="18" charset="0"/>
                <a:cs typeface="Times New Roman" pitchFamily="18" charset="0"/>
              </a:rPr>
              <a:t>For more information: </a:t>
            </a:r>
          </a:p>
          <a:p>
            <a:r>
              <a:rPr lang="en-US" sz="3200" dirty="0" smtClean="0">
                <a:latin typeface="Times New Roman" pitchFamily="18" charset="0"/>
                <a:cs typeface="Times New Roman" pitchFamily="18" charset="0"/>
              </a:rPr>
              <a:t>http://www.thegef.org/gef/RBM</a:t>
            </a:r>
            <a:endParaRPr lang="en-US" sz="3200" dirty="0">
              <a:latin typeface="Times New Roman" pitchFamily="18" charset="0"/>
              <a:cs typeface="Times New Roman" pitchFamily="18" charset="0"/>
            </a:endParaRPr>
          </a:p>
        </p:txBody>
      </p:sp>
      <p:pic>
        <p:nvPicPr>
          <p:cNvPr id="6" name="Picture 5" descr="GEF-PPT-BG.png"/>
          <p:cNvPicPr>
            <a:picLocks noChangeAspect="1"/>
          </p:cNvPicPr>
          <p:nvPr/>
        </p:nvPicPr>
        <p:blipFill>
          <a:blip r:embed="rId3" cstate="print"/>
          <a:stretch>
            <a:fillRect/>
          </a:stretch>
        </p:blipFill>
        <p:spPr>
          <a:xfrm>
            <a:off x="0" y="2590800"/>
            <a:ext cx="9144000" cy="1248156"/>
          </a:xfrm>
          <a:prstGeom prst="rect">
            <a:avLst/>
          </a:prstGeom>
          <a:solidFill>
            <a:schemeClr val="bg1">
              <a:lumMod val="75000"/>
            </a:schemeClr>
          </a:solidFill>
        </p:spPr>
      </p:pic>
      <p:sp>
        <p:nvSpPr>
          <p:cNvPr id="7" name="Rectangle 6"/>
          <p:cNvSpPr/>
          <p:nvPr/>
        </p:nvSpPr>
        <p:spPr>
          <a:xfrm>
            <a:off x="838200" y="4114800"/>
            <a:ext cx="7467600" cy="1569660"/>
          </a:xfrm>
          <a:prstGeom prst="rect">
            <a:avLst/>
          </a:prstGeom>
        </p:spPr>
        <p:txBody>
          <a:bodyPr wrap="square">
            <a:spAutoFit/>
          </a:bodyPr>
          <a:lstStyle/>
          <a:p>
            <a:pPr algn="ctr"/>
            <a:r>
              <a:rPr lang="en-US" sz="3200" dirty="0" smtClean="0">
                <a:latin typeface="Times New Roman" pitchFamily="18" charset="0"/>
                <a:cs typeface="Times New Roman" pitchFamily="18" charset="0"/>
              </a:rPr>
              <a:t>Contact us at RBM:</a:t>
            </a:r>
          </a:p>
          <a:p>
            <a:r>
              <a:rPr lang="en-US" sz="3200" dirty="0" smtClean="0">
                <a:latin typeface="Times New Roman" pitchFamily="18" charset="0"/>
                <a:cs typeface="Times New Roman" pitchFamily="18" charset="0"/>
              </a:rPr>
              <a:t>Dr. </a:t>
            </a:r>
            <a:r>
              <a:rPr lang="en-US" sz="3200" dirty="0" err="1" smtClean="0">
                <a:latin typeface="Times New Roman" pitchFamily="18" charset="0"/>
                <a:cs typeface="Times New Roman" pitchFamily="18" charset="0"/>
              </a:rPr>
              <a:t>Omid</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Parhizkar</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4"/>
              </a:rPr>
              <a:t>oparhizkar@thegef.org</a:t>
            </a:r>
            <a:endParaRPr lang="en-US" sz="3200" dirty="0" smtClean="0">
              <a:latin typeface="Times New Roman" pitchFamily="18" charset="0"/>
              <a:cs typeface="Times New Roman" pitchFamily="18" charset="0"/>
            </a:endParaRPr>
          </a:p>
          <a:p>
            <a:endParaRPr lang="en-US" sz="3200" dirty="0">
              <a:latin typeface="Franklin Gothic Book"/>
              <a:cs typeface="Franklin Gothic Book"/>
            </a:endParaRPr>
          </a:p>
        </p:txBody>
      </p:sp>
      <p:sp>
        <p:nvSpPr>
          <p:cNvPr id="2" name="Slide Number Placeholder 1"/>
          <p:cNvSpPr>
            <a:spLocks noGrp="1"/>
          </p:cNvSpPr>
          <p:nvPr>
            <p:ph type="sldNum" sz="quarter" idx="4294967295"/>
          </p:nvPr>
        </p:nvSpPr>
        <p:spPr>
          <a:xfrm>
            <a:off x="8458199" y="6170613"/>
            <a:ext cx="685801" cy="503237"/>
          </a:xfrm>
          <a:prstGeom prst="ellipse">
            <a:avLst/>
          </a:prstGeom>
        </p:spPr>
        <p:txBody>
          <a:bodyPr/>
          <a:lstStyle/>
          <a:p>
            <a:fld id="{2754ED01-E2A0-4C1E-8E21-014B99041579}" type="slidenum">
              <a:rPr lang="en-US" smtClean="0"/>
              <a:pPr/>
              <a:t>32</a:t>
            </a:fld>
            <a:endParaRPr lang="en-US"/>
          </a:p>
        </p:txBody>
      </p:sp>
    </p:spTree>
    <p:extLst>
      <p:ext uri="{BB962C8B-B14F-4D97-AF65-F5344CB8AC3E}">
        <p14:creationId xmlns:p14="http://schemas.microsoft.com/office/powerpoint/2010/main" val="2239429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Results-Based Management: Definition</a:t>
            </a:r>
            <a:endParaRPr lang="en-US" sz="3200" dirty="0"/>
          </a:p>
        </p:txBody>
      </p:sp>
      <p:sp>
        <p:nvSpPr>
          <p:cNvPr id="3" name="Content Placeholder 2"/>
          <p:cNvSpPr>
            <a:spLocks noGrp="1"/>
          </p:cNvSpPr>
          <p:nvPr>
            <p:ph idx="1"/>
          </p:nvPr>
        </p:nvSpPr>
        <p:spPr>
          <a:xfrm>
            <a:off x="533400" y="1600201"/>
            <a:ext cx="8153400" cy="4114800"/>
          </a:xfrm>
        </p:spPr>
        <p:txBody>
          <a:bodyPr/>
          <a:lstStyle/>
          <a:p>
            <a:pPr>
              <a:buNone/>
            </a:pPr>
            <a:r>
              <a:rPr lang="en-US" dirty="0" smtClean="0">
                <a:latin typeface="Times New Roman" pitchFamily="18" charset="0"/>
                <a:cs typeface="Times New Roman" pitchFamily="18" charset="0"/>
              </a:rPr>
              <a:t>A results-based approach aims to improve management effectiveness and accountability by “defining realistic expected results, monitoring progress toward the achievement of expected results, integrating lessons learned into management decisions and reporting on performance.” </a:t>
            </a:r>
          </a:p>
          <a:p>
            <a:pPr algn="r">
              <a:buNone/>
            </a:pPr>
            <a:r>
              <a:rPr lang="en-US" sz="1600" i="1" dirty="0" smtClean="0">
                <a:latin typeface="Times New Roman" pitchFamily="18" charset="0"/>
                <a:cs typeface="Times New Roman" pitchFamily="18" charset="0"/>
              </a:rPr>
              <a:t>Canadian International Development Agency (CIDA), 1999</a:t>
            </a:r>
            <a:r>
              <a:rPr lang="en-US" sz="1600" dirty="0" smtClean="0">
                <a:latin typeface="Times New Roman" pitchFamily="18" charset="0"/>
                <a:cs typeface="Times New Roman" pitchFamily="18" charset="0"/>
              </a:rPr>
              <a:t> </a:t>
            </a:r>
          </a:p>
          <a:p>
            <a:pPr>
              <a:buNone/>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latin typeface="Times New Roman" pitchFamily="18" charset="0"/>
                <a:cs typeface="Times New Roman" pitchFamily="18" charset="0"/>
              </a:rPr>
              <a:t>Tracking Results</a:t>
            </a:r>
            <a:endParaRPr lang="en-US" sz="3200" dirty="0">
              <a:latin typeface="Times New Roman" pitchFamily="18" charset="0"/>
              <a:cs typeface="Times New Roman" pitchFamily="18" charset="0"/>
            </a:endParaRPr>
          </a:p>
        </p:txBody>
      </p:sp>
      <p:sp>
        <p:nvSpPr>
          <p:cNvPr id="3" name="Slide Number Placeholder 2"/>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5</a:t>
            </a:fld>
            <a:endParaRPr lang="en-US"/>
          </a:p>
        </p:txBody>
      </p:sp>
      <p:sp>
        <p:nvSpPr>
          <p:cNvPr id="4" name="Text Box 5"/>
          <p:cNvSpPr txBox="1">
            <a:spLocks noChangeArrowheads="1"/>
          </p:cNvSpPr>
          <p:nvPr/>
        </p:nvSpPr>
        <p:spPr bwMode="auto">
          <a:xfrm>
            <a:off x="609600" y="990600"/>
            <a:ext cx="2480930" cy="400110"/>
          </a:xfrm>
          <a:prstGeom prst="rect">
            <a:avLst/>
          </a:prstGeom>
          <a:noFill/>
          <a:ln w="9525" algn="ctr">
            <a:noFill/>
            <a:miter lim="800000"/>
            <a:headEnd/>
            <a:tailEnd/>
          </a:ln>
        </p:spPr>
        <p:txBody>
          <a:bodyPr>
            <a:spAutoFit/>
          </a:bodyPr>
          <a:lstStyle/>
          <a:p>
            <a:pPr algn="ctr">
              <a:spcBef>
                <a:spcPct val="50000"/>
              </a:spcBef>
            </a:pPr>
            <a:r>
              <a:rPr lang="en-US" sz="2000" b="1" dirty="0">
                <a:solidFill>
                  <a:schemeClr val="accent1"/>
                </a:solidFill>
                <a:latin typeface="Times New Roman" pitchFamily="18" charset="0"/>
                <a:cs typeface="Times New Roman" pitchFamily="18" charset="0"/>
              </a:rPr>
              <a:t>Project Design</a:t>
            </a:r>
          </a:p>
        </p:txBody>
      </p:sp>
      <p:sp>
        <p:nvSpPr>
          <p:cNvPr id="5" name="Text Box 6"/>
          <p:cNvSpPr txBox="1">
            <a:spLocks noChangeArrowheads="1"/>
          </p:cNvSpPr>
          <p:nvPr/>
        </p:nvSpPr>
        <p:spPr bwMode="auto">
          <a:xfrm>
            <a:off x="3179135" y="990600"/>
            <a:ext cx="2480930" cy="400110"/>
          </a:xfrm>
          <a:prstGeom prst="rect">
            <a:avLst/>
          </a:prstGeom>
          <a:noFill/>
          <a:ln w="9525" algn="ctr">
            <a:noFill/>
            <a:miter lim="800000"/>
            <a:headEnd/>
            <a:tailEnd/>
          </a:ln>
        </p:spPr>
        <p:txBody>
          <a:bodyPr>
            <a:spAutoFit/>
          </a:bodyPr>
          <a:lstStyle/>
          <a:p>
            <a:pPr algn="ctr">
              <a:spcBef>
                <a:spcPct val="50000"/>
              </a:spcBef>
            </a:pPr>
            <a:r>
              <a:rPr lang="en-US" sz="2000" b="1" dirty="0">
                <a:solidFill>
                  <a:schemeClr val="accent1"/>
                </a:solidFill>
                <a:latin typeface="Times New Roman" pitchFamily="18" charset="0"/>
                <a:cs typeface="Times New Roman" pitchFamily="18" charset="0"/>
              </a:rPr>
              <a:t>Implementation</a:t>
            </a:r>
          </a:p>
        </p:txBody>
      </p:sp>
      <p:sp>
        <p:nvSpPr>
          <p:cNvPr id="6" name="Text Box 7"/>
          <p:cNvSpPr txBox="1">
            <a:spLocks noChangeArrowheads="1"/>
          </p:cNvSpPr>
          <p:nvPr/>
        </p:nvSpPr>
        <p:spPr bwMode="auto">
          <a:xfrm>
            <a:off x="5748670" y="990600"/>
            <a:ext cx="2480930" cy="400110"/>
          </a:xfrm>
          <a:prstGeom prst="rect">
            <a:avLst/>
          </a:prstGeom>
          <a:noFill/>
          <a:ln w="9525" algn="ctr">
            <a:noFill/>
            <a:miter lim="800000"/>
            <a:headEnd/>
            <a:tailEnd/>
          </a:ln>
        </p:spPr>
        <p:txBody>
          <a:bodyPr>
            <a:spAutoFit/>
          </a:bodyPr>
          <a:lstStyle/>
          <a:p>
            <a:pPr algn="ctr">
              <a:spcBef>
                <a:spcPct val="50000"/>
              </a:spcBef>
            </a:pPr>
            <a:r>
              <a:rPr lang="en-US" sz="2000" b="1" dirty="0">
                <a:solidFill>
                  <a:schemeClr val="accent1"/>
                </a:solidFill>
                <a:latin typeface="Times New Roman" pitchFamily="18" charset="0"/>
                <a:cs typeface="Times New Roman" pitchFamily="18" charset="0"/>
              </a:rPr>
              <a:t>Evaluation</a:t>
            </a:r>
          </a:p>
        </p:txBody>
      </p:sp>
      <p:sp>
        <p:nvSpPr>
          <p:cNvPr id="7" name="Line 8"/>
          <p:cNvSpPr>
            <a:spLocks noChangeShapeType="1"/>
          </p:cNvSpPr>
          <p:nvPr/>
        </p:nvSpPr>
        <p:spPr bwMode="auto">
          <a:xfrm>
            <a:off x="2824716" y="1343140"/>
            <a:ext cx="620233" cy="0"/>
          </a:xfrm>
          <a:prstGeom prst="line">
            <a:avLst/>
          </a:prstGeom>
          <a:noFill/>
          <a:ln w="38100">
            <a:solidFill>
              <a:schemeClr val="tx1"/>
            </a:solidFill>
            <a:round/>
            <a:headEnd/>
            <a:tailEnd type="triangle" w="med" len="med"/>
          </a:ln>
        </p:spPr>
        <p:txBody>
          <a:bodyPr rot="10800000" wrap="none" anchor="ctr"/>
          <a:lstStyle/>
          <a:p>
            <a:endParaRPr lang="en-US">
              <a:latin typeface="+mj-lt"/>
            </a:endParaRPr>
          </a:p>
        </p:txBody>
      </p:sp>
      <p:sp>
        <p:nvSpPr>
          <p:cNvPr id="8" name="Line 9"/>
          <p:cNvSpPr>
            <a:spLocks noChangeShapeType="1"/>
          </p:cNvSpPr>
          <p:nvPr/>
        </p:nvSpPr>
        <p:spPr bwMode="auto">
          <a:xfrm>
            <a:off x="5482856" y="1343140"/>
            <a:ext cx="620233" cy="0"/>
          </a:xfrm>
          <a:prstGeom prst="line">
            <a:avLst/>
          </a:prstGeom>
          <a:noFill/>
          <a:ln w="38100">
            <a:solidFill>
              <a:schemeClr val="tx1"/>
            </a:solidFill>
            <a:round/>
            <a:headEnd/>
            <a:tailEnd type="triangle" w="med" len="med"/>
          </a:ln>
        </p:spPr>
        <p:txBody>
          <a:bodyPr rot="10800000" wrap="none" anchor="ctr"/>
          <a:lstStyle/>
          <a:p>
            <a:endParaRPr lang="en-US">
              <a:latin typeface="+mj-lt"/>
            </a:endParaRPr>
          </a:p>
        </p:txBody>
      </p:sp>
      <p:sp>
        <p:nvSpPr>
          <p:cNvPr id="9" name="Text Box 10"/>
          <p:cNvSpPr txBox="1">
            <a:spLocks noChangeArrowheads="1"/>
          </p:cNvSpPr>
          <p:nvPr/>
        </p:nvSpPr>
        <p:spPr bwMode="auto">
          <a:xfrm>
            <a:off x="875414" y="1695680"/>
            <a:ext cx="1954840" cy="923330"/>
          </a:xfrm>
          <a:prstGeom prst="rect">
            <a:avLst/>
          </a:prstGeom>
          <a:noFill/>
          <a:ln w="9525" algn="ctr">
            <a:solidFill>
              <a:schemeClr val="tx1"/>
            </a:solidFill>
            <a:miter lim="800000"/>
            <a:headEnd/>
            <a:tailEnd/>
          </a:ln>
        </p:spPr>
        <p:txBody>
          <a:bodyPr wrap="square">
            <a:spAutoFit/>
          </a:bodyPr>
          <a:lstStyle/>
          <a:p>
            <a:pPr algn="ctr"/>
            <a:r>
              <a:rPr lang="en-US" dirty="0">
                <a:latin typeface="Times New Roman" pitchFamily="18" charset="0"/>
                <a:cs typeface="Times New Roman" pitchFamily="18" charset="0"/>
              </a:rPr>
              <a:t>LFA/Results framework</a:t>
            </a:r>
          </a:p>
          <a:p>
            <a:pPr algn="ctr"/>
            <a:r>
              <a:rPr lang="en-US" dirty="0">
                <a:latin typeface="Times New Roman" pitchFamily="18" charset="0"/>
                <a:cs typeface="Times New Roman" pitchFamily="18" charset="0"/>
              </a:rPr>
              <a:t>M&amp;E Plan</a:t>
            </a:r>
          </a:p>
        </p:txBody>
      </p:sp>
      <p:sp>
        <p:nvSpPr>
          <p:cNvPr id="10" name="AutoShape 11"/>
          <p:cNvSpPr>
            <a:spLocks noChangeArrowheads="1"/>
          </p:cNvSpPr>
          <p:nvPr/>
        </p:nvSpPr>
        <p:spPr bwMode="auto">
          <a:xfrm>
            <a:off x="2667000" y="3124200"/>
            <a:ext cx="4075814" cy="1586429"/>
          </a:xfrm>
          <a:prstGeom prst="rightArrow">
            <a:avLst>
              <a:gd name="adj1" fmla="val 50000"/>
              <a:gd name="adj2" fmla="val 127778"/>
            </a:avLst>
          </a:prstGeom>
          <a:noFill/>
          <a:ln w="9525" algn="ctr">
            <a:solidFill>
              <a:schemeClr val="tx1"/>
            </a:solidFill>
            <a:miter lim="800000"/>
            <a:headEnd/>
            <a:tailEnd/>
          </a:ln>
        </p:spPr>
        <p:txBody>
          <a:bodyPr rot="10800000" wrap="none" anchor="ctr"/>
          <a:lstStyle/>
          <a:p>
            <a:endParaRPr lang="en-US">
              <a:latin typeface="+mj-lt"/>
            </a:endParaRPr>
          </a:p>
        </p:txBody>
      </p:sp>
      <p:sp>
        <p:nvSpPr>
          <p:cNvPr id="11" name="Text Box 12"/>
          <p:cNvSpPr txBox="1">
            <a:spLocks noChangeArrowheads="1"/>
          </p:cNvSpPr>
          <p:nvPr/>
        </p:nvSpPr>
        <p:spPr bwMode="auto">
          <a:xfrm>
            <a:off x="2971800" y="3581400"/>
            <a:ext cx="2927474" cy="707886"/>
          </a:xfrm>
          <a:prstGeom prst="rect">
            <a:avLst/>
          </a:prstGeom>
          <a:noFill/>
          <a:ln w="9525" algn="ctr">
            <a:noFill/>
            <a:miter lim="800000"/>
            <a:headEnd/>
            <a:tailEnd/>
          </a:ln>
        </p:spPr>
        <p:txBody>
          <a:bodyPr wrap="square">
            <a:spAutoFit/>
          </a:bodyPr>
          <a:lstStyle/>
          <a:p>
            <a:pPr algn="ctr"/>
            <a:r>
              <a:rPr lang="en-US" sz="2000" dirty="0">
                <a:solidFill>
                  <a:schemeClr val="accent1"/>
                </a:solidFill>
                <a:latin typeface="Times New Roman" pitchFamily="18" charset="0"/>
                <a:cs typeface="Times New Roman" pitchFamily="18" charset="0"/>
              </a:rPr>
              <a:t>Management, monitoring, and learning</a:t>
            </a:r>
          </a:p>
        </p:txBody>
      </p:sp>
      <p:sp>
        <p:nvSpPr>
          <p:cNvPr id="12" name="Text Box 13"/>
          <p:cNvSpPr txBox="1">
            <a:spLocks noChangeArrowheads="1"/>
          </p:cNvSpPr>
          <p:nvPr/>
        </p:nvSpPr>
        <p:spPr bwMode="auto">
          <a:xfrm>
            <a:off x="3267740" y="1695680"/>
            <a:ext cx="2215116" cy="1200329"/>
          </a:xfrm>
          <a:prstGeom prst="rect">
            <a:avLst/>
          </a:prstGeom>
          <a:noFill/>
          <a:ln w="9525" algn="ctr">
            <a:solidFill>
              <a:schemeClr val="tx1"/>
            </a:solidFill>
            <a:miter lim="800000"/>
            <a:headEnd/>
            <a:tailEnd/>
          </a:ln>
        </p:spPr>
        <p:txBody>
          <a:bodyPr>
            <a:spAutoFit/>
          </a:bodyPr>
          <a:lstStyle/>
          <a:p>
            <a:pPr algn="ctr">
              <a:spcBef>
                <a:spcPct val="50000"/>
              </a:spcBef>
            </a:pPr>
            <a:r>
              <a:rPr lang="en-US" dirty="0">
                <a:latin typeface="Times New Roman" pitchFamily="18" charset="0"/>
                <a:cs typeface="Times New Roman" pitchFamily="18" charset="0"/>
              </a:rPr>
              <a:t>Monitoring of progress; midpoint course correction as needed</a:t>
            </a:r>
          </a:p>
        </p:txBody>
      </p:sp>
      <p:sp>
        <p:nvSpPr>
          <p:cNvPr id="13" name="Text Box 14"/>
          <p:cNvSpPr txBox="1">
            <a:spLocks noChangeArrowheads="1"/>
          </p:cNvSpPr>
          <p:nvPr/>
        </p:nvSpPr>
        <p:spPr bwMode="auto">
          <a:xfrm>
            <a:off x="5925879" y="1695680"/>
            <a:ext cx="2215116" cy="646331"/>
          </a:xfrm>
          <a:prstGeom prst="rect">
            <a:avLst/>
          </a:prstGeom>
          <a:noFill/>
          <a:ln w="9525" algn="ctr">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Terminal Evaluations</a:t>
            </a:r>
          </a:p>
          <a:p>
            <a:pPr algn="ctr"/>
            <a:r>
              <a:rPr lang="en-US" dirty="0">
                <a:latin typeface="Times New Roman" pitchFamily="18" charset="0"/>
                <a:cs typeface="Times New Roman" pitchFamily="18" charset="0"/>
              </a:rPr>
              <a:t>Lessons Learned</a:t>
            </a:r>
          </a:p>
        </p:txBody>
      </p:sp>
      <p:cxnSp>
        <p:nvCxnSpPr>
          <p:cNvPr id="14" name="AutoShape 15"/>
          <p:cNvCxnSpPr>
            <a:cxnSpLocks noChangeShapeType="1"/>
          </p:cNvCxnSpPr>
          <p:nvPr/>
        </p:nvCxnSpPr>
        <p:spPr bwMode="auto">
          <a:xfrm rot="5400000" flipH="1">
            <a:off x="4395846" y="23754"/>
            <a:ext cx="46511" cy="5180603"/>
          </a:xfrm>
          <a:prstGeom prst="bentConnector3">
            <a:avLst>
              <a:gd name="adj1" fmla="val -5022856"/>
            </a:avLst>
          </a:prstGeom>
          <a:noFill/>
          <a:ln w="38100">
            <a:solidFill>
              <a:schemeClr val="tx1"/>
            </a:solidFill>
            <a:miter lim="800000"/>
            <a:headEnd/>
            <a:tailEnd type="triangle" w="med" len="med"/>
          </a:ln>
        </p:spPr>
      </p:cxnSp>
      <p:sp>
        <p:nvSpPr>
          <p:cNvPr id="15" name="Text Box 16"/>
          <p:cNvSpPr txBox="1">
            <a:spLocks noChangeArrowheads="1"/>
          </p:cNvSpPr>
          <p:nvPr/>
        </p:nvSpPr>
        <p:spPr bwMode="auto">
          <a:xfrm>
            <a:off x="5029200" y="5105400"/>
            <a:ext cx="3534494" cy="400110"/>
          </a:xfrm>
          <a:prstGeom prst="rect">
            <a:avLst/>
          </a:prstGeom>
          <a:noFill/>
          <a:ln w="9525" algn="ctr">
            <a:noFill/>
            <a:miter lim="800000"/>
            <a:headEnd/>
            <a:tailEnd/>
          </a:ln>
        </p:spPr>
        <p:txBody>
          <a:bodyPr wrap="none">
            <a:spAutoFit/>
          </a:bodyPr>
          <a:lstStyle/>
          <a:p>
            <a:pPr algn="ctr"/>
            <a:r>
              <a:rPr lang="en-US" sz="2000" dirty="0">
                <a:solidFill>
                  <a:schemeClr val="accent1"/>
                </a:solidFill>
                <a:latin typeface="Times New Roman" pitchFamily="18" charset="0"/>
                <a:cs typeface="Times New Roman" pitchFamily="18" charset="0"/>
              </a:rPr>
              <a:t>Lessons learned; Good practices</a:t>
            </a:r>
          </a:p>
        </p:txBody>
      </p:sp>
      <p:sp>
        <p:nvSpPr>
          <p:cNvPr id="16" name="Text Box 17"/>
          <p:cNvSpPr txBox="1">
            <a:spLocks noChangeArrowheads="1"/>
          </p:cNvSpPr>
          <p:nvPr/>
        </p:nvSpPr>
        <p:spPr bwMode="auto">
          <a:xfrm>
            <a:off x="2209800" y="5562600"/>
            <a:ext cx="6737350" cy="274638"/>
          </a:xfrm>
          <a:prstGeom prst="rect">
            <a:avLst/>
          </a:prstGeom>
          <a:noFill/>
          <a:ln w="9525">
            <a:noFill/>
            <a:miter lim="800000"/>
            <a:headEnd/>
            <a:tailEnd/>
          </a:ln>
        </p:spPr>
        <p:txBody>
          <a:bodyPr wrap="none">
            <a:spAutoFit/>
          </a:bodyPr>
          <a:lstStyle/>
          <a:p>
            <a:r>
              <a:rPr lang="en-US" sz="1200" dirty="0"/>
              <a:t> Adapted from the World Bank’s </a:t>
            </a:r>
            <a:r>
              <a:rPr lang="en-US" sz="1200" i="1" dirty="0"/>
              <a:t>Results Focus in Country Assistance Strategies</a:t>
            </a:r>
            <a:r>
              <a:rPr lang="en-US" sz="1200" dirty="0"/>
              <a:t>, July 2005, p. 13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p:cNvPicPr>
            <a:picLocks noChangeAspect="1" noChangeArrowheads="1"/>
          </p:cNvPicPr>
          <p:nvPr/>
        </p:nvPicPr>
        <p:blipFill>
          <a:blip r:embed="rId2" cstate="print"/>
          <a:srcRect/>
          <a:stretch>
            <a:fillRect/>
          </a:stretch>
        </p:blipFill>
        <p:spPr bwMode="auto">
          <a:xfrm>
            <a:off x="6218895" y="3733800"/>
            <a:ext cx="2934730" cy="195453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3125106" y="1752600"/>
            <a:ext cx="1904093" cy="1599438"/>
          </a:xfrm>
          <a:prstGeom prst="rect">
            <a:avLst/>
          </a:prstGeom>
          <a:noFill/>
          <a:ln w="9525">
            <a:noFill/>
            <a:miter lim="800000"/>
            <a:headEnd/>
            <a:tailEnd/>
          </a:ln>
        </p:spPr>
      </p:pic>
      <p:pic>
        <p:nvPicPr>
          <p:cNvPr id="6" name="Picture 8"/>
          <p:cNvPicPr>
            <a:picLocks noChangeAspect="1" noChangeArrowheads="1"/>
          </p:cNvPicPr>
          <p:nvPr/>
        </p:nvPicPr>
        <p:blipFill>
          <a:blip r:embed="rId4" cstate="print"/>
          <a:stretch>
            <a:fillRect/>
          </a:stretch>
        </p:blipFill>
        <p:spPr bwMode="auto">
          <a:xfrm rot="769549">
            <a:off x="209703" y="184754"/>
            <a:ext cx="1737132" cy="2084558"/>
          </a:xfrm>
          <a:prstGeom prst="rect">
            <a:avLst/>
          </a:prstGeom>
          <a:noFill/>
          <a:ln>
            <a:noFill/>
          </a:ln>
        </p:spPr>
      </p:pic>
      <p:sp>
        <p:nvSpPr>
          <p:cNvPr id="7" name="TextBox 6"/>
          <p:cNvSpPr txBox="1"/>
          <p:nvPr/>
        </p:nvSpPr>
        <p:spPr>
          <a:xfrm>
            <a:off x="2045920" y="228600"/>
            <a:ext cx="3516680" cy="1323439"/>
          </a:xfrm>
          <a:prstGeom prst="rect">
            <a:avLst/>
          </a:prstGeom>
          <a:noFill/>
        </p:spPr>
        <p:txBody>
          <a:bodyPr wrap="square" rtlCol="0">
            <a:spAutoFit/>
          </a:bodyPr>
          <a:lstStyle/>
          <a:p>
            <a:r>
              <a:rPr lang="en-US" sz="2000" b="1" dirty="0" smtClean="0">
                <a:solidFill>
                  <a:srgbClr val="000000"/>
                </a:solidFill>
                <a:latin typeface="Times New Roman" pitchFamily="18" charset="0"/>
                <a:cs typeface="Times New Roman" pitchFamily="18" charset="0"/>
              </a:rPr>
              <a:t>Global Environmental Benefits</a:t>
            </a:r>
          </a:p>
          <a:p>
            <a:r>
              <a:rPr lang="en-US" sz="2000" b="1" dirty="0" smtClean="0">
                <a:solidFill>
                  <a:srgbClr val="000000"/>
                </a:solidFill>
                <a:latin typeface="Times New Roman" pitchFamily="18" charset="0"/>
                <a:cs typeface="Times New Roman" pitchFamily="18" charset="0"/>
              </a:rPr>
              <a:t>Strategic Goals</a:t>
            </a:r>
          </a:p>
          <a:p>
            <a:endParaRPr lang="en-US" sz="2000" b="1" dirty="0">
              <a:solidFill>
                <a:srgbClr val="000000"/>
              </a:solidFill>
              <a:latin typeface="Franklin Gothic Book"/>
              <a:cs typeface="Franklin Gothic Book"/>
            </a:endParaRPr>
          </a:p>
        </p:txBody>
      </p:sp>
      <p:sp>
        <p:nvSpPr>
          <p:cNvPr id="8" name="TextBox 7"/>
          <p:cNvSpPr txBox="1"/>
          <p:nvPr/>
        </p:nvSpPr>
        <p:spPr>
          <a:xfrm>
            <a:off x="4648601" y="3225968"/>
            <a:ext cx="2819400" cy="1015663"/>
          </a:xfrm>
          <a:prstGeom prst="rect">
            <a:avLst/>
          </a:prstGeom>
          <a:noFill/>
        </p:spPr>
        <p:txBody>
          <a:bodyPr wrap="square" rtlCol="0">
            <a:spAutoFit/>
          </a:bodyPr>
          <a:lstStyle/>
          <a:p>
            <a:r>
              <a:rPr lang="en-US" sz="2000" b="1" dirty="0" smtClean="0">
                <a:solidFill>
                  <a:srgbClr val="000000"/>
                </a:solidFill>
                <a:latin typeface="Times New Roman" pitchFamily="18" charset="0"/>
                <a:cs typeface="Times New Roman" pitchFamily="18" charset="0"/>
              </a:rPr>
              <a:t>Focal Area Goals </a:t>
            </a:r>
          </a:p>
          <a:p>
            <a:r>
              <a:rPr lang="en-US" sz="2000" b="1" dirty="0" smtClean="0">
                <a:solidFill>
                  <a:srgbClr val="000000"/>
                </a:solidFill>
                <a:latin typeface="Times New Roman" pitchFamily="18" charset="0"/>
                <a:cs typeface="Times New Roman" pitchFamily="18" charset="0"/>
              </a:rPr>
              <a:t>and Objectives</a:t>
            </a:r>
          </a:p>
          <a:p>
            <a:endParaRPr lang="en-US" sz="2000" b="1" dirty="0">
              <a:solidFill>
                <a:srgbClr val="000000"/>
              </a:solidFill>
              <a:latin typeface="Franklin Gothic Book"/>
              <a:cs typeface="Franklin Gothic Book"/>
            </a:endParaRPr>
          </a:p>
        </p:txBody>
      </p:sp>
      <p:sp>
        <p:nvSpPr>
          <p:cNvPr id="11" name="TextBox 10"/>
          <p:cNvSpPr txBox="1"/>
          <p:nvPr/>
        </p:nvSpPr>
        <p:spPr>
          <a:xfrm>
            <a:off x="4575312" y="4873306"/>
            <a:ext cx="1905000" cy="1323439"/>
          </a:xfrm>
          <a:prstGeom prst="rect">
            <a:avLst/>
          </a:prstGeom>
          <a:noFill/>
        </p:spPr>
        <p:txBody>
          <a:bodyPr wrap="square" rtlCol="0">
            <a:spAutoFit/>
          </a:bodyPr>
          <a:lstStyle/>
          <a:p>
            <a:r>
              <a:rPr lang="en-US" sz="2000" b="1" dirty="0" smtClean="0">
                <a:solidFill>
                  <a:srgbClr val="000000"/>
                </a:solidFill>
                <a:latin typeface="Times New Roman" pitchFamily="18" charset="0"/>
                <a:cs typeface="Times New Roman" pitchFamily="18" charset="0"/>
              </a:rPr>
              <a:t>Project and Portfolio Performance</a:t>
            </a:r>
          </a:p>
          <a:p>
            <a:endParaRPr lang="en-US" sz="2000" b="1" dirty="0">
              <a:solidFill>
                <a:srgbClr val="000000"/>
              </a:solidFill>
              <a:latin typeface="Franklin Gothic Book"/>
              <a:cs typeface="Franklin Gothic Book"/>
            </a:endParaRPr>
          </a:p>
        </p:txBody>
      </p:sp>
      <p:pic>
        <p:nvPicPr>
          <p:cNvPr id="12" name="Picture 9"/>
          <p:cNvPicPr>
            <a:picLocks noChangeAspect="1" noChangeArrowheads="1"/>
          </p:cNvPicPr>
          <p:nvPr/>
        </p:nvPicPr>
        <p:blipFill>
          <a:blip r:embed="rId5" cstate="print"/>
          <a:srcRect/>
          <a:stretch>
            <a:fillRect/>
          </a:stretch>
        </p:blipFill>
        <p:spPr bwMode="auto">
          <a:xfrm>
            <a:off x="6629400" y="457514"/>
            <a:ext cx="1905000" cy="1627275"/>
          </a:xfrm>
          <a:prstGeom prst="rect">
            <a:avLst/>
          </a:prstGeom>
          <a:noFill/>
          <a:ln w="9525">
            <a:noFill/>
            <a:miter lim="800000"/>
            <a:headEnd/>
            <a:tailEnd/>
          </a:ln>
        </p:spPr>
      </p:pic>
      <p:sp>
        <p:nvSpPr>
          <p:cNvPr id="13" name="TextBox 12"/>
          <p:cNvSpPr txBox="1"/>
          <p:nvPr/>
        </p:nvSpPr>
        <p:spPr>
          <a:xfrm>
            <a:off x="6858000" y="2133601"/>
            <a:ext cx="1905000" cy="1323439"/>
          </a:xfrm>
          <a:prstGeom prst="rect">
            <a:avLst/>
          </a:prstGeom>
          <a:noFill/>
        </p:spPr>
        <p:txBody>
          <a:bodyPr wrap="square" rtlCol="0">
            <a:spAutoFit/>
          </a:bodyPr>
          <a:lstStyle/>
          <a:p>
            <a:r>
              <a:rPr lang="en-US" sz="2000" b="1" dirty="0" smtClean="0">
                <a:solidFill>
                  <a:srgbClr val="000000"/>
                </a:solidFill>
                <a:latin typeface="Times New Roman" pitchFamily="18" charset="0"/>
                <a:cs typeface="Times New Roman" pitchFamily="18" charset="0"/>
              </a:rPr>
              <a:t>Management Effectiveness &amp; Efficiency</a:t>
            </a:r>
          </a:p>
          <a:p>
            <a:endParaRPr lang="en-US" sz="2000" b="1" dirty="0">
              <a:solidFill>
                <a:srgbClr val="000000"/>
              </a:solidFill>
              <a:latin typeface="Franklin Gothic Book"/>
              <a:cs typeface="Franklin Gothic Book"/>
            </a:endParaRPr>
          </a:p>
        </p:txBody>
      </p:sp>
      <p:pic>
        <p:nvPicPr>
          <p:cNvPr id="14" name="Picture 10"/>
          <p:cNvPicPr>
            <a:picLocks noChangeAspect="1" noChangeArrowheads="1"/>
          </p:cNvPicPr>
          <p:nvPr/>
        </p:nvPicPr>
        <p:blipFill>
          <a:blip r:embed="rId6" cstate="print"/>
          <a:srcRect/>
          <a:stretch>
            <a:fillRect/>
          </a:stretch>
        </p:blipFill>
        <p:spPr bwMode="auto">
          <a:xfrm>
            <a:off x="685800" y="3122195"/>
            <a:ext cx="1752600" cy="1752600"/>
          </a:xfrm>
          <a:prstGeom prst="rect">
            <a:avLst/>
          </a:prstGeom>
          <a:noFill/>
          <a:ln w="9525">
            <a:noFill/>
            <a:miter lim="800000"/>
            <a:headEnd/>
            <a:tailEnd/>
          </a:ln>
        </p:spPr>
      </p:pic>
      <p:sp>
        <p:nvSpPr>
          <p:cNvPr id="15" name="TextBox 14"/>
          <p:cNvSpPr txBox="1"/>
          <p:nvPr/>
        </p:nvSpPr>
        <p:spPr>
          <a:xfrm>
            <a:off x="228600" y="5029200"/>
            <a:ext cx="3124200" cy="1015663"/>
          </a:xfrm>
          <a:prstGeom prst="rect">
            <a:avLst/>
          </a:prstGeom>
          <a:noFill/>
        </p:spPr>
        <p:txBody>
          <a:bodyPr wrap="square" rtlCol="0">
            <a:spAutoFit/>
          </a:bodyPr>
          <a:lstStyle/>
          <a:p>
            <a:r>
              <a:rPr lang="en-US" sz="2000" b="1" dirty="0" smtClean="0">
                <a:solidFill>
                  <a:srgbClr val="000000"/>
                </a:solidFill>
                <a:latin typeface="Times New Roman" pitchFamily="18" charset="0"/>
                <a:cs typeface="Times New Roman" pitchFamily="18" charset="0"/>
              </a:rPr>
              <a:t>Targeted Learning &amp; </a:t>
            </a:r>
          </a:p>
          <a:p>
            <a:r>
              <a:rPr lang="en-US" sz="2000" b="1" dirty="0" smtClean="0">
                <a:solidFill>
                  <a:srgbClr val="000000"/>
                </a:solidFill>
                <a:latin typeface="Times New Roman" pitchFamily="18" charset="0"/>
                <a:cs typeface="Times New Roman" pitchFamily="18" charset="0"/>
              </a:rPr>
              <a:t>Information Accessibility</a:t>
            </a:r>
          </a:p>
          <a:p>
            <a:endParaRPr lang="en-US" sz="2000" b="1" dirty="0">
              <a:solidFill>
                <a:srgbClr val="000000"/>
              </a:solidFill>
              <a:latin typeface="Times New Roman" pitchFamily="18" charset="0"/>
              <a:cs typeface="Times New Roman" pitchFamily="18" charset="0"/>
            </a:endParaRPr>
          </a:p>
        </p:txBody>
      </p:sp>
      <p:sp>
        <p:nvSpPr>
          <p:cNvPr id="16" name="Rounded Rectangle 15"/>
          <p:cNvSpPr/>
          <p:nvPr/>
        </p:nvSpPr>
        <p:spPr>
          <a:xfrm>
            <a:off x="383445" y="228600"/>
            <a:ext cx="1447800" cy="533400"/>
          </a:xfrm>
          <a:prstGeom prst="roundRect">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Menu</a:t>
            </a:r>
            <a:endParaRPr lang="en-US" sz="2000" b="1" dirty="0">
              <a:solidFill>
                <a:schemeClr val="tx1"/>
              </a:solidFill>
              <a:latin typeface="Times New Roman" pitchFamily="18" charset="0"/>
              <a:cs typeface="Times New Roman" pitchFamily="18" charset="0"/>
            </a:endParaRPr>
          </a:p>
        </p:txBody>
      </p:sp>
      <p:sp>
        <p:nvSpPr>
          <p:cNvPr id="17" name="Rounded Rectangle 16"/>
          <p:cNvSpPr/>
          <p:nvPr/>
        </p:nvSpPr>
        <p:spPr>
          <a:xfrm>
            <a:off x="3125106" y="3352038"/>
            <a:ext cx="1447800" cy="533400"/>
          </a:xfrm>
          <a:prstGeom prst="roundRect">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Recipes</a:t>
            </a:r>
            <a:endParaRPr lang="en-US" sz="2000" b="1" dirty="0">
              <a:solidFill>
                <a:schemeClr val="tx1"/>
              </a:solidFill>
              <a:latin typeface="Times New Roman" pitchFamily="18" charset="0"/>
              <a:cs typeface="Times New Roman" pitchFamily="18" charset="0"/>
            </a:endParaRPr>
          </a:p>
        </p:txBody>
      </p:sp>
      <p:sp>
        <p:nvSpPr>
          <p:cNvPr id="18" name="Rounded Rectangle 17"/>
          <p:cNvSpPr/>
          <p:nvPr/>
        </p:nvSpPr>
        <p:spPr>
          <a:xfrm>
            <a:off x="6809874" y="5638800"/>
            <a:ext cx="1676400" cy="609600"/>
          </a:xfrm>
          <a:prstGeom prst="roundRect">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Ingredients</a:t>
            </a:r>
            <a:endParaRPr lang="en-US" sz="2000" b="1"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6</a:t>
            </a:fld>
            <a:endParaRPr lang="en-US"/>
          </a:p>
        </p:txBody>
      </p:sp>
    </p:spTree>
    <p:extLst>
      <p:ext uri="{BB962C8B-B14F-4D97-AF65-F5344CB8AC3E}">
        <p14:creationId xmlns:p14="http://schemas.microsoft.com/office/powerpoint/2010/main" val="543827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Alignment of Focal Area Objectives to Strategic Goal</a:t>
            </a:r>
            <a:endParaRPr lang="en-US" sz="3200" dirty="0"/>
          </a:p>
        </p:txBody>
      </p:sp>
      <p:sp>
        <p:nvSpPr>
          <p:cNvPr id="3" name="Content Placeholder 2"/>
          <p:cNvSpPr>
            <a:spLocks noGrp="1"/>
          </p:cNvSpPr>
          <p:nvPr>
            <p:ph idx="1"/>
          </p:nvPr>
        </p:nvSpPr>
        <p:spPr>
          <a:xfrm>
            <a:off x="457200" y="1295400"/>
            <a:ext cx="8229600" cy="4678363"/>
          </a:xfrm>
        </p:spPr>
        <p:txBody>
          <a:bodyPr/>
          <a:lstStyle/>
          <a:p>
            <a:pPr lvl="0">
              <a:buClr>
                <a:schemeClr val="tx1"/>
              </a:buClr>
              <a:buSzPct val="120000"/>
              <a:buFontTx/>
              <a:buChar char="•"/>
              <a:defRPr/>
            </a:pPr>
            <a:r>
              <a:rPr lang="en-US" sz="2200" kern="0" dirty="0" smtClean="0">
                <a:latin typeface="Times New Roman" pitchFamily="18" charset="0"/>
                <a:cs typeface="Times New Roman" pitchFamily="18" charset="0"/>
                <a:sym typeface="Wingdings" pitchFamily="2" charset="2"/>
              </a:rPr>
              <a:t>Each focal area’s goals and objectives align with GEF Strategic Goals</a:t>
            </a:r>
          </a:p>
          <a:p>
            <a:pPr lvl="0">
              <a:buClr>
                <a:schemeClr val="tx1"/>
              </a:buClr>
              <a:buSzPct val="120000"/>
              <a:buFontTx/>
              <a:buChar char="•"/>
              <a:defRPr/>
            </a:pPr>
            <a:r>
              <a:rPr lang="en-US" sz="2200" kern="0" dirty="0" smtClean="0">
                <a:latin typeface="Times New Roman" pitchFamily="18" charset="0"/>
                <a:cs typeface="Times New Roman" pitchFamily="18" charset="0"/>
                <a:sym typeface="Wingdings" pitchFamily="2" charset="2"/>
              </a:rPr>
              <a:t>Project level goals align with focal area objectives</a:t>
            </a:r>
          </a:p>
          <a:p>
            <a:pPr lvl="0">
              <a:buClr>
                <a:schemeClr val="tx1"/>
              </a:buClr>
              <a:buSzPct val="120000"/>
              <a:buNone/>
              <a:defRPr/>
            </a:pPr>
            <a:r>
              <a:rPr lang="en-US" sz="2200" i="1" kern="0" dirty="0" smtClean="0">
                <a:latin typeface="Times New Roman" pitchFamily="18" charset="0"/>
                <a:cs typeface="Times New Roman" pitchFamily="18" charset="0"/>
                <a:sym typeface="Wingdings" pitchFamily="2" charset="2"/>
              </a:rPr>
              <a:t>	Example: </a:t>
            </a:r>
          </a:p>
          <a:p>
            <a:pPr marL="800100" lvl="1" indent="-342900">
              <a:buClr>
                <a:schemeClr val="tx1"/>
              </a:buClr>
              <a:buSzPct val="120000"/>
              <a:buFontTx/>
              <a:buChar char="•"/>
              <a:defRPr/>
            </a:pPr>
            <a:r>
              <a:rPr lang="en-US" sz="2200" i="1" kern="0" dirty="0" smtClean="0">
                <a:latin typeface="Times New Roman" pitchFamily="18" charset="0"/>
                <a:cs typeface="Times New Roman" pitchFamily="18" charset="0"/>
                <a:sym typeface="Wingdings" pitchFamily="2" charset="2"/>
              </a:rPr>
              <a:t>BD Objective: </a:t>
            </a:r>
            <a:r>
              <a:rPr lang="en-US" sz="2000" dirty="0" smtClean="0">
                <a:latin typeface="Times New Roman" pitchFamily="18" charset="0"/>
                <a:cs typeface="Times New Roman" pitchFamily="18" charset="0"/>
              </a:rPr>
              <a:t>Improved sustainability of protected area systems</a:t>
            </a:r>
            <a:endParaRPr lang="en-US" sz="2000" dirty="0" smtClean="0">
              <a:latin typeface="Times New Roman" pitchFamily="18" charset="0"/>
              <a:cs typeface="Times New Roman" pitchFamily="18" charset="0"/>
              <a:sym typeface="Wingdings" pitchFamily="2" charset="2"/>
            </a:endParaRPr>
          </a:p>
          <a:p>
            <a:pPr marL="1257300" lvl="2" indent="-342900">
              <a:buClr>
                <a:schemeClr val="tx1"/>
              </a:buClr>
              <a:buSzPct val="120000"/>
              <a:buFont typeface="Wingdings" pitchFamily="2" charset="2"/>
              <a:buChar char="Ø"/>
              <a:defRPr/>
            </a:pPr>
            <a:r>
              <a:rPr lang="en-US" sz="2200" dirty="0" smtClean="0">
                <a:solidFill>
                  <a:srgbClr val="0070C0"/>
                </a:solidFill>
                <a:latin typeface="Times New Roman" pitchFamily="18" charset="0"/>
                <a:cs typeface="Times New Roman" pitchFamily="18" charset="0"/>
                <a:sym typeface="Wingdings" pitchFamily="2" charset="2"/>
              </a:rPr>
              <a:t>Strategic Goal 1: </a:t>
            </a:r>
            <a:r>
              <a:rPr lang="en-US" sz="2200" dirty="0" smtClean="0">
                <a:solidFill>
                  <a:srgbClr val="0070C0"/>
                </a:solidFill>
                <a:latin typeface="Times New Roman" pitchFamily="18" charset="0"/>
                <a:cs typeface="Times New Roman" pitchFamily="18" charset="0"/>
              </a:rPr>
              <a:t>Conserve, sustainably use, and manage biodiversity, ecosystems and natural resources globally</a:t>
            </a:r>
          </a:p>
          <a:p>
            <a:pPr marL="800100" lvl="1" indent="-342900">
              <a:buClr>
                <a:schemeClr val="tx1"/>
              </a:buClr>
              <a:buSzPct val="120000"/>
              <a:buFontTx/>
              <a:buChar char="•"/>
              <a:defRPr/>
            </a:pPr>
            <a:r>
              <a:rPr lang="en-US" sz="2200" i="1" dirty="0" smtClean="0">
                <a:latin typeface="Times New Roman" pitchFamily="18" charset="0"/>
                <a:cs typeface="Times New Roman" pitchFamily="18" charset="0"/>
              </a:rPr>
              <a:t>CC Objective: </a:t>
            </a:r>
            <a:r>
              <a:rPr lang="en-US" sz="2000" dirty="0" smtClean="0">
                <a:latin typeface="Times New Roman" pitchFamily="18" charset="0"/>
                <a:cs typeface="Times New Roman" pitchFamily="18" charset="0"/>
              </a:rPr>
              <a:t>Promote the demonstration, deployment, and transfer of innovative low-carbon technologies</a:t>
            </a:r>
            <a:endParaRPr lang="en-US" sz="2000" dirty="0" smtClean="0">
              <a:latin typeface="Times New Roman" pitchFamily="18" charset="0"/>
              <a:cs typeface="Times New Roman" pitchFamily="18" charset="0"/>
              <a:sym typeface="Wingdings" pitchFamily="2" charset="2"/>
            </a:endParaRPr>
          </a:p>
          <a:p>
            <a:pPr marL="1257300" lvl="2" indent="-342900">
              <a:buClr>
                <a:schemeClr val="tx1"/>
              </a:buClr>
              <a:buSzPct val="120000"/>
              <a:buFont typeface="Wingdings" pitchFamily="2" charset="2"/>
              <a:buChar char="Ø"/>
              <a:defRPr/>
            </a:pPr>
            <a:r>
              <a:rPr lang="en-US" sz="2200" dirty="0" smtClean="0">
                <a:solidFill>
                  <a:srgbClr val="0070C0"/>
                </a:solidFill>
                <a:latin typeface="Times New Roman" pitchFamily="18" charset="0"/>
                <a:cs typeface="Times New Roman" pitchFamily="18" charset="0"/>
              </a:rPr>
              <a:t>Strategic Goal 2: Reduce global climate change risks by stabilizing atmospheric GHG concentrations through emission reduction actions</a:t>
            </a:r>
            <a:endParaRPr lang="en-US" sz="2200" i="1" dirty="0" smtClean="0">
              <a:solidFill>
                <a:srgbClr val="0070C0"/>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z="3600" dirty="0" smtClean="0">
                <a:latin typeface="Times New Roman" pitchFamily="18" charset="0"/>
                <a:cs typeface="Times New Roman" pitchFamily="18" charset="0"/>
              </a:rPr>
              <a:t>GEF RBM Framework</a:t>
            </a:r>
            <a:endParaRPr lang="en-US" sz="3600" dirty="0">
              <a:latin typeface="Times New Roman" pitchFamily="18" charset="0"/>
              <a:cs typeface="Times New Roman" pitchFamily="18" charset="0"/>
            </a:endParaRPr>
          </a:p>
        </p:txBody>
      </p:sp>
      <p:sp>
        <p:nvSpPr>
          <p:cNvPr id="3" name="Slide Number Placeholder 2"/>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8</a:t>
            </a:fld>
            <a:endParaRPr lang="en-US"/>
          </a:p>
        </p:txBody>
      </p:sp>
      <p:grpSp>
        <p:nvGrpSpPr>
          <p:cNvPr id="4" name="Group 41"/>
          <p:cNvGrpSpPr>
            <a:grpSpLocks/>
          </p:cNvGrpSpPr>
          <p:nvPr/>
        </p:nvGrpSpPr>
        <p:grpSpPr bwMode="auto">
          <a:xfrm>
            <a:off x="2971946" y="1295400"/>
            <a:ext cx="5493407" cy="4267200"/>
            <a:chOff x="1252" y="912"/>
            <a:chExt cx="2976" cy="1824"/>
          </a:xfrm>
        </p:grpSpPr>
        <p:sp>
          <p:nvSpPr>
            <p:cNvPr id="12" name="AutoShape 42"/>
            <p:cNvSpPr>
              <a:spLocks noChangeArrowheads="1"/>
            </p:cNvSpPr>
            <p:nvPr/>
          </p:nvSpPr>
          <p:spPr bwMode="auto">
            <a:xfrm>
              <a:off x="1252" y="912"/>
              <a:ext cx="2976" cy="1824"/>
            </a:xfrm>
            <a:prstGeom prst="triangle">
              <a:avLst>
                <a:gd name="adj" fmla="val 50000"/>
              </a:avLst>
            </a:prstGeom>
            <a:solidFill>
              <a:srgbClr val="99CCFF">
                <a:alpha val="49019"/>
              </a:srgbClr>
            </a:solidFill>
            <a:ln w="9525" algn="ctr">
              <a:solidFill>
                <a:srgbClr val="000000"/>
              </a:solidFill>
              <a:miter lim="800000"/>
              <a:headEnd/>
              <a:tailEnd/>
            </a:ln>
          </p:spPr>
          <p:txBody>
            <a:bodyPr rot="10800000" anchor="ctr"/>
            <a:lstStyle/>
            <a:p>
              <a:endParaRPr lang="en-US" dirty="0">
                <a:latin typeface="+mn-lt"/>
              </a:endParaRPr>
            </a:p>
          </p:txBody>
        </p:sp>
        <p:sp>
          <p:nvSpPr>
            <p:cNvPr id="13" name="Text Box 43"/>
            <p:cNvSpPr txBox="1">
              <a:spLocks noChangeArrowheads="1"/>
            </p:cNvSpPr>
            <p:nvPr/>
          </p:nvSpPr>
          <p:spPr bwMode="auto">
            <a:xfrm>
              <a:off x="1871" y="2475"/>
              <a:ext cx="1693" cy="156"/>
            </a:xfrm>
            <a:prstGeom prst="rect">
              <a:avLst/>
            </a:prstGeom>
            <a:noFill/>
            <a:ln w="9525">
              <a:noFill/>
              <a:miter lim="800000"/>
              <a:headEnd/>
              <a:tailEnd/>
            </a:ln>
          </p:spPr>
          <p:txBody>
            <a:bodyPr lIns="67223" tIns="33612" rIns="67223" bIns="33612"/>
            <a:lstStyle/>
            <a:p>
              <a:pPr algn="ctr"/>
              <a:r>
                <a:rPr lang="en-US" b="1" dirty="0" smtClean="0">
                  <a:solidFill>
                    <a:srgbClr val="000000"/>
                  </a:solidFill>
                  <a:latin typeface="Times New Roman" pitchFamily="18" charset="0"/>
                  <a:cs typeface="Times New Roman" pitchFamily="18" charset="0"/>
                </a:rPr>
                <a:t>Project</a:t>
              </a:r>
              <a:r>
                <a:rPr lang="en-US" dirty="0" smtClean="0">
                  <a:solidFill>
                    <a:srgbClr val="000000"/>
                  </a:solidFill>
                  <a:latin typeface="Times New Roman" pitchFamily="18" charset="0"/>
                  <a:cs typeface="Times New Roman" pitchFamily="18" charset="0"/>
                </a:rPr>
                <a:t> </a:t>
              </a:r>
              <a:r>
                <a:rPr lang="en-US" b="1" dirty="0">
                  <a:solidFill>
                    <a:srgbClr val="000000"/>
                  </a:solidFill>
                  <a:latin typeface="Times New Roman" pitchFamily="18" charset="0"/>
                  <a:cs typeface="Times New Roman" pitchFamily="18" charset="0"/>
                </a:rPr>
                <a:t>Objectives</a:t>
              </a:r>
            </a:p>
            <a:p>
              <a:pPr algn="ctr"/>
              <a:endParaRPr lang="en-US" dirty="0">
                <a:solidFill>
                  <a:srgbClr val="000000"/>
                </a:solidFill>
                <a:latin typeface="+mn-lt"/>
              </a:endParaRPr>
            </a:p>
            <a:p>
              <a:pPr algn="ctr"/>
              <a:endParaRPr lang="en-US" dirty="0">
                <a:latin typeface="+mn-lt"/>
              </a:endParaRPr>
            </a:p>
          </p:txBody>
        </p:sp>
        <p:sp>
          <p:nvSpPr>
            <p:cNvPr id="14" name="Text Box 44"/>
            <p:cNvSpPr txBox="1">
              <a:spLocks noChangeArrowheads="1"/>
            </p:cNvSpPr>
            <p:nvPr/>
          </p:nvSpPr>
          <p:spPr bwMode="auto">
            <a:xfrm>
              <a:off x="2284" y="1596"/>
              <a:ext cx="912" cy="175"/>
            </a:xfrm>
            <a:prstGeom prst="rect">
              <a:avLst/>
            </a:prstGeom>
            <a:noFill/>
            <a:ln w="9525" algn="ctr">
              <a:noFill/>
              <a:miter lim="800000"/>
              <a:headEnd/>
              <a:tailEnd/>
            </a:ln>
          </p:spPr>
          <p:txBody>
            <a:bodyPr lIns="67223" tIns="33612" rIns="67223" bIns="33612"/>
            <a:lstStyle/>
            <a:p>
              <a:pPr algn="ctr"/>
              <a:r>
                <a:rPr lang="en-US" b="1" dirty="0">
                  <a:solidFill>
                    <a:srgbClr val="000000"/>
                  </a:solidFill>
                  <a:latin typeface="Times New Roman" pitchFamily="18" charset="0"/>
                  <a:cs typeface="Times New Roman" pitchFamily="18" charset="0"/>
                </a:rPr>
                <a:t>Focal </a:t>
              </a:r>
              <a:r>
                <a:rPr lang="en-US" b="1" dirty="0" smtClean="0">
                  <a:solidFill>
                    <a:srgbClr val="000000"/>
                  </a:solidFill>
                  <a:latin typeface="Times New Roman" pitchFamily="18" charset="0"/>
                  <a:cs typeface="Times New Roman" pitchFamily="18" charset="0"/>
                </a:rPr>
                <a:t>Area Goal</a:t>
              </a:r>
              <a:endParaRPr lang="en-US" b="1" dirty="0">
                <a:solidFill>
                  <a:srgbClr val="000000"/>
                </a:solidFill>
                <a:latin typeface="Times New Roman" pitchFamily="18" charset="0"/>
                <a:cs typeface="Times New Roman" pitchFamily="18" charset="0"/>
              </a:endParaRPr>
            </a:p>
            <a:p>
              <a:pPr algn="ctr"/>
              <a:endParaRPr lang="en-US" dirty="0">
                <a:latin typeface="+mn-lt"/>
              </a:endParaRPr>
            </a:p>
          </p:txBody>
        </p:sp>
        <p:sp>
          <p:nvSpPr>
            <p:cNvPr id="15" name="Text Box 45"/>
            <p:cNvSpPr txBox="1">
              <a:spLocks noChangeArrowheads="1"/>
            </p:cNvSpPr>
            <p:nvPr/>
          </p:nvSpPr>
          <p:spPr bwMode="auto">
            <a:xfrm>
              <a:off x="2490" y="977"/>
              <a:ext cx="530" cy="293"/>
            </a:xfrm>
            <a:prstGeom prst="rect">
              <a:avLst/>
            </a:prstGeom>
            <a:noFill/>
            <a:ln w="9525" algn="ctr">
              <a:noFill/>
              <a:miter lim="800000"/>
              <a:headEnd/>
              <a:tailEnd/>
            </a:ln>
          </p:spPr>
          <p:txBody>
            <a:bodyPr lIns="67223" tIns="33612" rIns="67223" bIns="33612"/>
            <a:lstStyle/>
            <a:p>
              <a:pPr algn="ctr"/>
              <a:endParaRPr lang="en-US" b="1" dirty="0">
                <a:solidFill>
                  <a:srgbClr val="000000"/>
                </a:solidFill>
                <a:latin typeface="+mn-lt"/>
              </a:endParaRPr>
            </a:p>
            <a:p>
              <a:pPr algn="ctr"/>
              <a:r>
                <a:rPr lang="en-US" sz="1600" b="1" dirty="0">
                  <a:solidFill>
                    <a:srgbClr val="000000"/>
                  </a:solidFill>
                  <a:latin typeface="Times New Roman" pitchFamily="18" charset="0"/>
                  <a:cs typeface="Times New Roman" pitchFamily="18" charset="0"/>
                </a:rPr>
                <a:t>GEF Strategic Goals</a:t>
              </a:r>
            </a:p>
            <a:p>
              <a:pPr algn="ctr"/>
              <a:endParaRPr lang="en-US" b="1" dirty="0">
                <a:latin typeface="+mn-lt"/>
              </a:endParaRPr>
            </a:p>
          </p:txBody>
        </p:sp>
        <p:sp>
          <p:nvSpPr>
            <p:cNvPr id="16" name="Line 46"/>
            <p:cNvSpPr>
              <a:spLocks noChangeShapeType="1"/>
            </p:cNvSpPr>
            <p:nvPr/>
          </p:nvSpPr>
          <p:spPr bwMode="auto">
            <a:xfrm>
              <a:off x="1920" y="1920"/>
              <a:ext cx="1632" cy="0"/>
            </a:xfrm>
            <a:prstGeom prst="line">
              <a:avLst/>
            </a:prstGeom>
            <a:noFill/>
            <a:ln w="9525">
              <a:solidFill>
                <a:srgbClr val="000000"/>
              </a:solidFill>
              <a:prstDash val="dash"/>
              <a:round/>
              <a:headEnd/>
              <a:tailEnd/>
            </a:ln>
          </p:spPr>
          <p:txBody>
            <a:bodyPr/>
            <a:lstStyle/>
            <a:p>
              <a:endParaRPr lang="en-US">
                <a:latin typeface="+mn-lt"/>
              </a:endParaRPr>
            </a:p>
          </p:txBody>
        </p:sp>
        <p:sp>
          <p:nvSpPr>
            <p:cNvPr id="17" name="Text Box 47"/>
            <p:cNvSpPr txBox="1">
              <a:spLocks noChangeArrowheads="1"/>
            </p:cNvSpPr>
            <p:nvPr/>
          </p:nvSpPr>
          <p:spPr bwMode="auto">
            <a:xfrm>
              <a:off x="1954" y="2052"/>
              <a:ext cx="1610" cy="216"/>
            </a:xfrm>
            <a:prstGeom prst="rect">
              <a:avLst/>
            </a:prstGeom>
            <a:noFill/>
            <a:ln w="9525" algn="ctr">
              <a:noFill/>
              <a:miter lim="800000"/>
              <a:headEnd/>
              <a:tailEnd/>
            </a:ln>
          </p:spPr>
          <p:txBody>
            <a:bodyPr lIns="67223" tIns="33612" rIns="67223" bIns="33612"/>
            <a:lstStyle/>
            <a:p>
              <a:pPr algn="ctr"/>
              <a:r>
                <a:rPr lang="en-US" b="1" dirty="0">
                  <a:solidFill>
                    <a:srgbClr val="000000"/>
                  </a:solidFill>
                  <a:latin typeface="Times New Roman" pitchFamily="18" charset="0"/>
                  <a:cs typeface="Times New Roman" pitchFamily="18" charset="0"/>
                </a:rPr>
                <a:t>Focal </a:t>
              </a:r>
              <a:r>
                <a:rPr lang="en-US" b="1" dirty="0" smtClean="0">
                  <a:solidFill>
                    <a:srgbClr val="000000"/>
                  </a:solidFill>
                  <a:latin typeface="Times New Roman" pitchFamily="18" charset="0"/>
                  <a:cs typeface="Times New Roman" pitchFamily="18" charset="0"/>
                </a:rPr>
                <a:t>Area Obje</a:t>
              </a:r>
              <a:r>
                <a:rPr lang="en-US" b="1" dirty="0" smtClean="0">
                  <a:solidFill>
                    <a:srgbClr val="000000"/>
                  </a:solidFill>
                  <a:latin typeface="+mn-lt"/>
                </a:rPr>
                <a:t>ctives</a:t>
              </a:r>
              <a:endParaRPr lang="en-US" b="1" dirty="0">
                <a:solidFill>
                  <a:srgbClr val="000000"/>
                </a:solidFill>
                <a:latin typeface="+mn-lt"/>
              </a:endParaRPr>
            </a:p>
            <a:p>
              <a:pPr algn="ctr"/>
              <a:endParaRPr lang="en-US" b="1" dirty="0">
                <a:latin typeface="+mn-lt"/>
              </a:endParaRPr>
            </a:p>
          </p:txBody>
        </p:sp>
        <p:sp>
          <p:nvSpPr>
            <p:cNvPr id="18" name="Line 48"/>
            <p:cNvSpPr>
              <a:spLocks noChangeShapeType="1"/>
            </p:cNvSpPr>
            <p:nvPr/>
          </p:nvSpPr>
          <p:spPr bwMode="auto">
            <a:xfrm>
              <a:off x="1584" y="2304"/>
              <a:ext cx="2304" cy="0"/>
            </a:xfrm>
            <a:prstGeom prst="line">
              <a:avLst/>
            </a:prstGeom>
            <a:noFill/>
            <a:ln w="9525">
              <a:solidFill>
                <a:schemeClr val="tx1"/>
              </a:solidFill>
              <a:round/>
              <a:headEnd/>
              <a:tailEnd/>
            </a:ln>
          </p:spPr>
          <p:txBody>
            <a:bodyPr rot="10800000" wrap="none" anchor="ctr"/>
            <a:lstStyle/>
            <a:p>
              <a:endParaRPr lang="en-US">
                <a:latin typeface="+mn-lt"/>
              </a:endParaRPr>
            </a:p>
          </p:txBody>
        </p:sp>
        <p:sp>
          <p:nvSpPr>
            <p:cNvPr id="19" name="Line 49"/>
            <p:cNvSpPr>
              <a:spLocks noChangeShapeType="1"/>
            </p:cNvSpPr>
            <p:nvPr/>
          </p:nvSpPr>
          <p:spPr bwMode="auto">
            <a:xfrm>
              <a:off x="2304" y="1440"/>
              <a:ext cx="864" cy="0"/>
            </a:xfrm>
            <a:prstGeom prst="line">
              <a:avLst/>
            </a:prstGeom>
            <a:noFill/>
            <a:ln w="9525">
              <a:solidFill>
                <a:schemeClr val="tx1"/>
              </a:solidFill>
              <a:round/>
              <a:headEnd/>
              <a:tailEnd/>
            </a:ln>
          </p:spPr>
          <p:txBody>
            <a:bodyPr rot="10800000" wrap="none" anchor="ctr"/>
            <a:lstStyle/>
            <a:p>
              <a:endParaRPr lang="en-US">
                <a:latin typeface="+mn-lt"/>
              </a:endParaRPr>
            </a:p>
          </p:txBody>
        </p:sp>
      </p:grpSp>
      <p:sp>
        <p:nvSpPr>
          <p:cNvPr id="5" name="Text Box 50"/>
          <p:cNvSpPr txBox="1">
            <a:spLocks noChangeArrowheads="1"/>
          </p:cNvSpPr>
          <p:nvPr/>
        </p:nvSpPr>
        <p:spPr bwMode="auto">
          <a:xfrm>
            <a:off x="1934779" y="1615440"/>
            <a:ext cx="1931276" cy="3520440"/>
          </a:xfrm>
          <a:prstGeom prst="rect">
            <a:avLst/>
          </a:prstGeom>
          <a:noFill/>
          <a:ln w="9525">
            <a:noFill/>
            <a:miter lim="800000"/>
            <a:headEnd/>
            <a:tailEnd/>
          </a:ln>
        </p:spPr>
        <p:txBody>
          <a:bodyPr/>
          <a:lstStyle/>
          <a:p>
            <a:pPr algn="ctr">
              <a:defRPr/>
            </a:pPr>
            <a:r>
              <a:rPr lang="en-US" b="1" dirty="0">
                <a:solidFill>
                  <a:srgbClr val="00B050"/>
                </a:solidFill>
                <a:latin typeface="Times New Roman" pitchFamily="18" charset="0"/>
                <a:cs typeface="Times New Roman" pitchFamily="18" charset="0"/>
              </a:rPr>
              <a:t>GEB</a:t>
            </a:r>
          </a:p>
          <a:p>
            <a:pPr algn="ctr">
              <a:defRPr/>
            </a:pPr>
            <a:r>
              <a:rPr lang="en-US" b="1" dirty="0">
                <a:solidFill>
                  <a:srgbClr val="00B050"/>
                </a:solidFill>
                <a:latin typeface="Times New Roman" pitchFamily="18" charset="0"/>
                <a:cs typeface="Times New Roman" pitchFamily="18" charset="0"/>
              </a:rPr>
              <a:t>Impacts</a:t>
            </a: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50" b="1" dirty="0" smtClean="0">
              <a:latin typeface="+mn-lt"/>
            </a:endParaRPr>
          </a:p>
          <a:p>
            <a:pPr algn="ctr">
              <a:defRPr/>
            </a:pPr>
            <a:endParaRPr lang="en-US" sz="1050" b="1" dirty="0" smtClean="0">
              <a:latin typeface="+mn-lt"/>
            </a:endParaRPr>
          </a:p>
          <a:p>
            <a:pPr algn="ctr">
              <a:defRPr/>
            </a:pPr>
            <a:endParaRPr lang="en-US" sz="1050" b="1" dirty="0" smtClean="0">
              <a:latin typeface="+mn-lt"/>
            </a:endParaRPr>
          </a:p>
          <a:p>
            <a:pPr algn="ctr">
              <a:defRPr/>
            </a:pPr>
            <a:endParaRPr lang="en-US" b="1" dirty="0" smtClean="0">
              <a:latin typeface="+mn-lt"/>
            </a:endParaRPr>
          </a:p>
          <a:p>
            <a:pPr algn="ctr">
              <a:defRPr/>
            </a:pPr>
            <a:r>
              <a:rPr lang="en-US" b="1" dirty="0" smtClean="0">
                <a:solidFill>
                  <a:srgbClr val="00B050"/>
                </a:solidFill>
                <a:latin typeface="Times New Roman" pitchFamily="18" charset="0"/>
                <a:cs typeface="Times New Roman" pitchFamily="18" charset="0"/>
              </a:rPr>
              <a:t>Outcomes</a:t>
            </a:r>
            <a:endParaRPr lang="en-US" b="1" dirty="0">
              <a:solidFill>
                <a:srgbClr val="00B050"/>
              </a:solidFill>
              <a:latin typeface="Times New Roman" pitchFamily="18" charset="0"/>
              <a:cs typeface="Times New Roman" pitchFamily="18" charset="0"/>
            </a:endParaRPr>
          </a:p>
          <a:p>
            <a:pPr algn="ctr">
              <a:defRPr/>
            </a:pPr>
            <a:r>
              <a:rPr lang="en-US" b="1" dirty="0">
                <a:solidFill>
                  <a:srgbClr val="00B050"/>
                </a:solidFill>
                <a:latin typeface="Times New Roman" pitchFamily="18" charset="0"/>
                <a:cs typeface="Times New Roman" pitchFamily="18" charset="0"/>
              </a:rPr>
              <a:t>Outputs</a:t>
            </a:r>
          </a:p>
          <a:p>
            <a:pPr algn="ctr">
              <a:defRPr/>
            </a:pPr>
            <a:endParaRPr lang="en-US" sz="1000" b="1" dirty="0">
              <a:latin typeface="+mn-lt"/>
            </a:endParaRPr>
          </a:p>
        </p:txBody>
      </p:sp>
      <p:sp>
        <p:nvSpPr>
          <p:cNvPr id="6" name="Line 51"/>
          <p:cNvSpPr>
            <a:spLocks noChangeShapeType="1"/>
          </p:cNvSpPr>
          <p:nvPr/>
        </p:nvSpPr>
        <p:spPr bwMode="auto">
          <a:xfrm flipV="1">
            <a:off x="2878959" y="3429000"/>
            <a:ext cx="1788" cy="620078"/>
          </a:xfrm>
          <a:prstGeom prst="line">
            <a:avLst/>
          </a:prstGeom>
          <a:noFill/>
          <a:ln w="9525">
            <a:solidFill>
              <a:srgbClr val="000000"/>
            </a:solidFill>
            <a:round/>
            <a:headEnd/>
            <a:tailEnd type="triangle" w="med" len="med"/>
          </a:ln>
        </p:spPr>
        <p:txBody>
          <a:bodyPr/>
          <a:lstStyle/>
          <a:p>
            <a:endParaRPr lang="en-US">
              <a:latin typeface="+mn-lt"/>
            </a:endParaRPr>
          </a:p>
        </p:txBody>
      </p:sp>
      <p:sp>
        <p:nvSpPr>
          <p:cNvPr id="7" name="Line 52"/>
          <p:cNvSpPr>
            <a:spLocks noChangeShapeType="1"/>
          </p:cNvSpPr>
          <p:nvPr/>
        </p:nvSpPr>
        <p:spPr bwMode="auto">
          <a:xfrm>
            <a:off x="2878959" y="2362200"/>
            <a:ext cx="1788" cy="620078"/>
          </a:xfrm>
          <a:prstGeom prst="line">
            <a:avLst/>
          </a:prstGeom>
          <a:noFill/>
          <a:ln w="9525">
            <a:solidFill>
              <a:srgbClr val="000000"/>
            </a:solidFill>
            <a:round/>
            <a:headEnd/>
            <a:tailEnd type="triangle" w="med" len="med"/>
          </a:ln>
        </p:spPr>
        <p:txBody>
          <a:bodyPr/>
          <a:lstStyle/>
          <a:p>
            <a:pPr>
              <a:defRPr/>
            </a:pPr>
            <a:r>
              <a:rPr lang="en-US" sz="1050" dirty="0">
                <a:latin typeface="+mn-lt"/>
              </a:rPr>
              <a:t>        </a:t>
            </a:r>
          </a:p>
        </p:txBody>
      </p:sp>
      <p:sp>
        <p:nvSpPr>
          <p:cNvPr id="8" name="AutoShape 53"/>
          <p:cNvSpPr>
            <a:spLocks/>
          </p:cNvSpPr>
          <p:nvPr/>
        </p:nvSpPr>
        <p:spPr bwMode="auto">
          <a:xfrm flipH="1">
            <a:off x="2106448" y="1599883"/>
            <a:ext cx="257503" cy="853440"/>
          </a:xfrm>
          <a:prstGeom prst="rightBrace">
            <a:avLst>
              <a:gd name="adj1" fmla="val 22222"/>
              <a:gd name="adj2" fmla="val 50000"/>
            </a:avLst>
          </a:prstGeom>
          <a:noFill/>
          <a:ln w="9525">
            <a:solidFill>
              <a:srgbClr val="000000"/>
            </a:solidFill>
            <a:round/>
            <a:headEnd/>
            <a:tailEnd/>
          </a:ln>
        </p:spPr>
        <p:txBody>
          <a:bodyPr/>
          <a:lstStyle/>
          <a:p>
            <a:endParaRPr lang="en-US">
              <a:latin typeface="+mn-lt"/>
            </a:endParaRPr>
          </a:p>
        </p:txBody>
      </p:sp>
      <p:sp>
        <p:nvSpPr>
          <p:cNvPr id="9" name="AutoShape 54"/>
          <p:cNvSpPr>
            <a:spLocks/>
          </p:cNvSpPr>
          <p:nvPr/>
        </p:nvSpPr>
        <p:spPr bwMode="auto">
          <a:xfrm flipH="1">
            <a:off x="2106448" y="4091305"/>
            <a:ext cx="257503" cy="1013460"/>
          </a:xfrm>
          <a:prstGeom prst="rightBrace">
            <a:avLst>
              <a:gd name="adj1" fmla="val 26389"/>
              <a:gd name="adj2" fmla="val 50000"/>
            </a:avLst>
          </a:prstGeom>
          <a:noFill/>
          <a:ln w="9525">
            <a:solidFill>
              <a:srgbClr val="000000"/>
            </a:solidFill>
            <a:round/>
            <a:headEnd/>
            <a:tailEnd/>
          </a:ln>
        </p:spPr>
        <p:txBody>
          <a:bodyPr/>
          <a:lstStyle/>
          <a:p>
            <a:endParaRPr lang="en-US">
              <a:latin typeface="+mn-lt"/>
            </a:endParaRPr>
          </a:p>
        </p:txBody>
      </p:sp>
      <p:sp>
        <p:nvSpPr>
          <p:cNvPr id="10" name="Text Box 55"/>
          <p:cNvSpPr txBox="1">
            <a:spLocks noChangeArrowheads="1"/>
          </p:cNvSpPr>
          <p:nvPr/>
        </p:nvSpPr>
        <p:spPr bwMode="auto">
          <a:xfrm>
            <a:off x="533400" y="1539240"/>
            <a:ext cx="1701800" cy="975360"/>
          </a:xfrm>
          <a:prstGeom prst="rect">
            <a:avLst/>
          </a:prstGeom>
          <a:noFill/>
          <a:ln w="9525">
            <a:noFill/>
            <a:miter lim="800000"/>
            <a:headEnd/>
            <a:tailEnd/>
          </a:ln>
        </p:spPr>
        <p:txBody>
          <a:bodyPr/>
          <a:lstStyle/>
          <a:p>
            <a:pPr algn="ctr"/>
            <a:r>
              <a:rPr lang="en-US" b="1" dirty="0">
                <a:solidFill>
                  <a:schemeClr val="accent1"/>
                </a:solidFill>
                <a:latin typeface="Times New Roman" pitchFamily="18" charset="0"/>
                <a:cs typeface="Times New Roman" pitchFamily="18" charset="0"/>
              </a:rPr>
              <a:t>Institutional Level</a:t>
            </a:r>
          </a:p>
          <a:p>
            <a:pPr algn="ctr"/>
            <a:r>
              <a:rPr lang="en-US" b="1" dirty="0">
                <a:solidFill>
                  <a:schemeClr val="accent1"/>
                </a:solidFill>
                <a:latin typeface="Times New Roman" pitchFamily="18" charset="0"/>
                <a:cs typeface="Times New Roman" pitchFamily="18" charset="0"/>
              </a:rPr>
              <a:t>(top-down)</a:t>
            </a:r>
          </a:p>
        </p:txBody>
      </p:sp>
      <p:sp>
        <p:nvSpPr>
          <p:cNvPr id="11" name="Text Box 56"/>
          <p:cNvSpPr txBox="1">
            <a:spLocks noChangeArrowheads="1"/>
          </p:cNvSpPr>
          <p:nvPr/>
        </p:nvSpPr>
        <p:spPr bwMode="auto">
          <a:xfrm>
            <a:off x="457200" y="4343400"/>
            <a:ext cx="1692166" cy="800100"/>
          </a:xfrm>
          <a:prstGeom prst="rect">
            <a:avLst/>
          </a:prstGeom>
          <a:noFill/>
          <a:ln w="9525">
            <a:noFill/>
            <a:miter lim="800000"/>
            <a:headEnd/>
            <a:tailEnd/>
          </a:ln>
        </p:spPr>
        <p:txBody>
          <a:bodyPr/>
          <a:lstStyle/>
          <a:p>
            <a:pPr algn="ctr"/>
            <a:r>
              <a:rPr lang="en-US" b="1" dirty="0">
                <a:solidFill>
                  <a:schemeClr val="accent1"/>
                </a:solidFill>
                <a:latin typeface="Times New Roman" pitchFamily="18" charset="0"/>
                <a:cs typeface="Times New Roman" pitchFamily="18" charset="0"/>
              </a:rPr>
              <a:t>Operating Level</a:t>
            </a:r>
          </a:p>
          <a:p>
            <a:pPr algn="ctr"/>
            <a:r>
              <a:rPr lang="en-US" b="1" dirty="0">
                <a:solidFill>
                  <a:schemeClr val="accent1"/>
                </a:solidFill>
                <a:latin typeface="Times New Roman" pitchFamily="18" charset="0"/>
                <a:cs typeface="Times New Roman" pitchFamily="18" charset="0"/>
              </a:rPr>
              <a:t>(bottom-up)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86200"/>
            <a:ext cx="7391400" cy="1676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cap="small" dirty="0" smtClean="0">
                <a:solidFill>
                  <a:srgbClr val="1F497D"/>
                </a:solidFill>
                <a:latin typeface="Times New Roman" pitchFamily="18" charset="0"/>
                <a:ea typeface="+mj-ea"/>
                <a:cs typeface="Times New Roman" pitchFamily="18" charset="0"/>
              </a:rPr>
              <a:t>Project Level Results</a:t>
            </a:r>
            <a:endParaRPr lang="en-US" sz="3600" b="1" cap="small" dirty="0">
              <a:solidFill>
                <a:srgbClr val="1F497D"/>
              </a:solidFill>
              <a:latin typeface="Times New Roman" pitchFamily="18" charset="0"/>
              <a:ea typeface="+mj-ea"/>
              <a:cs typeface="Times New Roman" pitchFamily="18" charset="0"/>
            </a:endParaRPr>
          </a:p>
        </p:txBody>
      </p:sp>
      <p:sp>
        <p:nvSpPr>
          <p:cNvPr id="2" name="Slide Number Placeholder 1"/>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9</a:t>
            </a:fld>
            <a:endParaRPr lang="en-US"/>
          </a:p>
        </p:txBody>
      </p:sp>
    </p:spTree>
    <p:extLst>
      <p:ext uri="{BB962C8B-B14F-4D97-AF65-F5344CB8AC3E}">
        <p14:creationId xmlns:p14="http://schemas.microsoft.com/office/powerpoint/2010/main" val="4285022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16795</TotalTime>
  <Words>2091</Words>
  <Application>Microsoft Office PowerPoint</Application>
  <PresentationFormat>On-screen Show (4:3)</PresentationFormat>
  <Paragraphs>309</Paragraphs>
  <Slides>32</Slides>
  <Notes>18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1_Office Theme</vt:lpstr>
      <vt:lpstr>Results Based Management at the GEF</vt:lpstr>
      <vt:lpstr>Presentation Overview</vt:lpstr>
      <vt:lpstr>PowerPoint Presentation</vt:lpstr>
      <vt:lpstr>Results-Based Management: Definition</vt:lpstr>
      <vt:lpstr>Tracking Results</vt:lpstr>
      <vt:lpstr>PowerPoint Presentation</vt:lpstr>
      <vt:lpstr>Alignment of Focal Area Objectives to Strategic Goal</vt:lpstr>
      <vt:lpstr>GEF RBM Framework</vt:lpstr>
      <vt:lpstr>PowerPoint Presentation</vt:lpstr>
      <vt:lpstr>Indicators</vt:lpstr>
      <vt:lpstr>OECD DAC Results Chain</vt:lpstr>
      <vt:lpstr>PowerPoint Presentation</vt:lpstr>
      <vt:lpstr>PowerPoint Presentation</vt:lpstr>
      <vt:lpstr>Baselines</vt:lpstr>
      <vt:lpstr>Baselines for GEF Projects</vt:lpstr>
      <vt:lpstr>PowerPoint Presentation</vt:lpstr>
      <vt:lpstr>Portfolio Monitoring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GEF TT requirements (When?)</vt:lpstr>
      <vt:lpstr>Structure of the GEF Tracking Tools (What?)</vt:lpstr>
      <vt:lpstr>PowerPoint Presentation</vt:lpstr>
      <vt:lpstr>PowerPoint Presentation</vt:lpstr>
      <vt:lpstr>PowerPoint Presentation</vt:lpstr>
      <vt:lpstr>Questions about the GEF Tracking Tools</vt:lpstr>
      <vt:lpstr>PowerPoint Presentation</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Focal Area and Cross Cutting Strategies – Chemicals</dc:title>
  <dc:creator>wb350798</dc:creator>
  <cp:lastModifiedBy>Robert T. Schreiber</cp:lastModifiedBy>
  <cp:revision>190</cp:revision>
  <cp:lastPrinted>2012-09-11T23:35:15Z</cp:lastPrinted>
  <dcterms:created xsi:type="dcterms:W3CDTF">2011-03-08T15:42:01Z</dcterms:created>
  <dcterms:modified xsi:type="dcterms:W3CDTF">2013-08-06T18:49:33Z</dcterms:modified>
</cp:coreProperties>
</file>