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797675" cy="9928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707DE0D-61A7-4543-ADCA-C8C2886482AB}">
  <a:tblStyle styleId="{D707DE0D-61A7-4543-ADCA-C8C2886482AB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4886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37281" y="4727726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ru-RU" sz="1800" b="0" i="0" u="none" strike="noStrike" cap="none" baseline="0">
                <a:latin typeface="Times New Roman"/>
                <a:ea typeface="Times New Roman"/>
                <a:cs typeface="Times New Roman"/>
                <a:sym typeface="Times New Roman"/>
              </a:rPr>
              <a:t>Конечные результаты: а также </a:t>
            </a:r>
            <a:r>
              <a:rPr lang="ru-RU" sz="18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(фермеры и производители имеют более широкий доступ к рынку)</a:t>
            </a:r>
          </a:p>
          <a:p>
            <a:endParaRPr lang="ru-RU" sz="1800" b="1" i="0" u="none" strike="noStrike" cap="none" baseline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None/>
            </a:pPr>
            <a:r>
              <a:rPr lang="ru-RU" sz="18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Выборочные параметры к этому примеру:</a:t>
            </a:r>
          </a:p>
          <a:p>
            <a:pPr>
              <a:buNone/>
            </a:pPr>
            <a:r>
              <a:rPr lang="ru-RU" sz="18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Промежуточные результаты: KM асфальтированной дороги</a:t>
            </a:r>
          </a:p>
          <a:p>
            <a:pPr>
              <a:buNone/>
            </a:pPr>
            <a:r>
              <a:rPr lang="ru-RU" sz="18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Конечные результаты:  среднее время в пути из пункта А в пункт Б</a:t>
            </a:r>
          </a:p>
          <a:p>
            <a:pPr>
              <a:buNone/>
            </a:pPr>
            <a:r>
              <a:rPr lang="ru-RU" sz="18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Воздействие: доход домохозяйств (местная валюта)</a:t>
            </a:r>
          </a:p>
          <a:p>
            <a:endParaRPr lang="ru-RU" sz="1800" b="1" i="0" u="none" strike="noStrike" cap="none" baseline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None/>
            </a:pPr>
            <a:r>
              <a:rPr lang="ru-RU" sz="1800" b="0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начале проекта вы получаете исходные данные и проводите оценку в течение всего периода реализации проекта с целью мониторинга хода осуществления проекта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ru-RU" sz="1800" b="0" i="0" u="none" strike="noStrike" cap="none" baseline="0">
                <a:latin typeface="Times New Roman"/>
                <a:ea typeface="Times New Roman"/>
                <a:cs typeface="Times New Roman"/>
                <a:sym typeface="Times New Roman"/>
              </a:rPr>
              <a:t>Пример "упрощенного" экологического проекта (то есть я взял только один вид деятельности, все проекты включают гораздо больше видов деятельности)</a:t>
            </a:r>
          </a:p>
          <a:p>
            <a:endParaRPr lang="ru-RU" sz="1800" b="0" i="0" u="none" strike="noStrike" cap="none" baseline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None/>
            </a:pPr>
            <a:r>
              <a:rPr lang="ru-RU" sz="1800" b="0" i="0" u="none" strike="noStrike" cap="none" baseline="0">
                <a:latin typeface="Times New Roman"/>
                <a:ea typeface="Times New Roman"/>
                <a:cs typeface="Times New Roman"/>
                <a:sym typeface="Times New Roman"/>
              </a:rPr>
              <a:t>Га – гектары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buSzPct val="25000"/>
              <a:buNone/>
            </a:pPr>
            <a:r>
              <a:rPr lang="ru-RU" sz="1800" b="0" i="0" u="none" strike="noStrike" cap="none" baseline="0"/>
              <a:t>
   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14" name="Shape 414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0064" y="4716239"/>
            <a:ext cx="5437550" cy="446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3850244" y="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0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50244" y="9430831"/>
            <a:ext cx="2945954" cy="495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124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>
                <a:solidFill>
                  <a:srgbClr val="00B050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grpSp>
        <p:nvGrpSpPr>
          <p:cNvPr id="15" name="Shape 15"/>
          <p:cNvGrpSpPr/>
          <p:nvPr/>
        </p:nvGrpSpPr>
        <p:grpSpPr>
          <a:xfrm>
            <a:off x="0" y="0"/>
            <a:ext cx="9144000" cy="1248156"/>
            <a:chOff x="0" y="152400"/>
            <a:chExt cx="9144000" cy="1248156"/>
          </a:xfrm>
        </p:grpSpPr>
        <p:sp>
          <p:nvSpPr>
            <p:cNvPr id="16" name="Shape 16"/>
            <p:cNvSpPr/>
            <p:nvPr/>
          </p:nvSpPr>
          <p:spPr>
            <a:xfrm>
              <a:off x="0" y="152400"/>
              <a:ext cx="9143999" cy="124663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</p:sp>
        <p:sp>
          <p:nvSpPr>
            <p:cNvPr id="17" name="Shape 17"/>
            <p:cNvSpPr/>
            <p:nvPr/>
          </p:nvSpPr>
          <p:spPr>
            <a:xfrm>
              <a:off x="0" y="152400"/>
              <a:ext cx="9144000" cy="124815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 sz="36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685800" y="3810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Calibri"/>
              <a:buNone/>
            </a:pPr>
            <a:r>
              <a:rPr lang="ru-RU" sz="4400" b="1" i="0" u="none" strike="noStrike" cap="none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685800" y="2286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ct val="25000"/>
              <a:buFont typeface="Calibri"/>
              <a:buNone/>
            </a:pPr>
            <a:r>
              <a:rPr lang="ru-RU" sz="4800" b="1" i="0" u="none" strike="noStrike" cap="none" baseline="0">
                <a:solidFill>
                  <a:srgbClr val="00642D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</a:t>
            </a:r>
          </a:p>
        </p:txBody>
      </p:sp>
      <p:sp>
        <p:nvSpPr>
          <p:cNvPr id="32" name="Shape 32"/>
          <p:cNvSpPr/>
          <p:nvPr/>
        </p:nvSpPr>
        <p:spPr>
          <a:xfrm>
            <a:off x="0" y="5609844"/>
            <a:ext cx="9144000" cy="124815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000"/>
            </a:lvl1pPr>
            <a:lvl2pPr marL="457200" indent="0" rtl="0">
              <a:buFont typeface="Calibri"/>
              <a:buNone/>
              <a:defRPr sz="1800"/>
            </a:lvl2pPr>
            <a:lvl3pPr marL="914400" indent="0" rtl="0">
              <a:buFont typeface="Calibri"/>
              <a:buNone/>
              <a:defRPr sz="1600"/>
            </a:lvl3pPr>
            <a:lvl4pPr marL="1371600" indent="0" rtl="0">
              <a:buFont typeface="Calibri"/>
              <a:buNone/>
              <a:defRPr sz="1400"/>
            </a:lvl4pPr>
            <a:lvl5pPr marL="1828800" indent="0" rtl="0">
              <a:buFont typeface="Calibri"/>
              <a:buNone/>
              <a:defRPr sz="1400"/>
            </a:lvl5pPr>
            <a:lvl6pPr marL="2286000" indent="0" rtl="0">
              <a:buFont typeface="Calibri"/>
              <a:buNone/>
              <a:defRPr sz="1400"/>
            </a:lvl6pPr>
            <a:lvl7pPr marL="2743200" indent="0" rtl="0">
              <a:buFont typeface="Calibri"/>
              <a:buNone/>
              <a:defRPr sz="1400"/>
            </a:lvl7pPr>
            <a:lvl8pPr marL="3200400" indent="0" rtl="0">
              <a:buFont typeface="Calibri"/>
              <a:buNone/>
              <a:defRPr sz="1400"/>
            </a:lvl8pPr>
            <a:lvl9pPr marL="3657600" indent="0" rtl="0">
              <a:buFont typeface="Calibri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5609844"/>
            <a:ext cx="9144000" cy="124815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parhizkar@thegef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5908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1" i="0" u="none" strike="noStrike" cap="none" baseline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ГЭФ: управление, </a:t>
            </a:r>
            <a:br>
              <a:rPr lang="ru-RU" sz="3600" b="1" i="0" u="none" strike="noStrike" cap="none" baseline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i="0" u="none" strike="noStrike" cap="none" baseline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ориентированное на результат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400" b="1" i="0" u="none" strike="noStrike" cap="none" baseline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Параметры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34794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"Количественный или качественный показатель или переменная величина, которая обеспечивает простое и надежное средство измерения достижений, отражения изменений, связанных с вмешательством, или содействия оценке эффективности субъектов, обеспечивающих развитие"</a:t>
            </a:r>
          </a:p>
          <a:p>
            <a:pPr marL="342900" marR="0" lvl="0" indent="-342900" algn="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 КСР ОЭСР, 2002 г.</a:t>
            </a:r>
          </a:p>
          <a:p>
            <a:endParaRPr lang="ru-RU"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382000" y="6170612"/>
            <a:ext cx="762001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400" b="1" i="0" u="none" strike="noStrike" cap="none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Цепочка результатов КСР ОЭСР</a:t>
            </a:r>
          </a:p>
        </p:txBody>
      </p:sp>
      <p:sp>
        <p:nvSpPr>
          <p:cNvPr id="176" name="Shape 176"/>
          <p:cNvSpPr/>
          <p:nvPr/>
        </p:nvSpPr>
        <p:spPr>
          <a:xfrm>
            <a:off x="1676400" y="990600"/>
            <a:ext cx="5943599" cy="49047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7" name="Shape 177"/>
          <p:cNvSpPr/>
          <p:nvPr/>
        </p:nvSpPr>
        <p:spPr>
          <a:xfrm>
            <a:off x="2530366" y="1171900"/>
            <a:ext cx="38862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Вводимые ресурсы</a:t>
            </a:r>
          </a:p>
        </p:txBody>
      </p:sp>
      <p:sp>
        <p:nvSpPr>
          <p:cNvPr id="178" name="Shape 178"/>
          <p:cNvSpPr/>
          <p:nvPr/>
        </p:nvSpPr>
        <p:spPr>
          <a:xfrm>
            <a:off x="2517227" y="2819400"/>
            <a:ext cx="38862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Промежуточные результаты </a:t>
            </a:r>
          </a:p>
        </p:txBody>
      </p:sp>
      <p:sp>
        <p:nvSpPr>
          <p:cNvPr id="179" name="Shape 179"/>
          <p:cNvSpPr/>
          <p:nvPr/>
        </p:nvSpPr>
        <p:spPr>
          <a:xfrm>
            <a:off x="2530366" y="2010101"/>
            <a:ext cx="38862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Деятельность </a:t>
            </a:r>
          </a:p>
        </p:txBody>
      </p:sp>
      <p:sp>
        <p:nvSpPr>
          <p:cNvPr id="180" name="Shape 180"/>
          <p:cNvSpPr/>
          <p:nvPr/>
        </p:nvSpPr>
        <p:spPr>
          <a:xfrm rot="-5400000">
            <a:off x="899925" y="4150300"/>
            <a:ext cx="1512332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</a:t>
            </a:r>
            <a:br>
              <a:rPr lang="ru-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области развития</a:t>
            </a:r>
          </a:p>
        </p:txBody>
      </p:sp>
      <p:sp>
        <p:nvSpPr>
          <p:cNvPr id="181" name="Shape 181"/>
          <p:cNvSpPr/>
          <p:nvPr/>
        </p:nvSpPr>
        <p:spPr>
          <a:xfrm>
            <a:off x="2546132" y="5335467"/>
            <a:ext cx="38862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Воздействие</a:t>
            </a:r>
          </a:p>
        </p:txBody>
      </p:sp>
      <p:sp>
        <p:nvSpPr>
          <p:cNvPr id="182" name="Shape 182"/>
          <p:cNvSpPr/>
          <p:nvPr/>
        </p:nvSpPr>
        <p:spPr>
          <a:xfrm>
            <a:off x="2546132" y="3736430"/>
            <a:ext cx="38862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Конечные результаты</a:t>
            </a:r>
          </a:p>
        </p:txBody>
      </p:sp>
      <p:sp>
        <p:nvSpPr>
          <p:cNvPr id="183" name="Shape 183"/>
          <p:cNvSpPr/>
          <p:nvPr/>
        </p:nvSpPr>
        <p:spPr>
          <a:xfrm>
            <a:off x="2575031" y="4290269"/>
            <a:ext cx="188529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Краткосрочные эффекты</a:t>
            </a:r>
          </a:p>
        </p:txBody>
      </p:sp>
      <p:sp>
        <p:nvSpPr>
          <p:cNvPr id="184" name="Shape 184"/>
          <p:cNvSpPr/>
          <p:nvPr/>
        </p:nvSpPr>
        <p:spPr>
          <a:xfrm>
            <a:off x="4489232" y="4290269"/>
            <a:ext cx="192733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Среднесрочные эффекты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1140961" y="838200"/>
            <a:ext cx="1371600" cy="129702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4" name="Shape 194"/>
          <p:cNvSpPr txBox="1"/>
          <p:nvPr/>
        </p:nvSpPr>
        <p:spPr>
          <a:xfrm>
            <a:off x="2630208" y="339910"/>
            <a:ext cx="320039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sng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Вводимые ресурсы</a:t>
            </a:r>
            <a:r>
              <a:rPr lang="ru-RU" sz="1800" b="1" i="0" u="none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8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фонды для дорожного строительства, оборудования и персонала</a:t>
            </a:r>
          </a:p>
        </p:txBody>
      </p:sp>
      <p:sp>
        <p:nvSpPr>
          <p:cNvPr id="195" name="Shape 195"/>
          <p:cNvSpPr/>
          <p:nvPr/>
        </p:nvSpPr>
        <p:spPr>
          <a:xfrm>
            <a:off x="6235387" y="1524000"/>
            <a:ext cx="1279510" cy="12161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6" name="Shape 196"/>
          <p:cNvSpPr/>
          <p:nvPr/>
        </p:nvSpPr>
        <p:spPr>
          <a:xfrm>
            <a:off x="625489" y="304800"/>
            <a:ext cx="1048871" cy="9905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97" name="Shape 197"/>
          <p:cNvSpPr/>
          <p:nvPr/>
        </p:nvSpPr>
        <p:spPr>
          <a:xfrm>
            <a:off x="1524000" y="2667000"/>
            <a:ext cx="685800" cy="96932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98" name="Shape 198"/>
          <p:cNvSpPr/>
          <p:nvPr/>
        </p:nvSpPr>
        <p:spPr>
          <a:xfrm>
            <a:off x="6844878" y="3305501"/>
            <a:ext cx="1371599" cy="91273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99" name="Shape 199"/>
          <p:cNvSpPr/>
          <p:nvPr/>
        </p:nvSpPr>
        <p:spPr>
          <a:xfrm>
            <a:off x="6926324" y="4616667"/>
            <a:ext cx="1371600" cy="97840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00" name="Shape 200"/>
          <p:cNvSpPr txBox="1"/>
          <p:nvPr/>
        </p:nvSpPr>
        <p:spPr>
          <a:xfrm>
            <a:off x="2582909" y="1676400"/>
            <a:ext cx="32003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sng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</a:t>
            </a:r>
            <a:r>
              <a:rPr lang="ru-RU" sz="1800" b="1" i="0" u="none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8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строительство дорог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2551377" y="2667000"/>
            <a:ext cx="320039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sng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Промежуточные результаты</a:t>
            </a:r>
            <a:r>
              <a:rPr lang="ru-RU" sz="1800" b="1" i="0" u="none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8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улучшенная дорога</a:t>
            </a:r>
          </a:p>
        </p:txBody>
      </p:sp>
      <p:sp>
        <p:nvSpPr>
          <p:cNvPr id="202" name="Shape 202"/>
          <p:cNvSpPr/>
          <p:nvPr/>
        </p:nvSpPr>
        <p:spPr>
          <a:xfrm>
            <a:off x="7102365" y="1143000"/>
            <a:ext cx="1257299" cy="82562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203" name="Shape 203"/>
          <p:cNvSpPr txBox="1"/>
          <p:nvPr/>
        </p:nvSpPr>
        <p:spPr>
          <a:xfrm>
            <a:off x="2519859" y="3620869"/>
            <a:ext cx="41148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sng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Конечные результаты</a:t>
            </a:r>
            <a:r>
              <a:rPr lang="ru-RU" sz="1800" b="1" i="0" u="none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8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сокращение времени в пути, </a:t>
            </a:r>
            <a:br>
              <a:rPr lang="ru-RU" sz="18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продажа больших объемов продукции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2512560" y="4611469"/>
            <a:ext cx="457403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sng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Воздействие</a:t>
            </a:r>
            <a:r>
              <a:rPr lang="ru-RU" sz="1800" b="1" i="0" u="none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8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расширение торговой деятельности, рост дохода домохозяйств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304800" y="5334000"/>
            <a:ext cx="41909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Адаптировано из World Bank </a:t>
            </a:r>
            <a:r>
              <a:rPr lang="ru-RU" sz="1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Module 2 Results Chain</a:t>
            </a:r>
            <a:r>
              <a:rPr lang="ru-RU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Europe and Central Asia Region, 2007 г.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8458200" y="6170612"/>
            <a:ext cx="685799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2819400" y="457200"/>
            <a:ext cx="3200399" cy="861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sng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Вводимые ресурсы</a:t>
            </a:r>
            <a:r>
              <a:rPr lang="ru-RU" sz="1800" b="1" i="0" u="none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ГЭФ </a:t>
            </a:r>
            <a:br>
              <a:rPr lang="ru-RU" sz="1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источники совместного финансирования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2819400" y="1633961"/>
            <a:ext cx="4495800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sng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</a:t>
            </a:r>
            <a:r>
              <a:rPr lang="ru-RU" sz="1800" b="1" i="0" u="none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выделение лесных угодий местным сообществам для управления лесными ресурсами в соответствии </a:t>
            </a:r>
            <a:br>
              <a:rPr lang="ru-RU" sz="1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надлежащими принципами экологически рационального ведения лесного хозяйства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2866698" y="2981266"/>
            <a:ext cx="3200399" cy="1138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sng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Промежуточные результаты</a:t>
            </a:r>
            <a:r>
              <a:rPr lang="ru-RU" sz="1800" b="1" i="0" u="none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площадь лесов </a:t>
            </a:r>
            <a:br>
              <a:rPr lang="ru-RU" sz="1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 рациональным управлением сообщества (га )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2819400" y="4114800"/>
            <a:ext cx="3657600" cy="6155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sng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Конечные результаты</a:t>
            </a:r>
            <a:r>
              <a:rPr lang="ru-RU" sz="1800" b="1" i="0" u="none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площадь улучшенного лесного хозяйства (га )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2819400" y="5068669"/>
            <a:ext cx="4495800" cy="6155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sng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Воздействие</a:t>
            </a:r>
            <a:r>
              <a:rPr lang="ru-RU" sz="1800" b="1" i="0" u="none" strike="noStrike" cap="none" baseline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удерживание углерода </a:t>
            </a:r>
            <a:br>
              <a:rPr lang="ru-RU" sz="1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сохранение биоразнообразия</a:t>
            </a:r>
          </a:p>
        </p:txBody>
      </p:sp>
      <p:sp>
        <p:nvSpPr>
          <p:cNvPr id="217" name="Shape 217"/>
          <p:cNvSpPr/>
          <p:nvPr/>
        </p:nvSpPr>
        <p:spPr>
          <a:xfrm>
            <a:off x="1487175" y="3733800"/>
            <a:ext cx="1332224" cy="113646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8" name="Shape 218"/>
          <p:cNvSpPr/>
          <p:nvPr/>
        </p:nvSpPr>
        <p:spPr>
          <a:xfrm>
            <a:off x="1295291" y="1676400"/>
            <a:ext cx="1478464" cy="11092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9" name="Shape 219"/>
          <p:cNvSpPr/>
          <p:nvPr/>
        </p:nvSpPr>
        <p:spPr>
          <a:xfrm>
            <a:off x="6172200" y="228600"/>
            <a:ext cx="1371599" cy="122388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20" name="Shape 220"/>
          <p:cNvSpPr/>
          <p:nvPr/>
        </p:nvSpPr>
        <p:spPr>
          <a:xfrm>
            <a:off x="7010400" y="4953000"/>
            <a:ext cx="1841989" cy="119729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382000" y="6170612"/>
            <a:ext cx="762001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400" b="1" i="0" u="none" strike="noStrike" cap="none" baseline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Исходные данные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Исходные данные об участниках проекта или других аспектах проекта, собранные до начала реализации проекта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8974"/>
              <a:buFont typeface="Arial"/>
              <a:buChar char="•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отсутствии исходных данных будет сложно</a:t>
            </a:r>
            <a:r>
              <a:rPr lang="ru-RU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определить будущие цели проекта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вы не знаете, где вы </a:t>
            </a: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находитесь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как вы можете знать, куда вам </a:t>
            </a: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двигаться дальше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оценить изменения в процессе мониторинга хода реализации проекта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сравнить первоначальные условия и изменения </a:t>
            </a:r>
            <a:br>
              <a:rPr lang="ru-RU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процессе оценки хода реализации проекта</a:t>
            </a:r>
          </a:p>
          <a:p>
            <a:endParaRPr lang="ru-RU"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8458200" y="6170612"/>
            <a:ext cx="685799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1" i="0" u="none" strike="noStrike" cap="none" baseline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Исходные данные для проектов ГЭФ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ru-RU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Должны быть в наличии, утвержденные/одобренные генеральным исполнительным директором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ru-RU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для каждого параметра нет исходного показателя → необходимо составить план относительно того, как получить исходные данные в течение первого года осуществления проекта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8458200" y="6170612"/>
            <a:ext cx="685799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0" y="3886200"/>
            <a:ext cx="7391399" cy="16763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1" i="0" u="none" strike="noStrike" cap="small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Результаты на уровне портфеля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400" b="1" i="0" u="none" strike="noStrike" cap="none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Мониторинг портфеля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896004" y="152400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363" marR="0" lvl="0" indent="-36036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Мониторинг всего комплекса мероприятий, финансируемых ГЭФ</a:t>
            </a:r>
          </a:p>
          <a:p>
            <a:pPr marL="360363" marR="0" lvl="0" indent="-36036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Секретариат осуществляет мониторинг портфеля ГЭФ в целом </a:t>
            </a:r>
          </a:p>
          <a:p>
            <a:pPr marL="803275" marR="0" lvl="1" indent="-4476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Глобальные экологические блага</a:t>
            </a:r>
          </a:p>
          <a:p>
            <a:pPr marL="803275" marR="0" lvl="1" indent="-4476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 тематической области</a:t>
            </a:r>
          </a:p>
          <a:p>
            <a:pPr marL="803275" marR="0" lvl="1" indent="-4476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Задачи тематической области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0" y="5704582"/>
            <a:ext cx="9144000" cy="1077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1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Изменение климата: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сокращение выбросов парниковых газов (ВПГ)</a:t>
            </a:r>
          </a:p>
        </p:txBody>
      </p:sp>
      <p:sp>
        <p:nvSpPr>
          <p:cNvPr id="269" name="Shape 269"/>
          <p:cNvSpPr/>
          <p:nvPr/>
        </p:nvSpPr>
        <p:spPr>
          <a:xfrm>
            <a:off x="6553200" y="5758189"/>
            <a:ext cx="258756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Источник: Global Environment Facility</a:t>
            </a:r>
          </a:p>
        </p:txBody>
      </p:sp>
      <p:sp>
        <p:nvSpPr>
          <p:cNvPr id="270" name="Shape 270"/>
          <p:cNvSpPr/>
          <p:nvPr/>
        </p:nvSpPr>
        <p:spPr>
          <a:xfrm>
            <a:off x="5029200" y="5920025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0" y="673"/>
            <a:ext cx="9144000" cy="570390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0" y="5704582"/>
            <a:ext cx="9144000" cy="995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Биологическое разнообразие: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поддержка охраняемых районов (ОР) (га)</a:t>
            </a:r>
          </a:p>
        </p:txBody>
      </p:sp>
      <p:sp>
        <p:nvSpPr>
          <p:cNvPr id="281" name="Shape 281"/>
          <p:cNvSpPr/>
          <p:nvPr/>
        </p:nvSpPr>
        <p:spPr>
          <a:xfrm>
            <a:off x="6553200" y="5758189"/>
            <a:ext cx="258756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Источник: Global Environment Facility</a:t>
            </a:r>
          </a:p>
        </p:txBody>
      </p:sp>
      <p:sp>
        <p:nvSpPr>
          <p:cNvPr id="282" name="Shape 282"/>
          <p:cNvSpPr/>
          <p:nvPr/>
        </p:nvSpPr>
        <p:spPr>
          <a:xfrm>
            <a:off x="5019675" y="5920025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0" y="5395"/>
            <a:ext cx="9144000" cy="57101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1" i="0" u="none" strike="noStrike" cap="none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Общий обзор презентации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58200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Ориентированное на результат управление в ГЭФ</a:t>
            </a:r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 реализации проектов ГЭФ</a:t>
            </a:r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 реализации портфеля ГЭФ</a:t>
            </a:r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Инструменты  отслеживания и накопленный опыт</a:t>
            </a:r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Отчетность, доступ к данным и прозрачность</a:t>
            </a:r>
          </a:p>
          <a:p>
            <a:endParaRPr lang="ru-RU"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0" y="5657671"/>
            <a:ext cx="9144000" cy="11387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Международные воды: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число стратегических партнерств, финансируемых в целях обеспечения поддающегося измерению сокращения загрязнения водоемов </a:t>
            </a:r>
          </a:p>
        </p:txBody>
      </p:sp>
      <p:sp>
        <p:nvSpPr>
          <p:cNvPr id="293" name="Shape 293"/>
          <p:cNvSpPr/>
          <p:nvPr/>
        </p:nvSpPr>
        <p:spPr>
          <a:xfrm>
            <a:off x="6492766" y="5638800"/>
            <a:ext cx="2626039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Источник: Global Environment Facility</a:t>
            </a:r>
          </a:p>
        </p:txBody>
      </p:sp>
      <p:sp>
        <p:nvSpPr>
          <p:cNvPr id="294" name="Shape 294"/>
          <p:cNvSpPr/>
          <p:nvPr/>
        </p:nvSpPr>
        <p:spPr>
          <a:xfrm>
            <a:off x="0" y="0"/>
            <a:ext cx="9144000" cy="56576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0" y="5943600"/>
            <a:ext cx="9144000" cy="8617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Деградация земель: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осуществляется рациональное землепользование (РЗП) (га)</a:t>
            </a:r>
          </a:p>
        </p:txBody>
      </p:sp>
      <p:sp>
        <p:nvSpPr>
          <p:cNvPr id="301" name="Shape 301"/>
          <p:cNvSpPr/>
          <p:nvPr/>
        </p:nvSpPr>
        <p:spPr>
          <a:xfrm>
            <a:off x="6513778" y="5910589"/>
            <a:ext cx="2626039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Источник: Global Environment Facility</a:t>
            </a:r>
          </a:p>
        </p:txBody>
      </p:sp>
      <p:sp>
        <p:nvSpPr>
          <p:cNvPr id="302" name="Shape 302"/>
          <p:cNvSpPr/>
          <p:nvPr/>
        </p:nvSpPr>
        <p:spPr>
          <a:xfrm>
            <a:off x="0" y="0"/>
            <a:ext cx="9144000" cy="5943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" name="Shape 308"/>
          <p:cNvGraphicFramePr/>
          <p:nvPr/>
        </p:nvGraphicFramePr>
        <p:xfrm>
          <a:off x="419100" y="257175"/>
          <a:ext cx="8458200" cy="6076619"/>
        </p:xfrm>
        <a:graphic>
          <a:graphicData uri="http://schemas.openxmlformats.org/drawingml/2006/table">
            <a:tbl>
              <a:tblPr>
                <a:noFill/>
                <a:tableStyleId>{D707DE0D-61A7-4543-ADCA-C8C2886482AB}</a:tableStyleId>
              </a:tblPr>
              <a:tblGrid>
                <a:gridCol w="2093625"/>
                <a:gridCol w="2344850"/>
                <a:gridCol w="2014175"/>
                <a:gridCol w="2005550"/>
              </a:tblGrid>
              <a:tr h="78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ru-RU" sz="1700" b="1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Цель тематической области БР</a:t>
                      </a:r>
                    </a:p>
                  </a:txBody>
                  <a:tcPr marL="91450" marR="9145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ru-RU" sz="1700" b="1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Конечный результат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ru-RU" sz="1700" b="1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Показатель – конечный результат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ru-RU" sz="1700" b="1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Показатель – промежуточный результат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</a:tr>
              <a:tr h="19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Повышение</a:t>
                      </a:r>
                      <a:r>
                        <a:rPr lang="ru-RU" sz="1700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устойчивости систем охраняемых районов</a:t>
                      </a:r>
                    </a:p>
                  </a:txBody>
                  <a:tcPr marL="91450" marR="9145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ru-RU" sz="1700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Увеличение доходов систем охраняемых районов для покрытия совокупных расходов по управлению</a:t>
                      </a:r>
                    </a:p>
                  </a:txBody>
                  <a:tcPr marL="114300" marR="11430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Совокупного годового</a:t>
                      </a:r>
                      <a:r>
                        <a:rPr lang="ru-RU" sz="1700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дохода </a:t>
                      </a:r>
                      <a:r>
                        <a:rPr lang="ru-RU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достаточно </a:t>
                      </a:r>
                      <a:br>
                        <a:rPr lang="ru-RU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для управления охраняемым районом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ru-RU" sz="17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Совокупный годовой доход – долл. США</a:t>
                      </a:r>
                    </a:p>
                    <a:p>
                      <a:pPr marL="0" marR="0" lvl="0" indent="0" algn="l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Планы устойчивого финансирования (кол-во) 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ru-RU" sz="1700" b="1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Цель тематической области ИК</a:t>
                      </a:r>
                    </a:p>
                  </a:txBody>
                  <a:tcPr marL="91450" marR="9145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ru-RU" sz="1700" b="1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Конечный результат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ru-RU" sz="1700" b="1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Показатель – конечный результат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ru-RU" sz="1700" b="1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Показатель – промежуточный результат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</a:tr>
              <a:tr h="198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700"/>
                        <a:t>Содействие демонстрации, внедрению</a:t>
                      </a:r>
                      <a:r>
                        <a:rPr lang="ru-RU" sz="1700" baseline="0"/>
                        <a:t> </a:t>
                      </a:r>
                      <a:br>
                        <a:rPr lang="ru-RU" sz="1700" baseline="0"/>
                      </a:br>
                      <a:r>
                        <a:rPr lang="ru-RU" sz="1700" baseline="0"/>
                        <a:t>и передаче инновационных низкоуглеродных технологий</a:t>
                      </a:r>
                    </a:p>
                    <a:p>
                      <a:endParaRPr lang="ru-RU" sz="1700" baseline="0"/>
                    </a:p>
                  </a:txBody>
                  <a:tcPr marL="91450" marR="9145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ct val="25000"/>
                        <a:buNone/>
                      </a:pPr>
                      <a:r>
                        <a:rPr lang="ru-RU" sz="1700" baseline="0"/>
                        <a:t>Технологии успешно продемонстрированы, внедрены</a:t>
                      </a:r>
                      <a:br>
                        <a:rPr lang="ru-RU" sz="1700" baseline="0"/>
                      </a:br>
                      <a:r>
                        <a:rPr lang="ru-RU" sz="1700" baseline="0"/>
                        <a:t>и осуществлена их передача</a:t>
                      </a:r>
                      <a:r>
                        <a:rPr lang="ru-RU" sz="1700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</a:t>
                      </a:r>
                    </a:p>
                  </a:txBody>
                  <a:tcPr marL="114300" marR="11430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ct val="25000"/>
                        <a:buNone/>
                      </a:pPr>
                      <a:r>
                        <a:rPr lang="ru-RU" sz="1700" baseline="0"/>
                        <a:t>Процент демонстраций технологий, достигнувших запланированных целей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5882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ct val="25000"/>
                        <a:buNone/>
                      </a:pPr>
                      <a:r>
                        <a:rPr lang="ru-RU" sz="1700" baseline="0"/>
                        <a:t>Инновационные низкоуглеродные технологии, продемонстри-рованные </a:t>
                      </a:r>
                      <a:br>
                        <a:rPr lang="ru-RU" sz="1700" baseline="0"/>
                      </a:br>
                      <a:r>
                        <a:rPr lang="ru-RU" sz="1700" baseline="0"/>
                        <a:t>и внедренные </a:t>
                      </a:r>
                      <a:br>
                        <a:rPr lang="ru-RU" sz="1700" baseline="0"/>
                      </a:br>
                      <a:r>
                        <a:rPr lang="ru-RU" sz="1700" baseline="0"/>
                        <a:t>на местах (кол-во)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0" y="4191000"/>
            <a:ext cx="7848599" cy="16763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722312" y="4191000"/>
            <a:ext cx="6973887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1" i="0" u="none" strike="noStrike" cap="small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Инструменты отслеживания и НАКОПЛЕННЫЙ ОПЫТ.</a:t>
            </a:r>
            <a:br>
              <a:rPr lang="ru-RU" sz="3600" b="1" i="0" u="none" strike="noStrike" cap="small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i="0" u="none" strike="noStrike" cap="small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зачем? что? когда?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8534399" cy="3768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Показывают прогресс в достижении показателей, общих для всех проектов</a:t>
            </a:r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также могут выявить недостатки</a:t>
            </a:r>
          </a:p>
          <a:p>
            <a:pPr marL="171450" marR="0" lvl="0" indent="-1714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Помогают в осуществлении руководства реализацией проекта </a:t>
            </a:r>
            <a:br>
              <a:rPr lang="ru-RU" sz="26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26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 его информационном обеспечении</a:t>
            </a:r>
          </a:p>
          <a:p>
            <a:pPr marL="171450" marR="0" lvl="0" indent="-1714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Обеспечивают обоснование для дальнейшего инвестирования средств в программы по каждой тематической области  </a:t>
            </a:r>
          </a:p>
          <a:p>
            <a:endParaRPr lang="ru-RU" sz="2600" b="0" i="0" u="none" strike="noStrike" cap="none" baseline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endParaRPr lang="ru-RU" sz="2600" b="0" i="0" u="none" strike="noStrike" cap="none" baseline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76200" y="1371600"/>
            <a:ext cx="8572528" cy="10156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определения прогресса в достижении показателей воздействий </a:t>
            </a:r>
            <a:br>
              <a:rPr lang="ru-RU" sz="20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конечных результатов, установленных на уровне портфеля </a:t>
            </a:r>
            <a:br>
              <a:rPr lang="ru-RU" sz="20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каждой тематической области</a:t>
            </a:r>
          </a:p>
        </p:txBody>
      </p:sp>
      <p:sp>
        <p:nvSpPr>
          <p:cNvPr id="329" name="Shape 329"/>
          <p:cNvSpPr/>
          <p:nvPr/>
        </p:nvSpPr>
        <p:spPr>
          <a:xfrm>
            <a:off x="457200" y="152400"/>
            <a:ext cx="8305799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ru-RU" sz="3200" b="1" i="0" u="none" strike="noStrike" cap="none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Назначение инструментов отслеживания ГЭФ </a:t>
            </a:r>
            <a:r>
              <a:rPr lang="ru-RU" sz="3200" b="1" i="0" u="none" strike="noStrike" cap="none" baseline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(Зачем?)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304800" y="2536280"/>
            <a:ext cx="8686800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4761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99206"/>
              <a:buFont typeface="Arial"/>
              <a:buChar char="•"/>
            </a:pPr>
            <a:r>
              <a:rPr lang="ru-RU"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ИО служат инструментом мониторинга портфеля ГЭФ (инструментом оценки эффективности портфеля)</a:t>
            </a:r>
          </a:p>
          <a:p>
            <a:pPr marL="171450" marR="0" lvl="0" indent="-171450" algn="l" rtl="0">
              <a:lnSpc>
                <a:spcPct val="10476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9206"/>
              <a:buFont typeface="Arial"/>
              <a:buChar char="•"/>
            </a:pPr>
            <a:r>
              <a:rPr lang="ru-RU"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Позволяют сводить воедино результаты на глобальном уровне</a:t>
            </a:r>
          </a:p>
          <a:p>
            <a:pPr marL="171450" marR="0" lvl="0" indent="-171450" algn="l" rtl="0">
              <a:lnSpc>
                <a:spcPct val="10476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9206"/>
              <a:buFont typeface="Arial"/>
              <a:buChar char="•"/>
            </a:pPr>
            <a:r>
              <a:rPr lang="ru-RU"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ИО предназначены:</a:t>
            </a:r>
          </a:p>
          <a:p>
            <a:pPr marL="630238" marR="0" lvl="0" indent="-274638" algn="l" rtl="0">
              <a:lnSpc>
                <a:spcPct val="104761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	для перевода показателей с уровня отдельного проекта </a:t>
            </a:r>
            <a:br>
              <a:rPr lang="ru-RU"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уровень портфеля</a:t>
            </a:r>
          </a:p>
          <a:p>
            <a:pPr marL="630238" marR="0" lvl="0" indent="-274638" algn="l" rtl="0">
              <a:lnSpc>
                <a:spcPct val="104761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	для отслеживания общей эффективности реализации портфеля </a:t>
            </a:r>
            <a:br>
              <a:rPr lang="ru-RU"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тематическим областям </a:t>
            </a:r>
          </a:p>
          <a:p>
            <a:pPr marL="171450" marR="0" lvl="0" indent="-171450" algn="l" rtl="0">
              <a:lnSpc>
                <a:spcPct val="10476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9206"/>
              <a:buFont typeface="Arial"/>
              <a:buChar char="•"/>
            </a:pPr>
            <a:r>
              <a:rPr lang="ru-RU"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Сводные результаты затем публикуются ГЭФ в </a:t>
            </a:r>
            <a:r>
              <a:rPr lang="ru-RU" sz="21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Monitoring Report</a:t>
            </a:r>
            <a:r>
              <a:rPr lang="ru-RU"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(AMR) </a:t>
            </a:r>
            <a:r>
              <a:rPr lang="ru-RU"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сообщаются донорам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190471" y="1152525"/>
            <a:ext cx="8801128" cy="13234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Данные по проекту сводятся для проведения анализа направленности тенденций </a:t>
            </a:r>
            <a:br>
              <a:rPr lang="ru-RU" sz="16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векторов на уровне портфеля в целях разработки на основе имеющейся информации будущих стратегий ГЭФ и представления Совету ГЭФ отчета </a:t>
            </a:r>
            <a:br>
              <a:rPr lang="ru-RU" sz="16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 эффективности деятельности по каждой тематической области </a:t>
            </a:r>
            <a:br>
              <a:rPr lang="ru-RU" sz="16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уровне портфеля</a:t>
            </a:r>
          </a:p>
        </p:txBody>
      </p:sp>
      <p:sp>
        <p:nvSpPr>
          <p:cNvPr id="337" name="Shape 337"/>
          <p:cNvSpPr/>
          <p:nvPr/>
        </p:nvSpPr>
        <p:spPr>
          <a:xfrm>
            <a:off x="533400" y="123585"/>
            <a:ext cx="8458200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ru-RU" sz="3200" b="1" i="0" u="none" strike="noStrike" cap="none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Назначение инструментов отслеживания ГЭФ (Зачем?)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1" i="0" u="none" strike="noStrike" cap="none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Обобщенные требования к ИО ГЭФ (Когда?)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458200" cy="4267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363" marR="0" lvl="0" indent="-36036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каждой тематической области разработан особый инструмент отслеживания, отвечающий </a:t>
            </a:r>
            <a:br>
              <a:rPr lang="ru-RU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ее специфическим потребностям</a:t>
            </a:r>
          </a:p>
          <a:p>
            <a:pPr marL="360363" marR="0" lvl="0" indent="-36036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ИО для ПСМ должен быть готов к моменту утверждения проекта/его одобрения ИД</a:t>
            </a:r>
          </a:p>
          <a:p>
            <a:pPr marL="360363" marR="0" lvl="0" indent="-36036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ИО представляется повторно в середине срока осуществления и при завершении проекта</a:t>
            </a:r>
          </a:p>
          <a:p>
            <a:pPr marL="360363" marR="0" lvl="0" indent="-36036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ИО и соответствующие инструкции к ним размещены на сайте http://www.thegef.org/gef/tracking_tools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0" y="1295400"/>
            <a:ext cx="9143999" cy="558916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2743200" y="1928825"/>
            <a:ext cx="6019799" cy="2928957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Образец электронной таблицы для ИО по теме  биологического разнообразия: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98958"/>
              <a:buFont typeface="Arial"/>
              <a:buChar char="•"/>
            </a:pPr>
            <a:r>
              <a:rPr lang="ru-RU" sz="1600" b="0" i="0" u="none" strike="noStrike" cap="none" baseline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Цель 1. Раздел I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98958"/>
              <a:buFont typeface="Arial"/>
              <a:buChar char="•"/>
            </a:pPr>
            <a:r>
              <a:rPr lang="ru-RU" sz="1600" b="0" i="0" u="none" strike="noStrike" cap="none" baseline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Цель 1. Раздел II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98958"/>
              <a:buFont typeface="Arial"/>
              <a:buChar char="•"/>
            </a:pPr>
            <a:r>
              <a:rPr lang="ru-RU" sz="1600" b="0" i="0" u="none" strike="noStrike" cap="none" baseline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Цель 1. Раздел III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98958"/>
              <a:buFont typeface="Arial"/>
              <a:buChar char="•"/>
            </a:pPr>
            <a:r>
              <a:rPr lang="ru-RU" sz="16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Цель 2.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98958"/>
              <a:buFont typeface="Arial"/>
              <a:buChar char="•"/>
            </a:pPr>
            <a:r>
              <a:rPr lang="ru-RU" sz="1600" b="0" i="0" u="none" strike="noStrike" cap="none" baseline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Цель 3.</a:t>
            </a:r>
          </a:p>
        </p:txBody>
      </p:sp>
      <p:sp>
        <p:nvSpPr>
          <p:cNvPr id="355" name="Shape 355"/>
          <p:cNvSpPr/>
          <p:nvPr/>
        </p:nvSpPr>
        <p:spPr>
          <a:xfrm>
            <a:off x="6293183" y="2246591"/>
            <a:ext cx="748154" cy="818273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56" name="Shape 356"/>
          <p:cNvSpPr txBox="1"/>
          <p:nvPr/>
        </p:nvSpPr>
        <p:spPr>
          <a:xfrm>
            <a:off x="7041336" y="2367850"/>
            <a:ext cx="1244251" cy="584774"/>
          </a:xfrm>
          <a:prstGeom prst="rect">
            <a:avLst/>
          </a:prstGeom>
          <a:solidFill>
            <a:schemeClr val="accent4"/>
          </a:solidFill>
          <a:ln w="28575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Охраняемые </a:t>
            </a:r>
            <a:br>
              <a:rPr lang="ru-RU" sz="16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16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районы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7041335" y="3105777"/>
            <a:ext cx="1678664" cy="338554"/>
          </a:xfrm>
          <a:prstGeom prst="rect">
            <a:avLst/>
          </a:prstGeom>
          <a:solidFill>
            <a:schemeClr val="accent1"/>
          </a:solidFill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Всесторонний учет</a:t>
            </a:r>
          </a:p>
        </p:txBody>
      </p:sp>
      <p:cxnSp>
        <p:nvCxnSpPr>
          <p:cNvPr id="358" name="Shape 358"/>
          <p:cNvCxnSpPr/>
          <p:nvPr/>
        </p:nvCxnSpPr>
        <p:spPr>
          <a:xfrm>
            <a:off x="5142178" y="3228518"/>
            <a:ext cx="1899159" cy="909"/>
          </a:xfrm>
          <a:prstGeom prst="straightConnector1">
            <a:avLst/>
          </a:prstGeom>
          <a:noFill/>
          <a:ln w="28575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59" name="Shape 359"/>
          <p:cNvSpPr txBox="1"/>
          <p:nvPr/>
        </p:nvSpPr>
        <p:spPr>
          <a:xfrm>
            <a:off x="7041336" y="3426133"/>
            <a:ext cx="1399741" cy="584774"/>
          </a:xfrm>
          <a:prstGeom prst="rect">
            <a:avLst/>
          </a:prstGeom>
          <a:solidFill>
            <a:schemeClr val="accent2"/>
          </a:solidFill>
          <a:ln w="2857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Биологическая </a:t>
            </a:r>
            <a:br>
              <a:rPr lang="ru-RU" sz="16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16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безопасность</a:t>
            </a:r>
          </a:p>
        </p:txBody>
      </p:sp>
      <p:cxnSp>
        <p:nvCxnSpPr>
          <p:cNvPr id="360" name="Shape 360"/>
          <p:cNvCxnSpPr/>
          <p:nvPr/>
        </p:nvCxnSpPr>
        <p:spPr>
          <a:xfrm>
            <a:off x="5142178" y="3554919"/>
            <a:ext cx="1899159" cy="909"/>
          </a:xfrm>
          <a:prstGeom prst="straightConnector1">
            <a:avLst/>
          </a:prstGeom>
          <a:noFill/>
          <a:ln w="28575" cap="flat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1" i="0" u="none" strike="noStrike" cap="none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Структура инструментов отслеживания ГЭФ (Что?)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0" y="4191000"/>
            <a:ext cx="7086600" cy="16763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722312" y="4191000"/>
            <a:ext cx="6211886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1" i="0" u="none" strike="noStrike" cap="small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Отчетность, </a:t>
            </a:r>
            <a:br>
              <a:rPr lang="ru-RU" sz="3600" b="1" i="0" u="none" strike="noStrike" cap="small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i="0" u="none" strike="noStrike" cap="small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доступ к данным</a:t>
            </a:r>
            <a:br>
              <a:rPr lang="ru-RU" sz="3600" b="1" i="0" u="none" strike="noStrike" cap="small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i="0" u="none" strike="noStrike" cap="small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и прозрачность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0" y="-46966"/>
            <a:ext cx="5181600" cy="69049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78" name="Shape 378"/>
          <p:cNvSpPr/>
          <p:nvPr/>
        </p:nvSpPr>
        <p:spPr>
          <a:xfrm>
            <a:off x="5189621" y="0"/>
            <a:ext cx="3954378" cy="138909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Портал отображения </a:t>
            </a:r>
            <a:br>
              <a:rPr lang="ru-RU" sz="18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18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для обеспечения </a:t>
            </a:r>
            <a:br>
              <a:rPr lang="ru-RU" sz="18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18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доступа к данным </a:t>
            </a:r>
            <a:br>
              <a:rPr lang="ru-RU" sz="18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18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 их сортировки</a:t>
            </a:r>
          </a:p>
        </p:txBody>
      </p:sp>
      <p:sp>
        <p:nvSpPr>
          <p:cNvPr id="379" name="Shape 379"/>
          <p:cNvSpPr/>
          <p:nvPr/>
        </p:nvSpPr>
        <p:spPr>
          <a:xfrm>
            <a:off x="5189621" y="5534025"/>
            <a:ext cx="3954378" cy="131289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Следующий шаг: прогресс </a:t>
            </a:r>
            <a:br>
              <a:rPr lang="ru-RU" sz="16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16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достижении результатов </a:t>
            </a:r>
            <a:br>
              <a:rPr lang="ru-RU" sz="16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16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(конечных и промежуточных), зафиксированный через портал отображения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3886200"/>
            <a:ext cx="7391399" cy="16763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1" i="0" u="none" strike="noStrike" cap="small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Ориентированное на результат управление в ГЭФ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/>
        </p:nvSpPr>
        <p:spPr>
          <a:xfrm>
            <a:off x="0" y="0"/>
            <a:ext cx="5334000" cy="686024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9" name="Shape 389"/>
          <p:cNvSpPr/>
          <p:nvPr/>
        </p:nvSpPr>
        <p:spPr>
          <a:xfrm>
            <a:off x="5308453" y="0"/>
            <a:ext cx="3835547" cy="1447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2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Web-портал отображения соединен напрямую </a:t>
            </a:r>
            <a:br>
              <a:rPr lang="ru-RU" sz="22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22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 </a:t>
            </a:r>
            <a:r>
              <a:rPr lang="ru-RU" sz="22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онлайновой базой данных </a:t>
            </a:r>
            <a:br>
              <a:rPr lang="ru-RU" sz="22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22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 проектам </a:t>
            </a:r>
            <a:r>
              <a:rPr lang="ru-RU" sz="22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ГЭФ</a:t>
            </a:r>
          </a:p>
        </p:txBody>
      </p:sp>
      <p:sp>
        <p:nvSpPr>
          <p:cNvPr id="390" name="Shape 390"/>
          <p:cNvSpPr/>
          <p:nvPr/>
        </p:nvSpPr>
        <p:spPr>
          <a:xfrm>
            <a:off x="5334000" y="5410200"/>
            <a:ext cx="3809999" cy="1447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2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Открытый доступ к отчетам </a:t>
            </a:r>
            <a:br>
              <a:rPr lang="ru-RU" sz="22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22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 проектам </a:t>
            </a:r>
            <a:br>
              <a:rPr lang="ru-RU" sz="22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22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(ОВП, ИО, ССО и ТЭ) через портал отображения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944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400" b="1" i="0" u="none" strike="noStrike" cap="none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Инструменты отслеживания ГЭФ: вопросы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8001000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195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Чем полезны инструменты отслеживания ГЭФ для отдельных проектов?</a:t>
            </a:r>
          </a:p>
          <a:p>
            <a:pPr marL="361950" marR="0" lvl="0" indent="-3619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Чем полезны инструменты отслеживания ГЭФ для стран?</a:t>
            </a:r>
          </a:p>
          <a:p>
            <a:pPr marL="361950" marR="0" lvl="0" indent="-3619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Чем полезны инструменты отслеживания ГЭФ для  учреждений – исполнителей по проектам ГЭФ?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0" y="65782"/>
            <a:ext cx="8305799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Более полную информацию </a:t>
            </a:r>
            <a:br>
              <a:rPr lang="ru-RU" sz="3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3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см. на сайте http://www.thegef.org/gef/RBM</a:t>
            </a:r>
          </a:p>
        </p:txBody>
      </p:sp>
      <p:sp>
        <p:nvSpPr>
          <p:cNvPr id="407" name="Shape 407"/>
          <p:cNvSpPr/>
          <p:nvPr/>
        </p:nvSpPr>
        <p:spPr>
          <a:xfrm>
            <a:off x="0" y="2590800"/>
            <a:ext cx="9144000" cy="124815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8" name="Shape 408"/>
          <p:cNvSpPr/>
          <p:nvPr/>
        </p:nvSpPr>
        <p:spPr>
          <a:xfrm>
            <a:off x="838200" y="4114800"/>
            <a:ext cx="7467600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Свяжитесь с нами по вопросам УОР: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Dr. Omid Parhizkar: </a:t>
            </a:r>
            <a:r>
              <a:rPr lang="ru-RU" sz="3200" b="0" i="0" u="sng" strike="noStrike" cap="none" baseline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oparhizkar@thegef.org</a:t>
            </a:r>
          </a:p>
          <a:p>
            <a:endParaRPr lang="ru-RU" sz="3200" b="0" i="0" u="sng" strike="noStrike" cap="none" baseline="0">
              <a:solidFill>
                <a:schemeClr val="hlink"/>
              </a:solidFill>
              <a:latin typeface="Source Sans Pro"/>
              <a:ea typeface="Source Sans Pro"/>
              <a:cs typeface="Source Sans Pro"/>
              <a:sym typeface="Source Sans Pro"/>
              <a:hlinkClick r:id="rId4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1" i="0" u="none" strike="noStrike" cap="small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Ориентированное на результат управление: определение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Подход, ориентированный на результат, направлен </a:t>
            </a:r>
            <a:b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повышение эффективности управления </a:t>
            </a:r>
            <a:b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подотчетности путем "определения реалистичных ожидаемых результатов, мониторинга прогресса </a:t>
            </a:r>
            <a:b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достижении ожидаемых результатов, интеграции накопленного опыта в процесс принятия управленческих решений и составления отчетности о результатах деятельности" 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marR="0" lvl="0" indent="-34290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ru-RU" sz="16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Канадское агентство по международному развитию (CIDA), 1999 г.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endParaRPr lang="ru-RU" sz="16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40763" y="6170612"/>
            <a:ext cx="503236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94596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1" i="0" u="none" strike="noStrike" cap="none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Отслеживание результатов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22879" y="990600"/>
            <a:ext cx="248092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Разработка проекта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407735" y="990600"/>
            <a:ext cx="248092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Осуществление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5977269" y="990600"/>
            <a:ext cx="248092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Оценка</a:t>
            </a:r>
          </a:p>
        </p:txBody>
      </p:sp>
      <p:cxnSp>
        <p:nvCxnSpPr>
          <p:cNvPr id="80" name="Shape 80"/>
          <p:cNvCxnSpPr/>
          <p:nvPr/>
        </p:nvCxnSpPr>
        <p:spPr>
          <a:xfrm>
            <a:off x="3053316" y="1343140"/>
            <a:ext cx="620232" cy="0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" name="Shape 81"/>
          <p:cNvCxnSpPr/>
          <p:nvPr/>
        </p:nvCxnSpPr>
        <p:spPr>
          <a:xfrm>
            <a:off x="5780567" y="1343140"/>
            <a:ext cx="620232" cy="0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" name="Shape 82"/>
          <p:cNvSpPr txBox="1"/>
          <p:nvPr/>
        </p:nvSpPr>
        <p:spPr>
          <a:xfrm>
            <a:off x="875413" y="1609725"/>
            <a:ext cx="1954840" cy="1077217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Подход на основе ЛРП/</a:t>
            </a:r>
            <a:b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результатов </a:t>
            </a:r>
            <a:b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 МиО</a:t>
            </a:r>
          </a:p>
        </p:txBody>
      </p:sp>
      <p:sp>
        <p:nvSpPr>
          <p:cNvPr id="83" name="Shape 83"/>
          <p:cNvSpPr/>
          <p:nvPr/>
        </p:nvSpPr>
        <p:spPr>
          <a:xfrm>
            <a:off x="2667000" y="3266093"/>
            <a:ext cx="4075814" cy="1586428"/>
          </a:xfrm>
          <a:prstGeom prst="rightArrow">
            <a:avLst>
              <a:gd name="adj1" fmla="val 50000"/>
              <a:gd name="adj2" fmla="val 127778"/>
            </a:avLst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2830253" y="3724850"/>
            <a:ext cx="30690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Управление, мониторинг и накопление опыта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226741" y="1600429"/>
            <a:ext cx="2727250" cy="1477328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Мониторинг хода реализации; промежуточная корректировка курса</a:t>
            </a:r>
            <a:br>
              <a:rPr lang="ru-RU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случае необходимости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6243083" y="1628775"/>
            <a:ext cx="2215116" cy="646331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Конечные оценки</a:t>
            </a:r>
            <a:br>
              <a:rPr lang="ru-RU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Накопленный опыт</a:t>
            </a:r>
          </a:p>
        </p:txBody>
      </p:sp>
      <p:cxnSp>
        <p:nvCxnSpPr>
          <p:cNvPr id="87" name="Shape 87"/>
          <p:cNvCxnSpPr/>
          <p:nvPr/>
        </p:nvCxnSpPr>
        <p:spPr>
          <a:xfrm rot="5400000" flipH="1">
            <a:off x="4567110" y="53442"/>
            <a:ext cx="46510" cy="5180603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88" name="Shape 88"/>
          <p:cNvSpPr txBox="1"/>
          <p:nvPr/>
        </p:nvSpPr>
        <p:spPr>
          <a:xfrm>
            <a:off x="3996851" y="5105400"/>
            <a:ext cx="485523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Накопленный опыт; надлежащая практика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2209800" y="5562600"/>
            <a:ext cx="6686126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 материалам World Bank’s </a:t>
            </a:r>
            <a:r>
              <a:rPr lang="ru-RU" sz="1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Focus in Country Assistance Strategies</a:t>
            </a:r>
            <a:r>
              <a:rPr lang="ru-RU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July 2005, p. 13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6218894" y="3733800"/>
            <a:ext cx="2934729" cy="195453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9" name="Shape 99"/>
          <p:cNvSpPr/>
          <p:nvPr/>
        </p:nvSpPr>
        <p:spPr>
          <a:xfrm>
            <a:off x="2920148" y="1689535"/>
            <a:ext cx="1904093" cy="15994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0" name="Shape 100"/>
          <p:cNvSpPr/>
          <p:nvPr/>
        </p:nvSpPr>
        <p:spPr>
          <a:xfrm rot="769548">
            <a:off x="211553" y="168278"/>
            <a:ext cx="1752470" cy="210296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1" name="Shape 101"/>
          <p:cNvSpPr txBox="1"/>
          <p:nvPr/>
        </p:nvSpPr>
        <p:spPr>
          <a:xfrm>
            <a:off x="2045918" y="228600"/>
            <a:ext cx="4172975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Глобальные экологические блага</a:t>
            </a:r>
            <a:br>
              <a:rPr lang="ru-RU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Стратегические цели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443642" y="3162903"/>
            <a:ext cx="281940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 и задачи тематической области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575312" y="4873305"/>
            <a:ext cx="1904999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Эффективность проекта </a:t>
            </a:r>
            <a:br>
              <a:rPr lang="ru-RU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портфеля</a:t>
            </a:r>
          </a:p>
        </p:txBody>
      </p:sp>
      <p:sp>
        <p:nvSpPr>
          <p:cNvPr id="104" name="Shape 104"/>
          <p:cNvSpPr/>
          <p:nvPr/>
        </p:nvSpPr>
        <p:spPr>
          <a:xfrm>
            <a:off x="7230786" y="457200"/>
            <a:ext cx="1676722" cy="162758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05" name="Shape 105"/>
          <p:cNvSpPr txBox="1"/>
          <p:nvPr/>
        </p:nvSpPr>
        <p:spPr>
          <a:xfrm>
            <a:off x="7031411" y="2076271"/>
            <a:ext cx="2122212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Результативность </a:t>
            </a:r>
            <a:br>
              <a:rPr lang="ru-RU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эффективность управления</a:t>
            </a:r>
          </a:p>
        </p:txBody>
      </p:sp>
      <p:sp>
        <p:nvSpPr>
          <p:cNvPr id="106" name="Shape 106"/>
          <p:cNvSpPr/>
          <p:nvPr/>
        </p:nvSpPr>
        <p:spPr>
          <a:xfrm>
            <a:off x="533400" y="3426994"/>
            <a:ext cx="1600199" cy="16001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07" name="Shape 107"/>
          <p:cNvSpPr txBox="1"/>
          <p:nvPr/>
        </p:nvSpPr>
        <p:spPr>
          <a:xfrm>
            <a:off x="107378" y="5027194"/>
            <a:ext cx="4572906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Целенаправленное обучение</a:t>
            </a:r>
            <a:br>
              <a:rPr lang="ru-RU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доступность информации</a:t>
            </a:r>
          </a:p>
        </p:txBody>
      </p:sp>
      <p:sp>
        <p:nvSpPr>
          <p:cNvPr id="108" name="Shape 108"/>
          <p:cNvSpPr/>
          <p:nvPr/>
        </p:nvSpPr>
        <p:spPr>
          <a:xfrm>
            <a:off x="383444" y="228600"/>
            <a:ext cx="1447800" cy="533399"/>
          </a:xfrm>
          <a:prstGeom prst="roundRect">
            <a:avLst>
              <a:gd name="adj" fmla="val 0"/>
            </a:avLst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Меню</a:t>
            </a:r>
          </a:p>
        </p:txBody>
      </p:sp>
      <p:sp>
        <p:nvSpPr>
          <p:cNvPr id="109" name="Shape 109"/>
          <p:cNvSpPr/>
          <p:nvPr/>
        </p:nvSpPr>
        <p:spPr>
          <a:xfrm>
            <a:off x="2920148" y="3288973"/>
            <a:ext cx="1447800" cy="533399"/>
          </a:xfrm>
          <a:prstGeom prst="roundRect">
            <a:avLst>
              <a:gd name="adj" fmla="val 0"/>
            </a:avLst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Рецепты</a:t>
            </a:r>
          </a:p>
        </p:txBody>
      </p:sp>
      <p:sp>
        <p:nvSpPr>
          <p:cNvPr id="110" name="Shape 110"/>
          <p:cNvSpPr/>
          <p:nvPr/>
        </p:nvSpPr>
        <p:spPr>
          <a:xfrm>
            <a:off x="6809874" y="5638800"/>
            <a:ext cx="1676399" cy="609599"/>
          </a:xfrm>
          <a:prstGeom prst="roundRect">
            <a:avLst>
              <a:gd name="adj" fmla="val 0"/>
            </a:avLst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Ингредиенты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Приведение в соответствие задач тематической области </a:t>
            </a:r>
            <a:br>
              <a:rPr lang="ru-RU" sz="2400" b="1" i="0" u="none" strike="noStrike" cap="none" baseline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 strike="noStrike" cap="none" baseline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стратегических целей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19791"/>
              <a:buFont typeface="Arial"/>
              <a:buChar char="•"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цели и задачи тематической области должны быть приведены в соответствие </a:t>
            </a:r>
            <a:br>
              <a:rPr lang="ru-RU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 стратегическими целями ГЭФ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19791"/>
              <a:buFont typeface="Arial"/>
              <a:buChar char="•"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проекта приводятся в соответствие с задачами тематической области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ru-RU" sz="16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Пример: </a:t>
            </a:r>
          </a:p>
          <a:p>
            <a:pPr marL="800100" marR="0" lvl="1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19791"/>
              <a:buFont typeface="Arial"/>
              <a:buChar char="•"/>
            </a:pPr>
            <a:r>
              <a:rPr lang="ru-RU" sz="16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 BD: 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повышать устойчивость систем особо охраняемых природных территорий</a:t>
            </a:r>
            <a:r>
              <a:rPr lang="ru-RU" sz="16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257300" marR="0" lvl="2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19791"/>
              <a:buFont typeface="Arial"/>
              <a:buChar char="•"/>
            </a:pPr>
            <a:r>
              <a:rPr lang="ru-RU" sz="1600" b="0" i="0" u="none" strike="noStrike" cap="none" baseline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Стратегическая цель 1: сохранение, рациональное использование </a:t>
            </a:r>
            <a:br>
              <a:rPr lang="ru-RU" sz="1600" b="0" i="0" u="none" strike="noStrike" cap="none" baseline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0" i="0" u="none" strike="noStrike" cap="none" baseline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управление биоразнообразием, экосистемами и природными ресурсами </a:t>
            </a:r>
            <a:br>
              <a:rPr lang="ru-RU" sz="1600" b="0" i="0" u="none" strike="noStrike" cap="none" baseline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0" i="0" u="none" strike="noStrike" cap="none" baseline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глобальном масштабе</a:t>
            </a:r>
          </a:p>
          <a:p>
            <a:pPr marL="800100" marR="0" lvl="1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19791"/>
              <a:buFont typeface="Arial"/>
              <a:buChar char="•"/>
            </a:pPr>
            <a:r>
              <a:rPr lang="ru-RU" sz="16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 CC: 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способствовать демонстрации, внедрению и передаче инновационных низкоуглеродных технологий </a:t>
            </a:r>
          </a:p>
          <a:p>
            <a:pPr marL="1257300" marR="0" lvl="2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19791"/>
              <a:buFont typeface="Arial"/>
              <a:buChar char="•"/>
            </a:pPr>
            <a:r>
              <a:rPr lang="ru-RU" sz="1600" b="0" i="0" u="none" strike="noStrike" cap="none" baseline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Стратегическая цель 2: снижение рисков глобальных климатических изменений путем стабилизации атмосферных концентраций ПГ за счет принятия мер по сокращению выбросов</a:t>
            </a:r>
          </a:p>
          <a:p>
            <a:endParaRPr lang="ru-RU" sz="1600" b="0" i="0" u="none" strike="noStrike" cap="none" baseline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640763" y="6170612"/>
            <a:ext cx="503236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1" i="0" u="none" strike="noStrike" cap="none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Система УОР в ГЭФ</a:t>
            </a:r>
          </a:p>
        </p:txBody>
      </p:sp>
      <p:sp>
        <p:nvSpPr>
          <p:cNvPr id="131" name="Shape 131"/>
          <p:cNvSpPr/>
          <p:nvPr/>
        </p:nvSpPr>
        <p:spPr>
          <a:xfrm>
            <a:off x="3350330" y="1295400"/>
            <a:ext cx="5493406" cy="4267199"/>
          </a:xfrm>
          <a:prstGeom prst="triangle">
            <a:avLst>
              <a:gd name="adj" fmla="val 50000"/>
            </a:avLst>
          </a:prstGeom>
          <a:solidFill>
            <a:srgbClr val="99CCFF">
              <a:alpha val="48627"/>
            </a:srgbClr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4492944" y="4951996"/>
            <a:ext cx="3125113" cy="364958"/>
          </a:xfrm>
          <a:prstGeom prst="rect">
            <a:avLst/>
          </a:prstGeom>
          <a:noFill/>
          <a:ln>
            <a:noFill/>
          </a:ln>
        </p:spPr>
        <p:txBody>
          <a:bodyPr lIns="67200" tIns="33600" rIns="67200" bIns="33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Задачи проекта</a:t>
            </a:r>
          </a:p>
          <a:p>
            <a:endParaRPr lang="ru-RU" sz="1800" b="1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sz="1800" b="1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4843221" y="2927132"/>
            <a:ext cx="2592846" cy="533399"/>
          </a:xfrm>
          <a:prstGeom prst="rect">
            <a:avLst/>
          </a:prstGeom>
          <a:noFill/>
          <a:ln>
            <a:noFill/>
          </a:ln>
        </p:spPr>
        <p:txBody>
          <a:bodyPr lIns="67200" tIns="33600" rIns="67200" bIns="33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 </a:t>
            </a:r>
            <a:br>
              <a:rPr lang="ru-RU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тематической области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5477037" y="1455420"/>
            <a:ext cx="1251522" cy="1066799"/>
          </a:xfrm>
          <a:prstGeom prst="rect">
            <a:avLst/>
          </a:prstGeom>
          <a:noFill/>
          <a:ln>
            <a:noFill/>
          </a:ln>
        </p:spPr>
        <p:txBody>
          <a:bodyPr lIns="67200" tIns="33600" rIns="67200" bIns="33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ru-RU" sz="1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Страте-</a:t>
            </a:r>
            <a:br>
              <a:rPr lang="ru-RU" sz="1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гические цели ГЭФ</a:t>
            </a:r>
          </a:p>
        </p:txBody>
      </p:sp>
      <p:cxnSp>
        <p:nvCxnSpPr>
          <p:cNvPr id="135" name="Shape 135"/>
          <p:cNvCxnSpPr/>
          <p:nvPr/>
        </p:nvCxnSpPr>
        <p:spPr>
          <a:xfrm>
            <a:off x="4583392" y="3653589"/>
            <a:ext cx="3012514" cy="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6" name="Shape 136"/>
          <p:cNvSpPr txBox="1"/>
          <p:nvPr/>
        </p:nvSpPr>
        <p:spPr>
          <a:xfrm>
            <a:off x="4646153" y="3883569"/>
            <a:ext cx="2971904" cy="505325"/>
          </a:xfrm>
          <a:prstGeom prst="rect">
            <a:avLst/>
          </a:prstGeom>
          <a:noFill/>
          <a:ln>
            <a:noFill/>
          </a:ln>
        </p:spPr>
        <p:txBody>
          <a:bodyPr lIns="67200" tIns="33600" rIns="67200" bIns="33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Задачи </a:t>
            </a:r>
            <a:br>
              <a:rPr lang="ru-RU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тематической области</a:t>
            </a:r>
          </a:p>
          <a:p>
            <a:endParaRPr lang="ru-RU" sz="16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Shape 137"/>
          <p:cNvCxnSpPr/>
          <p:nvPr/>
        </p:nvCxnSpPr>
        <p:spPr>
          <a:xfrm>
            <a:off x="3994701" y="4551946"/>
            <a:ext cx="4212000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Shape 138"/>
          <p:cNvCxnSpPr/>
          <p:nvPr/>
        </p:nvCxnSpPr>
        <p:spPr>
          <a:xfrm>
            <a:off x="5292219" y="2530641"/>
            <a:ext cx="1594860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Shape 139"/>
          <p:cNvSpPr txBox="1"/>
          <p:nvPr/>
        </p:nvSpPr>
        <p:spPr>
          <a:xfrm>
            <a:off x="2234333" y="1615440"/>
            <a:ext cx="1931275" cy="746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Воздействие </a:t>
            </a:r>
            <a:br>
              <a:rPr lang="ru-RU" sz="18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на ГЭБ</a:t>
            </a:r>
          </a:p>
        </p:txBody>
      </p:sp>
      <p:cxnSp>
        <p:nvCxnSpPr>
          <p:cNvPr id="140" name="Shape 140"/>
          <p:cNvCxnSpPr/>
          <p:nvPr/>
        </p:nvCxnSpPr>
        <p:spPr>
          <a:xfrm rot="10800000" flipH="1">
            <a:off x="3031358" y="3429000"/>
            <a:ext cx="1787" cy="620077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Shape 141"/>
          <p:cNvCxnSpPr/>
          <p:nvPr/>
        </p:nvCxnSpPr>
        <p:spPr>
          <a:xfrm>
            <a:off x="3031358" y="2362200"/>
            <a:ext cx="1787" cy="620077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" name="Shape 142"/>
          <p:cNvSpPr/>
          <p:nvPr/>
        </p:nvSpPr>
        <p:spPr>
          <a:xfrm flipH="1">
            <a:off x="2258847" y="1599883"/>
            <a:ext cx="257502" cy="85344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43" name="Shape 143"/>
          <p:cNvSpPr/>
          <p:nvPr/>
        </p:nvSpPr>
        <p:spPr>
          <a:xfrm flipH="1">
            <a:off x="2258847" y="4091305"/>
            <a:ext cx="257502" cy="1013459"/>
          </a:xfrm>
          <a:prstGeom prst="rightBrace">
            <a:avLst>
              <a:gd name="adj1" fmla="val 26389"/>
              <a:gd name="adj2" fmla="val 50000"/>
            </a:avLst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304800" y="1539240"/>
            <a:ext cx="2082800" cy="975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Институциональ-</a:t>
            </a:r>
            <a:br>
              <a:rPr lang="ru-RU" sz="1800" b="1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ный уровень (сверху вниз)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04800" y="4215062"/>
            <a:ext cx="1996965" cy="928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Операционный уровень </a:t>
            </a:r>
            <a:br>
              <a:rPr lang="ru-RU" sz="1800" b="1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(снизу вверх)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2330773" y="4038600"/>
            <a:ext cx="1607433" cy="10543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5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Конечные результаты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5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Промежуточные результаты</a:t>
            </a:r>
          </a:p>
          <a:p>
            <a:endParaRPr lang="ru-RU" sz="1500" b="1" i="0" u="none" strike="noStrike" cap="none" baseline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0" y="3886200"/>
            <a:ext cx="7391399" cy="16763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1" i="0" u="none" strike="noStrike" cap="small" baseline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Результаты на уровне проекта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On-screen Show (4:3)</PresentationFormat>
  <Paragraphs>212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/>
      <vt:lpstr>ГЭФ: управление,  ориентированное на результат</vt:lpstr>
      <vt:lpstr>Общий обзор презентации</vt:lpstr>
      <vt:lpstr>PowerPoint Presentation</vt:lpstr>
      <vt:lpstr>Ориентированное на результат управление: определение</vt:lpstr>
      <vt:lpstr>Отслеживание результатов</vt:lpstr>
      <vt:lpstr>PowerPoint Presentation</vt:lpstr>
      <vt:lpstr>Приведение в соответствие задач тематической области  и стратегических целей</vt:lpstr>
      <vt:lpstr>Система УОР в ГЭФ</vt:lpstr>
      <vt:lpstr>PowerPoint Presentation</vt:lpstr>
      <vt:lpstr>Параметры</vt:lpstr>
      <vt:lpstr>Цепочка результатов КСР ОЭСР</vt:lpstr>
      <vt:lpstr>PowerPoint Presentation</vt:lpstr>
      <vt:lpstr>PowerPoint Presentation</vt:lpstr>
      <vt:lpstr>Исходные данные</vt:lpstr>
      <vt:lpstr>Исходные данные для проектов ГЭФ</vt:lpstr>
      <vt:lpstr>PowerPoint Presentation</vt:lpstr>
      <vt:lpstr>Мониторинг портфеля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Инструменты отслеживания и НАКОПЛЕННЫЙ ОПЫТ. зачем? что? когда?</vt:lpstr>
      <vt:lpstr>PowerPoint Presentation</vt:lpstr>
      <vt:lpstr>PowerPoint Presentation</vt:lpstr>
      <vt:lpstr>Обобщенные требования к ИО ГЭФ (Когда?)</vt:lpstr>
      <vt:lpstr>Структура инструментов отслеживания ГЭФ (Что?)</vt:lpstr>
      <vt:lpstr>Отчетность,  доступ к данным и прозрачность</vt:lpstr>
      <vt:lpstr>PowerPoint Presentation</vt:lpstr>
      <vt:lpstr>PowerPoint Presentation</vt:lpstr>
      <vt:lpstr>Инструменты отслеживания ГЭФ: вопросы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ГЭФ: управление,  ориентированное на результат</dc:title>
  <dc:creator>Robert T. Schreiber</dc:creator>
  <cp:lastModifiedBy>Robert T. Schreiber</cp:lastModifiedBy>
  <cp:revision>1</cp:revision>
  <dcterms:modified xsi:type="dcterms:W3CDTF">2013-09-02T03:22:55Z</dcterms:modified>
</cp:coreProperties>
</file>