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2D181BC-FAA2-4F18-B707-3C0851B4BAF3}">
  <a:tblStyle styleId="{92D181BC-FAA2-4F18-B707-3C0851B4BAF3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16969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50442" y="9430090"/>
            <a:ext cx="294565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hape 13"/>
          <p:cNvGrpSpPr/>
          <p:nvPr/>
        </p:nvGrpSpPr>
        <p:grpSpPr>
          <a:xfrm>
            <a:off x="0" y="0"/>
            <a:ext cx="9144000" cy="1247775"/>
            <a:chOff x="0" y="0"/>
            <a:chExt cx="9144000" cy="1248156"/>
          </a:xfrm>
        </p:grpSpPr>
        <p:sp>
          <p:nvSpPr>
            <p:cNvPr id="14" name="Shape 14"/>
            <p:cNvSpPr/>
            <p:nvPr/>
          </p:nvSpPr>
          <p:spPr>
            <a:xfrm>
              <a:off x="0" y="0"/>
              <a:ext cx="9143999" cy="1246631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5" name="Shape 15"/>
            <p:cNvSpPr/>
            <p:nvPr/>
          </p:nvSpPr>
          <p:spPr>
            <a:xfrm>
              <a:off x="0" y="0"/>
              <a:ext cx="9144000" cy="124815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</p:grp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124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00B05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5610225"/>
            <a:ext cx="9144000" cy="124777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5610225"/>
            <a:ext cx="9144000" cy="1247774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ef.org/gef/GEF5_Capacity_Development_Strateg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20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Расширенный семинар ГЭФ на уровне группы стран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Сараево, Босния и Герцеговина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 сентября 2013 года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0" y="1295400"/>
            <a:ext cx="7772400" cy="2517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Стратегия комплексного наращивания потенциала – ГЭФ-5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hape 114"/>
          <p:cNvGraphicFramePr/>
          <p:nvPr/>
        </p:nvGraphicFramePr>
        <p:xfrm>
          <a:off x="1524001" y="685800"/>
          <a:ext cx="7010375" cy="5183200"/>
        </p:xfrm>
        <a:graphic>
          <a:graphicData uri="http://schemas.openxmlformats.org/drawingml/2006/table">
            <a:tbl>
              <a:tblPr>
                <a:noFill/>
                <a:tableStyleId>{92D181BC-FAA2-4F18-B707-3C0851B4BAF3}</a:tableStyleId>
              </a:tblPr>
              <a:tblGrid>
                <a:gridCol w="2105450"/>
                <a:gridCol w="1013725"/>
                <a:gridCol w="1224200"/>
                <a:gridCol w="914400"/>
                <a:gridCol w="914400"/>
                <a:gridCol w="838200"/>
              </a:tblGrid>
              <a:tr h="507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Вид потенциала</a:t>
                      </a:r>
                    </a:p>
                  </a:txBody>
                  <a:tcPr marL="0" marR="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РКИКООН</a:t>
                      </a:r>
                    </a:p>
                  </a:txBody>
                  <a:tcPr marL="0" marR="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Монреальский протокол</a:t>
                      </a:r>
                    </a:p>
                  </a:txBody>
                  <a:tcPr marL="0" marR="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КБР</a:t>
                      </a:r>
                    </a:p>
                  </a:txBody>
                  <a:tcPr marL="0" marR="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КБОООН</a:t>
                      </a:r>
                    </a:p>
                  </a:txBody>
                  <a:tcPr marL="0" marR="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СОЗ</a:t>
                      </a:r>
                    </a:p>
                  </a:txBody>
                  <a:tcPr marL="0" marR="0" marT="0" marB="0" anchor="ctr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79427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200" b="1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Участие заинтересованных сторон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6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9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10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13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5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9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10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19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10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47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Управление информацией </a:t>
                      </a:r>
                      <a:b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 использование знаний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5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3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7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9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12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17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26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9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10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16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7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Статья 15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25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Организационный потенциал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10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8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11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16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20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21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5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12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13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18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20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5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13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750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Регулирование природопользования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6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19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22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5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8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10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3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5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7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00"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Мониторинг и оценка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6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7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4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11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Статья 16</a:t>
                      </a:r>
                    </a:p>
                  </a:txBody>
                  <a:tcPr marL="31375" marR="31375" marT="31375" marB="313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5" name="Shape 115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Соответствующие статьи конвенций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571500" y="1066800"/>
            <a:ext cx="8001000" cy="45243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Укрепление потенциала необходимо в следующих целях: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Расширение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участия заинтересованных сторон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целях обеспечения законности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Управление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данными и информацией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генерирование знаний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Совершенствование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регулирования природопользования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Включение аспекта экологической устойчивости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основы политики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Регулярный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мониторинг и оценка 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действий в целях обеспечения обоснованности и актуальности политики и программ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0" y="-28575"/>
            <a:ext cx="9144000" cy="866774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Некоторые выводы из опыта проведения СОНП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914400" y="1143000"/>
            <a:ext cx="7467600" cy="42780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Демонстрация создания синергического эффекта с целью решения приоритетных задач конвенций Рио-де-Жанейро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Испытание и тиражирование инновационных инструментов и "методов передовой практики"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Интеграция глобальной экологической составляющей в национальную политику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нормативно-правовую базу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Результаты СОНП – основа стратегии ГЭФ-5 (1)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762000" y="1295400"/>
            <a:ext cx="7924799" cy="38472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Применение адаптивного совместного подхода к управлению при разработке и осуществлении проектов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Осуществление наращивания потенциала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учетом ограниченной возможности освоения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Повышение экологической устойчивости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помощью руководящих принципов мониторинга и надежных показателей 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Результаты СОНП – основа стратегии ГЭФ-5 (2)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6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Стратегические цели наращивания потенциала – ГЭФ-5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04800" y="806300"/>
            <a:ext cx="8610599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7542"/>
              </a:buClr>
              <a:buSzPct val="98484"/>
              <a:buFont typeface="Arial"/>
              <a:buChar char="•"/>
            </a:pPr>
            <a:r>
              <a:rPr lang="en-US" sz="2200" b="1" i="0" u="none" strike="noStrike" cap="none" baseline="0">
                <a:solidFill>
                  <a:srgbClr val="007542"/>
                </a:solidFill>
                <a:latin typeface="Calibri"/>
                <a:ea typeface="Calibri"/>
                <a:cs typeface="Calibri"/>
                <a:sym typeface="Calibri"/>
              </a:rPr>
              <a:t>НП 1: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расширение возможностей заинтересованных сторон </a:t>
            </a:r>
            <a:b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участия на всем протяжении процесса консультаций </a:t>
            </a:r>
            <a:r>
              <a:rPr lang="en-US" sz="22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(Инициатива национального диалога, Учреждение – координатор программ, Программа малых грантов и проекты по тематическим областям)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7542"/>
              </a:buClr>
              <a:buSzPct val="98484"/>
              <a:buFont typeface="Arial"/>
              <a:buChar char="•"/>
            </a:pPr>
            <a:r>
              <a:rPr lang="en-US" sz="2200" b="1" i="0" u="none" strike="noStrike" cap="none" baseline="0">
                <a:solidFill>
                  <a:srgbClr val="007542"/>
                </a:solidFill>
                <a:latin typeface="Calibri"/>
                <a:ea typeface="Calibri"/>
                <a:cs typeface="Calibri"/>
                <a:sym typeface="Calibri"/>
              </a:rPr>
              <a:t>НП 2: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производство, доступность и использование информации </a:t>
            </a:r>
            <a:b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знаний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7542"/>
              </a:buClr>
              <a:buSzPct val="98484"/>
              <a:buFont typeface="Arial"/>
              <a:buChar char="•"/>
            </a:pPr>
            <a:r>
              <a:rPr lang="en-US" sz="2200" b="1" i="0" u="none" strike="noStrike" cap="none" baseline="0">
                <a:solidFill>
                  <a:srgbClr val="007542"/>
                </a:solidFill>
                <a:latin typeface="Calibri"/>
                <a:ea typeface="Calibri"/>
                <a:cs typeface="Calibri"/>
                <a:sym typeface="Calibri"/>
              </a:rPr>
              <a:t>НП 3: 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укрепление потенциала для разработки политики </a:t>
            </a:r>
            <a:b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законодательной базы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7542"/>
              </a:buClr>
              <a:buSzPct val="98484"/>
              <a:buFont typeface="Arial"/>
              <a:buChar char="•"/>
            </a:pPr>
            <a:r>
              <a:rPr lang="en-US" sz="2200" b="1" i="0" u="none" strike="noStrike" cap="none" baseline="0">
                <a:solidFill>
                  <a:srgbClr val="007542"/>
                </a:solidFill>
                <a:latin typeface="Calibri"/>
                <a:ea typeface="Calibri"/>
                <a:cs typeface="Calibri"/>
                <a:sym typeface="Calibri"/>
              </a:rPr>
              <a:t>НП 4: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укрепление потенциала для осуществления и применения руководящих принципов глобальных конвенций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7542"/>
              </a:buClr>
              <a:buSzPct val="98484"/>
              <a:buFont typeface="Arial"/>
              <a:buChar char="•"/>
            </a:pPr>
            <a:r>
              <a:rPr lang="en-US" sz="2200" b="1" i="0" u="none" strike="noStrike" cap="none" baseline="0">
                <a:solidFill>
                  <a:srgbClr val="007542"/>
                </a:solidFill>
                <a:latin typeface="Calibri"/>
                <a:ea typeface="Calibri"/>
                <a:cs typeface="Calibri"/>
                <a:sym typeface="Calibri"/>
              </a:rPr>
              <a:t>НП 5: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расширение возможностей для проведения мониторинга </a:t>
            </a:r>
            <a:b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оценки экологических последствий и тенденций 	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04800" y="990600"/>
            <a:ext cx="86868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Соответствие стратегическим целям ГЭФ по комплексному наращиванию потенциала </a:t>
            </a:r>
            <a:r>
              <a:rPr lang="en-US" sz="2300" b="0" i="1" u="sng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300" b="0" i="1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http://www.thegef.org/gef/GEF5_Capacity_Development_Strategy</a:t>
            </a:r>
            <a:r>
              <a:rPr lang="en-US" sz="2300" b="0" i="1" u="sng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Много-профильность (результаты не менее чем в трех тематических областях)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Приоритеты определены по итогам СОНП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Включены показатели для определения прогресса и достижения целей, согласованных в странах-получателях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Определены меры по обеспечению устойчивости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Совместное финансирование (по меньшей мере 1:1)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ct val="101449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Проекты среднего и полного размера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Общие требования к проектам НП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Кот-д’Ивуар	Укрепление информационной системы по вопросам рационального</a:t>
            </a:r>
            <a:b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использования окружающей среды в целях развития прибрежных районов </a:t>
            </a:r>
            <a:b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в рамках выполнения целей и задач конвенций Рио-де-Жанейро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Буркина-Фасо	Создание глобальных экологических благ путем совершенствования местных 		систем планирования и принятия решений в Буркина-Фасо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Украина	Включение положений конвенций Рио-де-Жанейро в основы национальной 		политики в области охраны окружающей среды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Того		 Укрепление национального и децентрализованного управления в целях 		обеспечения глобальных экологических благ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Коста-Рика	Наращивание потенциала для встраивания целей и задач МСОС </a:t>
            </a:r>
            <a:b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в межминистерские структуры и механизмы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Афганистан	Укрепление основного потенциала для децентрализованного осуществления </a:t>
            </a:r>
            <a:b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МСОС и управления природными ресурсами в Афганистане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Шри-Ланка	Обеспечение включения глобальных экологических проблем и методов</a:t>
            </a:r>
            <a:b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передовой практики в процесс ускоренного постконфликтного развития  </a:t>
            </a:r>
            <a:b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Шри-Ланки посредством совершенствования управления информацией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Примеры проектов ГЭФ-5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0" y="1295400"/>
            <a:ext cx="9144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Спасибо за внимание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0" y="2286000"/>
            <a:ext cx="91440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800" b="1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Есть ли вопросы?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447800" y="4572000"/>
            <a:ext cx="66294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Глобальный экологический фонд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1818 H Street, NW, Mail Stop P4-400 - Washington, DC 20433 USA</a:t>
            </a:r>
            <a:br>
              <a:rPr lang="en-US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Tel: (202) 473-0508  Fax: (202) 522-3240/3245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www.thegef.org  / secretariat@thegef.org</a:t>
            </a:r>
          </a:p>
          <a:p>
            <a:endParaRPr lang="en-US" sz="1600" b="0" i="0" u="none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827566"/>
            <a:ext cx="8229600" cy="483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Вопросы: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В чем состоят первоочередные потребности страны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в отношении потенциала, определенные в ходе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практического занятия "Самооценка потребностей"?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Остаются ли эти потребности в силе?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Выберите две-три первоочередные задачи 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для решения в рамках гипотетического проекта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С какими целями Стратегии комплексного </a:t>
            </a:r>
            <a:b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наращивания потенциала будет связан проект?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Какие компоненты включает проект?  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Практическое занятие – наращивание потенциала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"Процесс, посредством которого частные лица, организации и общества укрепляют свою способность решать экологические задачи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задачи управления природными ресурсами,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также интеграция вопросов экологической устойчивости при разработке политики, планов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решений".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Что означает наращивание потенциала (НП)?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38861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уровне личности: это процесс изменения отношения к проблемам и поведения</a:t>
            </a: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уровне организации: акцент на функциональные возможности, позволяющие проводить организационные изменения</a:t>
            </a: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99358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уровне системы: акцент на создание благоприятной окружающей среды (политика, регулирование и т. д.)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
Масштабы НП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420687" y="1371600"/>
            <a:ext cx="8301037" cy="3999249"/>
          </a:xfrm>
          <a:prstGeom prst="rect">
            <a:avLst/>
          </a:prstGeom>
          <a:noFill/>
          <a:ln>
            <a:noFill/>
          </a:ln>
        </p:spPr>
        <p:txBody>
          <a:bodyPr lIns="89600" tIns="44800" rIns="89600" bIns="44800" anchor="t" anchorCtr="0">
            <a:noAutofit/>
          </a:bodyPr>
          <a:lstStyle/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Инициатива по наращиванию потенциала (ГЭФ/ПРООН, 1999 г.)</a:t>
            </a: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Самооценка национального потенциала – СОНП (2002–2010 гг.)</a:t>
            </a: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Стратегический подход к наращиванию потенциала (ГЭФ, 2003 г.)</a:t>
            </a: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СОНП в рамках корпоративной программы (ГЭФ/ПРООН/ЮНЕП, 2005–2010 гг.)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Хронология НП в ГЭФ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66725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2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GEF STRATEGIC APPROACH TO CAPACITY BUILDING</a:t>
            </a:r>
            <a:br>
              <a:rPr lang="en-US" sz="22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1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Четыре способа наращивания потенциала стран для выполнения конвенций Рио-де-Жанейро (решение Совета C/22.8)</a:t>
            </a:r>
          </a:p>
        </p:txBody>
      </p:sp>
      <p:grpSp>
        <p:nvGrpSpPr>
          <p:cNvPr id="67" name="Shape 67"/>
          <p:cNvGrpSpPr/>
          <p:nvPr/>
        </p:nvGrpSpPr>
        <p:grpSpPr>
          <a:xfrm>
            <a:off x="609600" y="1676400"/>
            <a:ext cx="8001000" cy="2953405"/>
            <a:chOff x="533400" y="1404937"/>
            <a:chExt cx="8001000" cy="2955145"/>
          </a:xfrm>
        </p:grpSpPr>
        <p:sp>
          <p:nvSpPr>
            <p:cNvPr id="68" name="Shape 68"/>
            <p:cNvSpPr txBox="1"/>
            <p:nvPr/>
          </p:nvSpPr>
          <p:spPr>
            <a:xfrm>
              <a:off x="918062" y="1404937"/>
              <a:ext cx="7385538" cy="36944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90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1" i="0" u="none" strike="noStrike" cap="none" baseline="0">
                  <a:solidFill>
                    <a:srgbClr val="007542"/>
                  </a:solidFill>
                  <a:latin typeface="Calibri"/>
                  <a:ea typeface="Calibri"/>
                  <a:cs typeface="Calibri"/>
                  <a:sym typeface="Calibri"/>
                </a:rPr>
                <a:t>Наращивание потенциала (НП) путем:</a:t>
              </a: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533400" y="2451716"/>
              <a:ext cx="1904999" cy="1632178"/>
            </a:xfrm>
            <a:prstGeom prst="rect">
              <a:avLst/>
            </a:prstGeom>
            <a:solidFill>
              <a:srgbClr val="007542">
                <a:alpha val="21960"/>
              </a:srgbClr>
            </a:solidFill>
            <a:ln w="19050" cap="flat">
              <a:solidFill>
                <a:srgbClr val="F2F2F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1.</a:t>
              </a:r>
              <a:b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Самооценка национального потенциала (СОНП)</a:t>
              </a: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2590800" y="2451716"/>
              <a:ext cx="2057400" cy="1786155"/>
            </a:xfrm>
            <a:prstGeom prst="rect">
              <a:avLst/>
            </a:prstGeom>
            <a:solidFill>
              <a:srgbClr val="F2F2F2"/>
            </a:solidFill>
            <a:ln w="19050" cap="flat">
              <a:solidFill>
                <a:srgbClr val="F2F2F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2.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8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Усиление внимания </a:t>
              </a:r>
              <a:br>
                <a:rPr lang="en-US" sz="18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к НП </a:t>
              </a:r>
              <a:br>
                <a:rPr lang="en-US" sz="18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в отдельных проектах</a:t>
              </a: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4841875" y="2451716"/>
              <a:ext cx="1787524" cy="1662972"/>
            </a:xfrm>
            <a:prstGeom prst="rect">
              <a:avLst/>
            </a:prstGeom>
            <a:solidFill>
              <a:srgbClr val="F2F2F2"/>
            </a:solidFill>
            <a:ln w="19050" cap="flat">
              <a:solidFill>
                <a:srgbClr val="F2F2F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3.</a:t>
              </a:r>
              <a:b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/>
              </a:r>
              <a:b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Комплексные проекты НП</a:t>
              </a: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6900863" y="2419948"/>
              <a:ext cx="1633536" cy="1940134"/>
            </a:xfrm>
            <a:prstGeom prst="rect">
              <a:avLst/>
            </a:prstGeom>
            <a:solidFill>
              <a:srgbClr val="F2F2F2"/>
            </a:solidFill>
            <a:ln w="19050" cap="flat">
              <a:solidFill>
                <a:srgbClr val="F2F2F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4. 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Важнейшие программы для НП </a:t>
              </a:r>
              <a:b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в НРС </a:t>
              </a:r>
              <a:b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i="0" u="none" strike="noStrike" cap="none" baseline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и МОСТРАГ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1052695" y="1916136"/>
              <a:ext cx="721243" cy="47627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754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3125071" y="1916136"/>
              <a:ext cx="721243" cy="47627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754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5202253" y="1916136"/>
              <a:ext cx="721243" cy="47627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754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279435" y="1916136"/>
              <a:ext cx="721243" cy="47627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754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/>
          <p:nvPr/>
        </p:nvSpPr>
        <p:spPr>
          <a:xfrm>
            <a:off x="0" y="9376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Стратегический акцент НП (ГЭФ)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3657600" y="2971800"/>
            <a:ext cx="5486399" cy="31765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 Capacity Self-Assessments: </a:t>
            </a:r>
            <a:r>
              <a:rPr lang="en-US" sz="40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Results, Lessons Learned, Opportunities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5" name="Shape 85"/>
          <p:cNvSpPr/>
          <p:nvPr/>
        </p:nvSpPr>
        <p:spPr>
          <a:xfrm>
            <a:off x="2667000" y="1143000"/>
            <a:ext cx="3357562" cy="4343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6" name="Shape 86"/>
          <p:cNvSpPr txBox="1"/>
          <p:nvPr/>
        </p:nvSpPr>
        <p:spPr>
          <a:xfrm>
            <a:off x="457200" y="2722563"/>
            <a:ext cx="2057400" cy="1631215"/>
          </a:xfrm>
          <a:prstGeom prst="rect">
            <a:avLst/>
          </a:prstGeom>
          <a:solidFill>
            <a:srgbClr val="007542">
              <a:alpha val="21960"/>
            </a:srgbClr>
          </a:solidFill>
          <a:ln w="19050" cap="flat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Самооценка национального потенциала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(СОНП)</a:t>
            </a:r>
          </a:p>
        </p:txBody>
      </p:sp>
      <p:sp>
        <p:nvSpPr>
          <p:cNvPr id="87" name="Shape 87"/>
          <p:cNvSpPr/>
          <p:nvPr/>
        </p:nvSpPr>
        <p:spPr>
          <a:xfrm>
            <a:off x="1128712" y="2187575"/>
            <a:ext cx="720724" cy="476249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754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230368" y="1063262"/>
            <a:ext cx="8839199" cy="4230082"/>
          </a:xfrm>
          <a:prstGeom prst="rect">
            <a:avLst/>
          </a:prstGeom>
          <a:noFill/>
          <a:ln>
            <a:noFill/>
          </a:ln>
        </p:spPr>
        <p:txBody>
          <a:bodyPr lIns="89600" tIns="44800" rIns="89600" bIns="44800" anchor="t" anchorCtr="0">
            <a:noAutofit/>
          </a:bodyPr>
          <a:lstStyle/>
          <a:p>
            <a:pPr marL="447675" marR="0" lvl="0" indent="-447675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Актуальность для решений, содержащихся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конвенциях Рио-де-Жанейро</a:t>
            </a:r>
          </a:p>
          <a:p>
            <a:pPr marL="447675" marR="0" lvl="0" indent="-44767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Интеграция в приоритеты страны в области развития</a:t>
            </a:r>
          </a:p>
          <a:p>
            <a:pPr marL="447675" marR="0" lvl="0" indent="-44767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Осуществляется по инициативе страны при наличии политической воли на высоком уровне</a:t>
            </a:r>
          </a:p>
          <a:p>
            <a:pPr marL="447675" marR="0" lvl="0" indent="-44767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Проводится на основе широких консультаций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различными участниками процесса по принятию решений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Оперативные руководящие принципы по СОНП (1)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457200" y="1230004"/>
            <a:ext cx="8229600" cy="3799194"/>
          </a:xfrm>
          <a:prstGeom prst="rect">
            <a:avLst/>
          </a:prstGeom>
          <a:noFill/>
          <a:ln>
            <a:noFill/>
          </a:ln>
        </p:spPr>
        <p:txBody>
          <a:bodyPr lIns="89600" tIns="44800" rIns="89600" bIns="448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Проводится с использованием существующих </a:t>
            </a:r>
            <a:b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странах структур и механизмов</a:t>
            </a:r>
          </a:p>
          <a:p>
            <a:pPr marL="447675" marR="0" lvl="0" indent="-44767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Проводится на основе наращивания существующего потенциала</a:t>
            </a:r>
          </a:p>
          <a:p>
            <a:pPr marL="447675" marR="0" lvl="0" indent="-44767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Предназначена для укрепления потенциала систем, организаций и отдельных лиц</a:t>
            </a:r>
          </a:p>
          <a:p>
            <a:pPr marL="447675" marR="0" lvl="0" indent="-44767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Отражает синергию конвенций Рио-де-Жанейро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Оперативные руководящие принципы по СОНП (2)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609600" y="1128829"/>
            <a:ext cx="8534399" cy="43396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088" marR="0" lvl="0" indent="-44608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Программы и международная политика </a:t>
            </a:r>
          </a:p>
          <a:p>
            <a:pPr marL="446088" marR="0" lvl="0" indent="-446088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Структуры национального управления</a:t>
            </a:r>
          </a:p>
          <a:p>
            <a:pPr marL="446088" marR="0" lvl="0" indent="-446088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Учет экологической составляющей</a:t>
            </a:r>
          </a:p>
          <a:p>
            <a:pPr marL="446088" marR="0" lvl="0" indent="-446088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Генерирование знаний и управление ими </a:t>
            </a:r>
          </a:p>
          <a:p>
            <a:pPr marL="446088" marR="0" lvl="0" indent="-446088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Информирование и просвещение общественности </a:t>
            </a:r>
          </a:p>
          <a:p>
            <a:pPr marL="446088" marR="0" lvl="0" indent="-446088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Экономическая и финансовая устойчивость </a:t>
            </a:r>
          </a:p>
          <a:p>
            <a:pPr marL="446088" marR="0" lvl="0" indent="-446088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Технологии </a:t>
            </a:r>
          </a:p>
          <a:p>
            <a:pPr marL="514350" marR="0" lvl="0" indent="-51435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119 стран из 146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006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Потребности в наращивании потенциала, </a:t>
            </a:r>
            <a:b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определяемые в СОНП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On-screen Show (4:3)</PresentationFormat>
  <Paragraphs>188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Стратегия комплексного наращивания потенциала – ГЭФ-5</vt:lpstr>
      <vt:lpstr>PowerPoint Presentation</vt:lpstr>
      <vt:lpstr>PowerPoint Presentation</vt:lpstr>
      <vt:lpstr>PowerPoint Presentation</vt:lpstr>
      <vt:lpstr>GEF STRATEGIC APPROACH TO CAPACITY BUILDING Четыре способа наращивания потенциала стран для выполнения конвенций Рио-де-Жанейро (решение Совета C/22.8)</vt:lpstr>
      <vt:lpstr>National Capacity Self-Assessments: Results, Lessons Learned, Opportunities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комплексного наращивания потенциала – ГЭФ-5</dc:title>
  <dc:creator>Robert T. Schreiber</dc:creator>
  <cp:lastModifiedBy>Robert T. Schreiber</cp:lastModifiedBy>
  <cp:revision>1</cp:revision>
  <dcterms:modified xsi:type="dcterms:W3CDTF">2013-09-02T03:23:40Z</dcterms:modified>
</cp:coreProperties>
</file>