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4" r:id="rId2"/>
    <p:sldId id="280" r:id="rId3"/>
    <p:sldId id="288" r:id="rId4"/>
    <p:sldId id="287" r:id="rId5"/>
    <p:sldId id="290" r:id="rId6"/>
    <p:sldId id="266" r:id="rId7"/>
    <p:sldId id="265" r:id="rId8"/>
    <p:sldId id="289" r:id="rId9"/>
    <p:sldId id="284" r:id="rId10"/>
    <p:sldId id="283" r:id="rId1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l Sookdeo" initials="A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20" autoAdjust="0"/>
  </p:normalViewPr>
  <p:slideViewPr>
    <p:cSldViewPr>
      <p:cViewPr varScale="1">
        <p:scale>
          <a:sx n="93" d="100"/>
          <a:sy n="93" d="100"/>
        </p:scale>
        <p:origin x="-2154" y="-90"/>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4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1E21C60-A907-4A81-8A5E-378503EDEDB2}" type="datetimeFigureOut">
              <a:rPr lang="en-US" smtClean="0"/>
              <a:t>10/21/2012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EC564C0-E091-4A56-B88D-96C8FE41132E}" type="slidenum">
              <a:rPr lang="en-US" smtClean="0"/>
              <a:t>‹#›</a:t>
            </a:fld>
            <a:endParaRPr lang="en-US"/>
          </a:p>
        </p:txBody>
      </p:sp>
    </p:spTree>
    <p:extLst>
      <p:ext uri="{BB962C8B-B14F-4D97-AF65-F5344CB8AC3E}">
        <p14:creationId xmlns:p14="http://schemas.microsoft.com/office/powerpoint/2010/main" val="2677211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34" charset="0"/>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fld id="{87BCB0B9-1B5B-4E6F-9551-313D0E0C22FC}" type="datetimeFigureOut">
              <a:rPr lang="en-US"/>
              <a:pPr/>
              <a:t>10/21/2012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34" charset="0"/>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fld id="{C50E7C04-DC3C-48D2-95AE-53EAD3EDC5B9}" type="slidenum">
              <a:rPr lang="en-US"/>
              <a:pPr/>
              <a:t>‹#›</a:t>
            </a:fld>
            <a:endParaRPr lang="en-US"/>
          </a:p>
        </p:txBody>
      </p:sp>
    </p:spTree>
    <p:extLst>
      <p:ext uri="{BB962C8B-B14F-4D97-AF65-F5344CB8AC3E}">
        <p14:creationId xmlns:p14="http://schemas.microsoft.com/office/powerpoint/2010/main" val="374670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15363" name="Slide Number Placeholder 3"/>
          <p:cNvSpPr>
            <a:spLocks noGrp="1"/>
          </p:cNvSpPr>
          <p:nvPr>
            <p:ph type="sldNum" sz="quarter" idx="5"/>
          </p:nvPr>
        </p:nvSpPr>
        <p:spPr bwMode="auto">
          <a:noFill/>
          <a:ln>
            <a:miter lim="800000"/>
            <a:headEnd/>
            <a:tailEnd/>
          </a:ln>
        </p:spPr>
        <p:txBody>
          <a:bodyPr/>
          <a:lstStyle/>
          <a:p>
            <a:fld id="{234037C3-4F0E-49C4-A511-B9153CE6F119}"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GEF is the Interim Financial Mechanism of the Stockholm</a:t>
            </a:r>
            <a:r>
              <a:rPr lang="en-US" baseline="0" dirty="0" smtClean="0">
                <a:ea typeface="ＭＳ Ｐゴシック" pitchFamily="34" charset="-128"/>
              </a:rPr>
              <a:t> Convention on Persistent Organic Chemicals.  Currently 22 Chemicals are controlled by the Convention.  The first action of Parties is to develop a National Implementation Plan (NIP) that describes the actions and priorities the Party will undertake to address POPs.  The GEF has funded 138 parties so far for these NIPs.  Parties have submitted projects post NIP to implement capacity building to manage POPs and phase out POPS, including DDT, PCB, Dioxins and Furans and Agricultural POPS.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GEF is not a Financial Mechanism of the Montreal Protocol.  The majority of countries are funded by the Multilateral Fund for their ODS phase out, however when the Protocol was created, the USSR was a party and they were supposed to phase out their ODS by themselves.  When the USSR broke up, the resulting CEITS inherited the Montreal Protocol Classification of the USSR and so were not eligible for MLF funding.  The GEF Council stepped in to assist these countries and continue to do so.</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Mercury is an elemental substance and is highly toxic.  Countries are currently negotiating a new agreement on Mercury through an intergovernmental negotiating committee (INC).  The GEF supports this process by providing funding to countries to examine specific issues related to the potential convention.  Projects include storage of mercury (note that as an element, mercury cannot be destroyed and has to be safely stored – much the same as nuclear waste).  The INC has met 3 times and at the 3</a:t>
            </a:r>
            <a:r>
              <a:rPr lang="en-US" baseline="30000" dirty="0" smtClean="0">
                <a:ea typeface="ＭＳ Ｐゴシック" pitchFamily="34" charset="-128"/>
              </a:rPr>
              <a:t>rd</a:t>
            </a:r>
            <a:r>
              <a:rPr lang="en-US" baseline="0" dirty="0" smtClean="0">
                <a:ea typeface="ＭＳ Ｐゴシック" pitchFamily="34" charset="-128"/>
              </a:rPr>
              <a:t> meeting discussions on a Financial Mechanism has started.  The GEF put forward its position on this at that meeting.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a:t>
            </a:r>
            <a:r>
              <a:rPr lang="en-US" sz="1300" dirty="0">
                <a:latin typeface="Times New Roman" pitchFamily="18" charset="0"/>
                <a:ea typeface="ＭＳ Ｐゴシック" pitchFamily="34" charset="-128"/>
                <a:cs typeface="Times New Roman" pitchFamily="18" charset="0"/>
              </a:rPr>
              <a:t>Strategic Approach to International Chemicals Management is an overarching set of principles that seek harmonizing chemicals and waste management.  The SAICM has a voluntary funding mechanism called the Quick Start Program (QSP) which funds projects up to 250K for countries to do activities such as developing chemical profiles, reviewing or developing national legislation or policy etc.  The GEF independently has included funding in GEF 5 to explore issues such as e-waste, lead in paints and chemicals of global concern in products.</a:t>
            </a:r>
          </a:p>
          <a:p>
            <a:pPr eaLnBrk="1" hangingPunct="1">
              <a:spcBef>
                <a:spcPct val="0"/>
              </a:spcBef>
            </a:pPr>
            <a:endParaRPr lang="en-US" sz="1300" dirty="0">
              <a:latin typeface="Times New Roman" pitchFamily="18" charset="0"/>
              <a:ea typeface="ＭＳ Ｐゴシック" pitchFamily="34" charset="-128"/>
              <a:cs typeface="Times New Roman" pitchFamily="18" charset="0"/>
            </a:endParaRPr>
          </a:p>
          <a:p>
            <a:pPr eaLnBrk="1" hangingPunct="1">
              <a:spcBef>
                <a:spcPct val="0"/>
              </a:spcBef>
            </a:pPr>
            <a:r>
              <a:rPr lang="en-US" sz="1300" dirty="0">
                <a:latin typeface="Times New Roman" pitchFamily="18" charset="0"/>
                <a:ea typeface="ＭＳ Ｐゴシック" pitchFamily="34" charset="-128"/>
                <a:cs typeface="Times New Roman" pitchFamily="18" charset="0"/>
              </a:rPr>
              <a:t>The SAICM is an output of the International Conference on Chemicals Management (ICCM) and seeks to cover the gaps in the three Chemical Conventions.  Under the QSP developing countries and countries with economies in transition are eligible and can access funds once they officially communicate to the SAICM Secretariat a designated national focal point.</a:t>
            </a:r>
            <a:endParaRPr lang="en-US" dirty="0" smtClean="0">
              <a:ea typeface="ＭＳ Ｐゴシック" pitchFamily="34" charset="-128"/>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0479201A-D88A-4FDC-BA80-21056AFBE126}"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Up</a:t>
            </a:r>
            <a:r>
              <a:rPr lang="en-US" baseline="0" dirty="0" smtClean="0">
                <a:ea typeface="ＭＳ Ｐゴシック" pitchFamily="34" charset="-128"/>
              </a:rPr>
              <a:t> to the end of GEF 4 investments in Chemicals is 450M plus 700M in co-financing.  GEF 5 has an allocation of 375M for POPs, 15M for Mercury, 25M for ODS and 10M for Sound Management of Chemicals.  We have programmed so far 88M plus 489M in Co-financing.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Mercury Projects approved are: Improve the Health and Environment of Artisanal and Small Scale Gold Mining (ASGM) Communities by Reducing Mercury Emissions and Promoting Sound Chemical Management – A regional project in Africa implemented by UNIDO (Burkina Faso, Mali and Senegal) and A Mercury Inventory and management system within the following project approved for Kazakhstan - NIP Update, Integration of POPs into National Planning and Promoting Sound Healthcare Waste Management in Kazakhstan.</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approved NIPS are Kenya through direct access and Kazakhstan through agency access.  The following proposal for NIP Updates under direct access are being reviewed – Uganda, Mali and Senegal.  Macedonia has applied through agency access (UNICO)</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Metered Dose Inhalers (MDIs) are used for asthma and COPD treatment.  The propellant in them was CFC.  These need to be replaced with HFC.  The projects in this sector helps companies reformulate the product and modify the delivery mechanism of the devices which requires both technology transfer and technical assistance.</a:t>
            </a:r>
            <a:endParaRPr lang="en-US" dirty="0" smtClean="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C81B67B1-525D-4B67-B3EE-9742C2F731A5}"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PCB projects are usually in the Electricity</a:t>
            </a:r>
            <a:r>
              <a:rPr lang="en-US" baseline="0" dirty="0" smtClean="0">
                <a:ea typeface="ＭＳ Ｐゴシック" pitchFamily="34" charset="-128"/>
              </a:rPr>
              <a:t> generation and transmission sector.  Typical projects include doing a detailed inventory of PCBS contained in equipment in use and equipment not in use, developing an environmentally sound management plan for the in use equipment and safe handling, interim storage and final disposal of PCBs in stockpiles and end of life equipment.  Projects can also include replacement of equipment.  Contaminated equipment and soil is also included in projects.  While PCB is included in the list of Unintentionally Produced POPs (U-POPS), we have not had projects that addresses unintentional releases of PCBs.  Equipment that contains PCBs include transformers and capacitors used in electricity generation and transmission.  It is also found in the ballasts in old fluorescent bulbs, refrigerators, some types of paints etc.  They are/were used when there was the need to have an </a:t>
            </a:r>
            <a:r>
              <a:rPr lang="en-US" baseline="0" dirty="0" err="1" smtClean="0">
                <a:ea typeface="ＭＳ Ｐゴシック" pitchFamily="34" charset="-128"/>
              </a:rPr>
              <a:t>electirc</a:t>
            </a:r>
            <a:r>
              <a:rPr lang="en-US" baseline="0" dirty="0" smtClean="0">
                <a:ea typeface="ＭＳ Ｐゴシック" pitchFamily="34" charset="-128"/>
              </a:rPr>
              <a:t> insulator.</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Pesticide projects usually involve re-packaging, safe storage and disposal of pesticide stockpiles.  Obsolete Stocks of DDT used as pesticide are included in these projects.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DDT projects typically focus on looking at alternatives for DDT in vector control.  DDT use is not prohibited under the convention as long as countries have an exemption from the Convention, however they need to over the long term reduce and eliminate the use of DDT by finding suitable, chemical and non-chemical alternatives.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COP 4 added nine new Chemicals to the initial 12,and COP 5 added one more.  Under the Convention this triggers an update of National Implementation Plans.  There is up to a maximum per country of 250K for this purpose and countries can  access either through direct access or agency access.  So far 5 countries have applied via direct access (Kenya is already approved) and three others have applied via agency access (Kazakhstan has its NIP update approved with a larger FSP)</a:t>
            </a:r>
            <a:endParaRPr lang="en-US" dirty="0" smtClean="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C81B67B1-525D-4B67-B3EE-9742C2F731A5}"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GEF has funded the phase</a:t>
            </a:r>
            <a:r>
              <a:rPr lang="en-US" baseline="0" dirty="0" smtClean="0">
                <a:ea typeface="ＭＳ Ｐゴシック" pitchFamily="34" charset="-128"/>
              </a:rPr>
              <a:t> out of CFC in the CEITS.  We are now investing in the phase out of HCFCs in these countries.  The main applications of HCFCs are in the heating and cooling sector, refrigeration, industrial solvents, insulation foams, fire-fighting agents.</a:t>
            </a:r>
            <a:endParaRPr lang="en-US" dirty="0" smtClean="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F9CF6F55-3D88-485E-A77A-1F9BD953AD15}"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0D10A2A2-05C4-4E2B-A6E4-4CA73E7FDFC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E-waste covers a range of consumer and other products.  It can range from mobile phones,</a:t>
            </a:r>
            <a:r>
              <a:rPr lang="en-US" baseline="0" dirty="0" smtClean="0">
                <a:ea typeface="ＭＳ Ｐゴシック" pitchFamily="34" charset="-128"/>
              </a:rPr>
              <a:t> to computer, refrigerators, stoves, microwave ovens etc. Once there is a chip in it is can be considered e-waste.  Proper handling of this waste is necessary due to the hazardous chemicals in them included POPs. Mercury and lead, however significant revenues can be generated from proper recycling of these wastes.  There are precious metals, recyclable plastics, copper etc that have a high resale value.</a:t>
            </a:r>
            <a:endParaRPr lang="en-US" dirty="0" smtClean="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F9CF6F55-3D88-485E-A77A-1F9BD953AD15}"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Encouraging synergy</a:t>
            </a:r>
            <a:r>
              <a:rPr lang="en-US" baseline="0" dirty="0" smtClean="0">
                <a:ea typeface="ＭＳ Ｐゴシック" pitchFamily="34" charset="-128"/>
              </a:rPr>
              <a:t> is an advantage to the recipient country since they can deal with a number of issues through one project or program.  Most e-waste for example contains some of the new POPs and burning of the cables and plastic from this waste will produce dioxins and furans so that proper handling of this waste eliminates both the amount of e-waste but also POPs.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When projects are designed to replace lighting or to create green buildings, while replacing energy inefficient equipment it makes sense to deal with the waste which contains POPs, mercury and ODS.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Medical waste contains mercury from medical devices such as thermometers.  Safe handling of this waste removes the mercury and reduction and proper incineration reduces the production of U-POPS.</a:t>
            </a:r>
            <a:endParaRPr lang="en-US" dirty="0" smtClean="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C81B67B1-525D-4B67-B3EE-9742C2F731A5}"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7347" name="Slide Number Placeholder 3"/>
          <p:cNvSpPr>
            <a:spLocks noGrp="1"/>
          </p:cNvSpPr>
          <p:nvPr>
            <p:ph type="sldNum" sz="quarter" idx="5"/>
          </p:nvPr>
        </p:nvSpPr>
        <p:spPr bwMode="auto">
          <a:noFill/>
          <a:ln>
            <a:miter lim="800000"/>
            <a:headEnd/>
            <a:tailEnd/>
          </a:ln>
        </p:spPr>
        <p:txBody>
          <a:bodyPr/>
          <a:lstStyle/>
          <a:p>
            <a:fld id="{ABF26B00-80E5-4B7A-B57A-A99122E93B13}"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2" name="Group 9"/>
          <p:cNvGrpSpPr/>
          <p:nvPr userDrawn="1"/>
        </p:nvGrpSpPr>
        <p:grpSpPr>
          <a:xfrm>
            <a:off x="0" y="15240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dirty="0" smtClean="0"/>
              <a:t>Questions?</a:t>
            </a:r>
            <a:endParaRPr lang="en-US" dirty="0"/>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sz="4800" dirty="0" smtClean="0">
                <a:solidFill>
                  <a:srgbClr val="00642D"/>
                </a:solidFill>
                <a:latin typeface="+mn-lt"/>
                <a:ea typeface="+mn-ea"/>
                <a:cs typeface="+mn-cs"/>
              </a:rPr>
              <a:t>Thank you for your attention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GEF-PPT-BG.png"/>
          <p:cNvPicPr>
            <a:picLocks noChangeAspect="1"/>
          </p:cNvPicPr>
          <p:nvPr userDrawn="1"/>
        </p:nvPicPr>
        <p:blipFill>
          <a:blip r:embed="rId7" cstate="print"/>
          <a:stretch>
            <a:fillRect/>
          </a:stretch>
        </p:blipFill>
        <p:spPr>
          <a:xfrm>
            <a:off x="0" y="5609844"/>
            <a:ext cx="9144000" cy="124815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sookdeo@thegef.org" TargetMode="External"/><Relationship Id="rId7" Type="http://schemas.openxmlformats.org/officeDocument/2006/relationships/image" Target="../media/image11.jpeg"/><Relationship Id="rId2" Type="http://schemas.openxmlformats.org/officeDocument/2006/relationships/hyperlink" Target="mailto:isow@theGEF.or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mailto:mboucher@thegef.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57400"/>
            <a:ext cx="8229600" cy="1143000"/>
          </a:xfrm>
        </p:spPr>
        <p:txBody>
          <a:bodyPr/>
          <a:lstStyle/>
          <a:p>
            <a:r>
              <a:rPr lang="en-US" sz="4000" dirty="0" smtClean="0">
                <a:solidFill>
                  <a:srgbClr val="00642D"/>
                </a:solidFill>
                <a:ea typeface="+mn-ea"/>
                <a:cs typeface="+mn-cs"/>
              </a:rPr>
              <a:t>Chemicals Update</a:t>
            </a:r>
            <a:endParaRPr lang="en-US" sz="4000" dirty="0">
              <a:solidFill>
                <a:srgbClr val="00642D"/>
              </a:solidFill>
              <a:ea typeface="+mn-ea"/>
              <a:cs typeface="+mn-cs"/>
            </a:endParaRPr>
          </a:p>
        </p:txBody>
      </p:sp>
      <p:sp>
        <p:nvSpPr>
          <p:cNvPr id="9" name="Subtitle 8"/>
          <p:cNvSpPr>
            <a:spLocks noGrp="1"/>
          </p:cNvSpPr>
          <p:nvPr>
            <p:ph type="subTitle" idx="1"/>
          </p:nvPr>
        </p:nvSpPr>
        <p:spPr>
          <a:xfrm>
            <a:off x="1371600" y="3886200"/>
            <a:ext cx="6400800" cy="1752600"/>
          </a:xfrm>
        </p:spPr>
        <p:txBody>
          <a:bodyPr/>
          <a:lstStyle/>
          <a:p>
            <a:pPr lvl="0">
              <a:spcBef>
                <a:spcPts val="0"/>
              </a:spcBef>
              <a:defRPr/>
            </a:pPr>
            <a:r>
              <a:rPr lang="en-US" dirty="0" smtClean="0"/>
              <a:t>GEF Expanded Constituency Workshop</a:t>
            </a:r>
          </a:p>
          <a:p>
            <a:pPr>
              <a:spcBef>
                <a:spcPts val="0"/>
              </a:spcBef>
              <a:defRPr/>
            </a:pPr>
            <a:r>
              <a:rPr lang="it-IT" dirty="0"/>
              <a:t>30 October to 1 November 2012</a:t>
            </a:r>
          </a:p>
          <a:p>
            <a:pPr>
              <a:spcBef>
                <a:spcPts val="0"/>
              </a:spcBef>
              <a:defRPr/>
            </a:pPr>
            <a:r>
              <a:rPr lang="it-IT"/>
              <a:t>Arusha, Tanzania</a:t>
            </a:r>
          </a:p>
          <a:p>
            <a:pPr lvl="0">
              <a:spcBef>
                <a:spcPts val="0"/>
              </a:spcBef>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GEF Chemicals -Background</a:t>
            </a:r>
            <a:br>
              <a:rPr lang="en-US" smtClean="0"/>
            </a:br>
            <a:endParaRPr lang="en-US" dirty="0" smtClean="0"/>
          </a:p>
        </p:txBody>
      </p:sp>
      <p:sp>
        <p:nvSpPr>
          <p:cNvPr id="18435" name="Content Placeholder 6"/>
          <p:cNvSpPr>
            <a:spLocks noGrp="1"/>
          </p:cNvSpPr>
          <p:nvPr>
            <p:ph idx="1"/>
          </p:nvPr>
        </p:nvSpPr>
        <p:spPr>
          <a:xfrm>
            <a:off x="457200" y="1600201"/>
            <a:ext cx="8229600" cy="4114800"/>
          </a:xfrm>
        </p:spPr>
        <p:txBody>
          <a:bodyPr>
            <a:normAutofit fontScale="77500" lnSpcReduction="20000"/>
          </a:bodyPr>
          <a:lstStyle/>
          <a:p>
            <a:r>
              <a:rPr lang="en-GB" dirty="0" smtClean="0"/>
              <a:t>The GEF </a:t>
            </a:r>
            <a:r>
              <a:rPr lang="en-US" dirty="0" smtClean="0"/>
              <a:t>provides resources to the following areas related to chemicals management</a:t>
            </a:r>
          </a:p>
          <a:p>
            <a:pPr lvl="1"/>
            <a:endParaRPr lang="en-US" dirty="0" smtClean="0"/>
          </a:p>
          <a:p>
            <a:pPr lvl="1"/>
            <a:r>
              <a:rPr lang="en-US" dirty="0" smtClean="0"/>
              <a:t>Phase out of Persistent Organic Pollutants – Stockholm Convention</a:t>
            </a:r>
          </a:p>
          <a:p>
            <a:pPr lvl="1"/>
            <a:r>
              <a:rPr lang="en-US" dirty="0" smtClean="0"/>
              <a:t>Phase out of Ozone Depleting Substances (ODS), specifically to countries with economies in transition – Montreal Protocol</a:t>
            </a:r>
          </a:p>
          <a:p>
            <a:pPr lvl="1"/>
            <a:r>
              <a:rPr lang="en-US" dirty="0" smtClean="0"/>
              <a:t>Pilot activities on mercury – to support and inform ongoing negotiations of an agreement on Mercury</a:t>
            </a:r>
          </a:p>
          <a:p>
            <a:pPr lvl="1"/>
            <a:r>
              <a:rPr lang="en-US" dirty="0" smtClean="0"/>
              <a:t>Pilot activities on chemicals (and chemical issues) of global concern – related to the objectives of the Strategic Approach to International Chemicals Management (SAICM)</a:t>
            </a:r>
          </a:p>
          <a:p>
            <a:endParaRPr lang="en-US" dirty="0" smtClean="0"/>
          </a:p>
          <a:p>
            <a:endParaRPr lang="en-US" dirty="0" smtClean="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GEF 5 Highlights</a:t>
            </a:r>
            <a:endParaRPr lang="en-US" dirty="0"/>
          </a:p>
        </p:txBody>
      </p:sp>
      <p:sp>
        <p:nvSpPr>
          <p:cNvPr id="9" name="Content Placeholder 8"/>
          <p:cNvSpPr>
            <a:spLocks noGrp="1"/>
          </p:cNvSpPr>
          <p:nvPr>
            <p:ph idx="1"/>
          </p:nvPr>
        </p:nvSpPr>
        <p:spPr>
          <a:xfrm>
            <a:off x="457200" y="1600201"/>
            <a:ext cx="5943600" cy="4114800"/>
          </a:xfrm>
        </p:spPr>
        <p:txBody>
          <a:bodyPr>
            <a:normAutofit fontScale="62500" lnSpcReduction="20000"/>
          </a:bodyPr>
          <a:lstStyle/>
          <a:p>
            <a:r>
              <a:rPr lang="en-US" dirty="0" smtClean="0"/>
              <a:t>88M in GEF investments plus an additional 489M in other resources to chemicals.</a:t>
            </a:r>
          </a:p>
          <a:p>
            <a:endParaRPr lang="en-US" dirty="0" smtClean="0"/>
          </a:p>
          <a:p>
            <a:r>
              <a:rPr lang="en-US" dirty="0" smtClean="0"/>
              <a:t>Approved 2 pilot projects on mercury reduction, one on  artisanal gold mining and the other in health care sector. </a:t>
            </a:r>
          </a:p>
          <a:p>
            <a:endParaRPr lang="en-US" dirty="0" smtClean="0"/>
          </a:p>
          <a:p>
            <a:r>
              <a:rPr lang="en-US" dirty="0" smtClean="0"/>
              <a:t>Approved National Implementation Plan (NIP) updates both through agency access and direct access and we encourage all eligible Parties to continue to submit applications for NIP updates.</a:t>
            </a:r>
          </a:p>
          <a:p>
            <a:endParaRPr lang="en-US" dirty="0" smtClean="0"/>
          </a:p>
          <a:p>
            <a:r>
              <a:rPr lang="en-US" dirty="0" smtClean="0"/>
              <a:t>Completed the endorsement of the Russia chlorofluorocarbon (CFC) phase out in the metered dose inhaler sector.</a:t>
            </a:r>
          </a:p>
          <a:p>
            <a:endParaRPr lang="en-US" dirty="0"/>
          </a:p>
        </p:txBody>
      </p:sp>
      <p:pic>
        <p:nvPicPr>
          <p:cNvPr id="59394" name="Picture 2" descr="L:\Photos\COP5\Task FOrce 3.JPG"/>
          <p:cNvPicPr>
            <a:picLocks noChangeAspect="1" noChangeArrowheads="1"/>
          </p:cNvPicPr>
          <p:nvPr/>
        </p:nvPicPr>
        <p:blipFill>
          <a:blip r:embed="rId3" cstate="print"/>
          <a:srcRect/>
          <a:stretch>
            <a:fillRect/>
          </a:stretch>
        </p:blipFill>
        <p:spPr bwMode="auto">
          <a:xfrm>
            <a:off x="6629400" y="3200400"/>
            <a:ext cx="2400300" cy="1600200"/>
          </a:xfrm>
          <a:prstGeom prst="rect">
            <a:avLst/>
          </a:prstGeom>
          <a:noFill/>
        </p:spPr>
      </p:pic>
      <p:pic>
        <p:nvPicPr>
          <p:cNvPr id="59395" name="Picture 3" descr="L:\Photos\COP5\Ibrahima at the GEF Side Event.JPG"/>
          <p:cNvPicPr>
            <a:picLocks noChangeAspect="1" noChangeArrowheads="1"/>
          </p:cNvPicPr>
          <p:nvPr/>
        </p:nvPicPr>
        <p:blipFill>
          <a:blip r:embed="rId4" cstate="print"/>
          <a:srcRect/>
          <a:stretch>
            <a:fillRect/>
          </a:stretch>
        </p:blipFill>
        <p:spPr bwMode="auto">
          <a:xfrm>
            <a:off x="6629400" y="4953000"/>
            <a:ext cx="2425161" cy="1590168"/>
          </a:xfrm>
          <a:prstGeom prst="rect">
            <a:avLst/>
          </a:prstGeom>
          <a:noFill/>
        </p:spPr>
      </p:pic>
      <p:pic>
        <p:nvPicPr>
          <p:cNvPr id="8" name="Picture 2" descr="L:\Photos\COP5\CEO addressing the Plenary.JPG"/>
          <p:cNvPicPr>
            <a:picLocks noChangeAspect="1" noChangeArrowheads="1"/>
          </p:cNvPicPr>
          <p:nvPr/>
        </p:nvPicPr>
        <p:blipFill>
          <a:blip r:embed="rId5" cstate="print"/>
          <a:srcRect/>
          <a:stretch>
            <a:fillRect/>
          </a:stretch>
        </p:blipFill>
        <p:spPr bwMode="auto">
          <a:xfrm>
            <a:off x="6629400" y="1524000"/>
            <a:ext cx="2384423" cy="15466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Persistent Organic Pollutants</a:t>
            </a:r>
            <a:endParaRPr lang="en-US" dirty="0"/>
          </a:p>
        </p:txBody>
      </p:sp>
      <p:sp>
        <p:nvSpPr>
          <p:cNvPr id="6" name="Content Placeholder 5"/>
          <p:cNvSpPr>
            <a:spLocks noGrp="1"/>
          </p:cNvSpPr>
          <p:nvPr>
            <p:ph idx="1"/>
          </p:nvPr>
        </p:nvSpPr>
        <p:spPr>
          <a:xfrm>
            <a:off x="457200" y="1600201"/>
            <a:ext cx="8229600" cy="4114800"/>
          </a:xfrm>
        </p:spPr>
        <p:txBody>
          <a:bodyPr>
            <a:normAutofit fontScale="77500" lnSpcReduction="20000"/>
          </a:bodyPr>
          <a:lstStyle/>
          <a:p>
            <a:pPr algn="just">
              <a:buFont typeface="Wingdings" pitchFamily="2" charset="2"/>
              <a:buChar char="Ø"/>
            </a:pPr>
            <a:r>
              <a:rPr lang="en-US" dirty="0" smtClean="0">
                <a:latin typeface="Times New Roman" pitchFamily="18" charset="0"/>
                <a:cs typeface="Times New Roman" pitchFamily="18" charset="0"/>
              </a:rPr>
              <a:t>The majority of projects in GEF will be to implement the National Implementation Plans’ priorities,  including reduction </a:t>
            </a:r>
            <a:r>
              <a:rPr lang="en-US" dirty="0" err="1" smtClean="0">
                <a:latin typeface="Times New Roman" pitchFamily="18" charset="0"/>
                <a:cs typeface="Times New Roman" pitchFamily="18" charset="0"/>
              </a:rPr>
              <a:t>Polychorobiphenyls</a:t>
            </a:r>
            <a:r>
              <a:rPr lang="en-US" dirty="0" smtClean="0">
                <a:latin typeface="Times New Roman" pitchFamily="18" charset="0"/>
                <a:cs typeface="Times New Roman" pitchFamily="18" charset="0"/>
              </a:rPr>
              <a:t> (PCBs), POPs pesticides, </a:t>
            </a:r>
            <a:r>
              <a:rPr lang="en-US" dirty="0" smtClean="0">
                <a:latin typeface="Times New Roman"/>
                <a:cs typeface="Times New Roman"/>
              </a:rPr>
              <a:t>DDT (dichlorodiphenyltrichloroethane)</a:t>
            </a:r>
            <a:r>
              <a:rPr lang="en-US" dirty="0" smtClean="0">
                <a:latin typeface="Times New Roman" pitchFamily="18" charset="0"/>
                <a:cs typeface="Times New Roman" pitchFamily="18" charset="0"/>
              </a:rPr>
              <a:t> and unintentionally produced POPs (U-POPs)</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In GEF 5 Parties are encouraged to apply for funding (up to a maximum of 250K) to review and update their National Implementation Plans</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There is an opportunity to submit demonstration/pilot activities addressing new POPS.</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DS Cylinders_Cambodia.JPG"/>
          <p:cNvPicPr>
            <a:picLocks noChangeAspect="1"/>
          </p:cNvPicPr>
          <p:nvPr/>
        </p:nvPicPr>
        <p:blipFill>
          <a:blip r:embed="rId3" cstate="print">
            <a:lum bright="70000" contrast="-70000"/>
          </a:blip>
          <a:stretch>
            <a:fillRect/>
          </a:stretch>
        </p:blipFill>
        <p:spPr>
          <a:xfrm>
            <a:off x="1371600" y="1600200"/>
            <a:ext cx="5791200" cy="4343400"/>
          </a:xfrm>
          <a:prstGeom prst="ellipse">
            <a:avLst/>
          </a:prstGeom>
          <a:ln>
            <a:noFill/>
          </a:ln>
          <a:effectLst>
            <a:softEdge rad="112500"/>
          </a:effectLst>
        </p:spPr>
      </p:pic>
      <p:sp>
        <p:nvSpPr>
          <p:cNvPr id="2" name="Title 1"/>
          <p:cNvSpPr>
            <a:spLocks noGrp="1"/>
          </p:cNvSpPr>
          <p:nvPr>
            <p:ph type="title"/>
          </p:nvPr>
        </p:nvSpPr>
        <p:spPr/>
        <p:txBody>
          <a:bodyPr/>
          <a:lstStyle/>
          <a:p>
            <a:r>
              <a:rPr lang="en-US" smtClean="0"/>
              <a:t>GEF supports the Montreal Protocol</a:t>
            </a:r>
            <a:endParaRPr lang="en-US" dirty="0" smtClean="0"/>
          </a:p>
        </p:txBody>
      </p:sp>
      <p:sp>
        <p:nvSpPr>
          <p:cNvPr id="26626" name="Content Placeholder 2"/>
          <p:cNvSpPr>
            <a:spLocks noGrp="1"/>
          </p:cNvSpPr>
          <p:nvPr>
            <p:ph idx="1"/>
          </p:nvPr>
        </p:nvSpPr>
        <p:spPr/>
        <p:txBody>
          <a:bodyPr>
            <a:normAutofit fontScale="70000" lnSpcReduction="20000"/>
          </a:bodyPr>
          <a:lstStyle/>
          <a:p>
            <a:pPr lvl="1"/>
            <a:endParaRPr lang="en-US" dirty="0" smtClean="0"/>
          </a:p>
          <a:p>
            <a:r>
              <a:rPr lang="en-GB" dirty="0" smtClean="0"/>
              <a:t>GEF supports implementation of the Montreal Protocol (MP) in countries with economies in transition (CEITs). </a:t>
            </a:r>
            <a:r>
              <a:rPr lang="en-US" dirty="0" smtClean="0"/>
              <a:t>GEF5 has an allocation of 25M for the phase-out of Ozone Depleting Substances (ODS).</a:t>
            </a:r>
          </a:p>
          <a:p>
            <a:endParaRPr lang="en-US" dirty="0" smtClean="0"/>
          </a:p>
          <a:p>
            <a:r>
              <a:rPr lang="en-US" dirty="0" smtClean="0"/>
              <a:t>GEF has invested 232M for ODS phase-out in CEITs countries. </a:t>
            </a:r>
            <a:r>
              <a:rPr lang="en-GB" dirty="0" smtClean="0"/>
              <a:t>GEF financed ODS phase out in Russia and CEITs, which is roughly equivalent to amounts phased out in all developing countries. </a:t>
            </a:r>
          </a:p>
          <a:p>
            <a:endParaRPr lang="en-GB" dirty="0" smtClean="0"/>
          </a:p>
          <a:p>
            <a:r>
              <a:rPr lang="en-US" dirty="0" smtClean="0"/>
              <a:t>The GEF continues to support eligible CEITs on achieving phase out of hydro chlorofluorocarbons (HCFC) and methyl bromide.</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GEF funding for Mercury INC process</a:t>
            </a:r>
            <a:endParaRPr lang="en-US" dirty="0" smtClean="0"/>
          </a:p>
        </p:txBody>
      </p:sp>
      <p:sp>
        <p:nvSpPr>
          <p:cNvPr id="6" name="Content Placeholder 5"/>
          <p:cNvSpPr>
            <a:spLocks noGrp="1"/>
          </p:cNvSpPr>
          <p:nvPr>
            <p:ph idx="1"/>
          </p:nvPr>
        </p:nvSpPr>
        <p:spPr>
          <a:xfrm>
            <a:off x="3810000" y="1600201"/>
            <a:ext cx="5105400" cy="4267200"/>
          </a:xfrm>
        </p:spPr>
        <p:txBody>
          <a:bodyPr>
            <a:normAutofit fontScale="62500" lnSpcReduction="20000"/>
          </a:bodyPr>
          <a:lstStyle/>
          <a:p>
            <a:pPr>
              <a:buNone/>
            </a:pPr>
            <a:r>
              <a:rPr lang="en-US" dirty="0" smtClean="0"/>
              <a:t>GEF5 has an allocation of 15M for activities related to pilot mercury reduction.</a:t>
            </a:r>
          </a:p>
          <a:p>
            <a:endParaRPr lang="en-GB" dirty="0" smtClean="0"/>
          </a:p>
          <a:p>
            <a:pPr lvl="1"/>
            <a:r>
              <a:rPr lang="en-GB" dirty="0" smtClean="0"/>
              <a:t>GEF has contributed to all mercury INCs. </a:t>
            </a:r>
          </a:p>
          <a:p>
            <a:pPr lvl="1"/>
            <a:r>
              <a:rPr lang="en-GB" dirty="0" smtClean="0"/>
              <a:t>Projects should address one or more of the following issues:</a:t>
            </a:r>
            <a:endParaRPr lang="en-US" dirty="0" smtClean="0"/>
          </a:p>
          <a:p>
            <a:pPr lvl="1"/>
            <a:r>
              <a:rPr lang="en-US" dirty="0" smtClean="0"/>
              <a:t>Reducing mercury use in products </a:t>
            </a:r>
          </a:p>
          <a:p>
            <a:pPr lvl="1"/>
            <a:r>
              <a:rPr lang="en-US" dirty="0" smtClean="0"/>
              <a:t>Reducing mercury use in industrial processes </a:t>
            </a:r>
          </a:p>
          <a:p>
            <a:pPr lvl="1"/>
            <a:r>
              <a:rPr lang="en-US" dirty="0" smtClean="0"/>
              <a:t>Reducing mercury use and exposures in artisanal and small-scale gold mining</a:t>
            </a:r>
          </a:p>
          <a:p>
            <a:pPr lvl="1"/>
            <a:r>
              <a:rPr lang="en-US" dirty="0" smtClean="0"/>
              <a:t>Enhancing capacity for mercury storage </a:t>
            </a:r>
          </a:p>
          <a:p>
            <a:pPr lvl="1"/>
            <a:r>
              <a:rPr lang="en-US" dirty="0" smtClean="0"/>
              <a:t>Reducing atmospheric emissions of mercury </a:t>
            </a:r>
          </a:p>
          <a:p>
            <a:pPr lvl="1"/>
            <a:r>
              <a:rPr lang="en-US" dirty="0" smtClean="0"/>
              <a:t>Improved data and scientific information at the national level </a:t>
            </a:r>
          </a:p>
          <a:p>
            <a:pPr lvl="1"/>
            <a:r>
              <a:rPr lang="en-US" dirty="0" smtClean="0"/>
              <a:t>Enhancing capacity to address waste and contaminated sites</a:t>
            </a:r>
          </a:p>
          <a:p>
            <a:endParaRPr lang="en-US" dirty="0"/>
          </a:p>
        </p:txBody>
      </p:sp>
      <p:sp>
        <p:nvSpPr>
          <p:cNvPr id="5" name="Rounded Rectangle 4"/>
          <p:cNvSpPr/>
          <p:nvPr/>
        </p:nvSpPr>
        <p:spPr>
          <a:xfrm>
            <a:off x="685800" y="1600200"/>
            <a:ext cx="2819400" cy="419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Times New Roman" pitchFamily="18" charset="0"/>
                <a:cs typeface="Times New Roman" pitchFamily="18" charset="0"/>
              </a:rPr>
              <a:t>“GEF 5 mercury resources are intended to support assessment and pilot activities that will advance the development of the global mercury instrument and improve countries’ abilities to implement the its provisions when the (mercury) instrument enters into force.  ”</a:t>
            </a:r>
          </a:p>
          <a:p>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GEF Strategy for Mercury Programming</a:t>
            </a:r>
            <a:endParaRPr 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GEF funding for Chemicals Management</a:t>
            </a:r>
            <a:endParaRPr lang="en-US" dirty="0"/>
          </a:p>
        </p:txBody>
      </p:sp>
      <p:sp>
        <p:nvSpPr>
          <p:cNvPr id="26626" name="Content Placeholder 2"/>
          <p:cNvSpPr>
            <a:spLocks noGrp="1"/>
          </p:cNvSpPr>
          <p:nvPr>
            <p:ph idx="1"/>
          </p:nvPr>
        </p:nvSpPr>
        <p:spPr/>
        <p:txBody>
          <a:bodyPr/>
          <a:lstStyle/>
          <a:p>
            <a:endParaRPr lang="en-US" smtClean="0"/>
          </a:p>
          <a:p>
            <a:pPr lvl="1"/>
            <a:endParaRPr lang="en-US" smtClean="0"/>
          </a:p>
          <a:p>
            <a:endParaRPr lang="en-US" dirty="0" smtClean="0"/>
          </a:p>
        </p:txBody>
      </p:sp>
      <p:sp>
        <p:nvSpPr>
          <p:cNvPr id="6" name="TextBox 5"/>
          <p:cNvSpPr txBox="1"/>
          <p:nvPr/>
        </p:nvSpPr>
        <p:spPr>
          <a:xfrm>
            <a:off x="457200" y="1524000"/>
            <a:ext cx="8229600" cy="4524315"/>
          </a:xfrm>
          <a:prstGeom prst="rect">
            <a:avLst/>
          </a:prstGeom>
          <a:noFill/>
        </p:spPr>
        <p:txBody>
          <a:bodyPr wrap="square" rtlCol="0">
            <a:spAutoFit/>
          </a:bodyPr>
          <a:lstStyle/>
          <a:p>
            <a:pPr>
              <a:buFont typeface="Wingdings" pitchFamily="2" charset="2"/>
              <a:buChar char="Ø"/>
            </a:pPr>
            <a:r>
              <a:rPr lang="en-US" sz="2400" dirty="0" smtClean="0">
                <a:latin typeface="Times New Roman" pitchFamily="18" charset="0"/>
                <a:cs typeface="Times New Roman" pitchFamily="18" charset="0"/>
              </a:rPr>
              <a:t>GEF5 has an allocation of 10M for sound chemicals management to cover the following issues:</a:t>
            </a:r>
          </a:p>
          <a:p>
            <a:pPr lvl="1">
              <a:buFont typeface="Arial" pitchFamily="34" charset="0"/>
              <a:buChar char="•"/>
            </a:pPr>
            <a:endParaRPr lang="en-US" sz="2400" dirty="0" smtClean="0">
              <a:latin typeface="Times New Roman" pitchFamily="18" charset="0"/>
              <a:cs typeface="Times New Roman" pitchFamily="18" charset="0"/>
            </a:endParaRPr>
          </a:p>
          <a:p>
            <a:pPr lvl="1">
              <a:buFont typeface="Arial" pitchFamily="34" charset="0"/>
              <a:buChar char="•"/>
            </a:pPr>
            <a:r>
              <a:rPr lang="en-US" sz="2400" dirty="0" smtClean="0">
                <a:latin typeface="Times New Roman" pitchFamily="18" charset="0"/>
                <a:cs typeface="Times New Roman" pitchFamily="18" charset="0"/>
              </a:rPr>
              <a:t>E-waste – properly designed e-waste projects should take into account mercury and POPs issues as relevant. </a:t>
            </a:r>
          </a:p>
          <a:p>
            <a:pPr lvl="1">
              <a:buFont typeface="Arial" pitchFamily="34" charset="0"/>
              <a:buChar char="•"/>
            </a:pPr>
            <a:endParaRPr lang="en-US" sz="2400" dirty="0" smtClean="0">
              <a:latin typeface="Times New Roman" pitchFamily="18" charset="0"/>
              <a:cs typeface="Times New Roman" pitchFamily="18" charset="0"/>
            </a:endParaRPr>
          </a:p>
          <a:p>
            <a:pPr lvl="1">
              <a:buFont typeface="Arial" pitchFamily="34" charset="0"/>
              <a:buChar char="•"/>
            </a:pPr>
            <a:r>
              <a:rPr lang="en-US" sz="2400" dirty="0" smtClean="0">
                <a:latin typeface="Times New Roman" pitchFamily="18" charset="0"/>
                <a:cs typeface="Times New Roman" pitchFamily="18" charset="0"/>
              </a:rPr>
              <a:t>Products containing chemicals of global concern, consistent with Strategic Approach to International Chemicals Management (SAICM)</a:t>
            </a:r>
          </a:p>
          <a:p>
            <a:pPr lvl="1">
              <a:buFont typeface="Arial" pitchFamily="34" charset="0"/>
              <a:buChar char="•"/>
            </a:pPr>
            <a:endParaRPr lang="en-US" sz="2400" dirty="0" smtClean="0">
              <a:latin typeface="Times New Roman" pitchFamily="18" charset="0"/>
              <a:cs typeface="Times New Roman" pitchFamily="18" charset="0"/>
            </a:endParaRPr>
          </a:p>
          <a:p>
            <a:pPr lvl="1">
              <a:buFont typeface="Arial" pitchFamily="34" charset="0"/>
              <a:buChar char="•"/>
            </a:pPr>
            <a:r>
              <a:rPr lang="en-US" sz="2400" dirty="0" smtClean="0">
                <a:latin typeface="Times New Roman" pitchFamily="18" charset="0"/>
                <a:cs typeface="Times New Roman" pitchFamily="18" charset="0"/>
              </a:rPr>
              <a:t>Lead in paint</a:t>
            </a:r>
          </a:p>
          <a:p>
            <a:endParaRPr lang="en-US" sz="2400" dirty="0" smtClean="0">
              <a:latin typeface="Times New Roman" pitchFamily="18" charset="0"/>
              <a:cs typeface="Times New Roman" pitchFamily="18" charset="0"/>
            </a:endParaRPr>
          </a:p>
        </p:txBody>
      </p:sp>
      <p:pic>
        <p:nvPicPr>
          <p:cNvPr id="8" name="Picture 7" descr="DSC01987.jpg"/>
          <p:cNvPicPr>
            <a:picLocks noChangeAspect="1"/>
          </p:cNvPicPr>
          <p:nvPr/>
        </p:nvPicPr>
        <p:blipFill>
          <a:blip r:embed="rId3" cstate="print"/>
          <a:stretch>
            <a:fillRect/>
          </a:stretch>
        </p:blipFill>
        <p:spPr>
          <a:xfrm>
            <a:off x="5791200" y="4419600"/>
            <a:ext cx="2854508" cy="18996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1899.jpg"/>
          <p:cNvPicPr>
            <a:picLocks noChangeAspect="1"/>
          </p:cNvPicPr>
          <p:nvPr/>
        </p:nvPicPr>
        <p:blipFill>
          <a:blip r:embed="rId3" cstate="print">
            <a:clrChange>
              <a:clrFrom>
                <a:srgbClr val="111015"/>
              </a:clrFrom>
              <a:clrTo>
                <a:srgbClr val="111015">
                  <a:alpha val="0"/>
                </a:srgbClr>
              </a:clrTo>
            </a:clrChange>
            <a:lum bright="40000"/>
          </a:blip>
          <a:stretch>
            <a:fillRect/>
          </a:stretch>
        </p:blipFill>
        <p:spPr>
          <a:xfrm>
            <a:off x="5334000" y="1133026"/>
            <a:ext cx="3810000" cy="5724974"/>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Finding Synergy in the Chemicals Portfolio</a:t>
            </a:r>
            <a:endParaRPr lang="en-US" dirty="0"/>
          </a:p>
        </p:txBody>
      </p:sp>
      <p:sp>
        <p:nvSpPr>
          <p:cNvPr id="6" name="Content Placeholder 5"/>
          <p:cNvSpPr>
            <a:spLocks noGrp="1"/>
          </p:cNvSpPr>
          <p:nvPr>
            <p:ph idx="1"/>
          </p:nvPr>
        </p:nvSpPr>
        <p:spPr/>
        <p:txBody>
          <a:bodyPr>
            <a:normAutofit fontScale="62500" lnSpcReduction="20000"/>
          </a:bodyPr>
          <a:lstStyle/>
          <a:p>
            <a:pPr>
              <a:buFont typeface="Wingdings" pitchFamily="2" charset="2"/>
              <a:buChar char="Ø"/>
            </a:pPr>
            <a:r>
              <a:rPr lang="en-US" dirty="0" smtClean="0">
                <a:latin typeface="Times New Roman" pitchFamily="18" charset="0"/>
                <a:cs typeface="Times New Roman" pitchFamily="18" charset="0"/>
              </a:rPr>
              <a:t>In GEF 5 more synergy in projects is encouraged in order to achieve greater impact. </a:t>
            </a:r>
          </a:p>
          <a:p>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In this regard, multi focal area, or multi-chemical projects that countries may wish to consider would include:</a:t>
            </a:r>
          </a:p>
          <a:p>
            <a:pPr>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Dealing with POPs, e-waste, mercury, lead and improving waste management.</a:t>
            </a:r>
          </a:p>
          <a:p>
            <a:pPr lvl="1">
              <a:buFont typeface="Wingdings" pitchFamily="2" charset="2"/>
              <a:buChar char="Ø"/>
            </a:pPr>
            <a:r>
              <a:rPr lang="en-US" dirty="0" smtClean="0">
                <a:latin typeface="Times New Roman" pitchFamily="18" charset="0"/>
                <a:cs typeface="Times New Roman" pitchFamily="18" charset="0"/>
              </a:rPr>
              <a:t>Mercury lamps and other waste products in building/lighting efficiency projects</a:t>
            </a:r>
          </a:p>
          <a:p>
            <a:pPr lvl="1">
              <a:buFont typeface="Wingdings" pitchFamily="2" charset="2"/>
              <a:buChar char="Ø"/>
            </a:pPr>
            <a:r>
              <a:rPr lang="en-US" dirty="0" smtClean="0">
                <a:latin typeface="Times New Roman" pitchFamily="18" charset="0"/>
                <a:cs typeface="Times New Roman" pitchFamily="18" charset="0"/>
              </a:rPr>
              <a:t>Projects that seek to improve energy efficiency in the heating/cooling/air-conditioning production and consumption sector and phase out of ODS.</a:t>
            </a:r>
          </a:p>
          <a:p>
            <a:pPr lvl="1">
              <a:buFont typeface="Wingdings" pitchFamily="2" charset="2"/>
              <a:buChar char="Ø"/>
            </a:pPr>
            <a:r>
              <a:rPr lang="en-US" dirty="0" smtClean="0">
                <a:latin typeface="Times New Roman" pitchFamily="18" charset="0"/>
                <a:cs typeface="Times New Roman" pitchFamily="18" charset="0"/>
              </a:rPr>
              <a:t>Mercury and POPS reduction in medical waste</a:t>
            </a:r>
          </a:p>
          <a:p>
            <a:pPr lvl="1">
              <a:buFont typeface="Wingdings" pitchFamily="2" charset="2"/>
              <a:buChar char="Ø"/>
            </a:pPr>
            <a:r>
              <a:rPr lang="en-US" dirty="0" smtClean="0">
                <a:latin typeface="Times New Roman" pitchFamily="18" charset="0"/>
                <a:cs typeface="Times New Roman" pitchFamily="18" charset="0"/>
              </a:rPr>
              <a:t>Projects that incorporate action on Basel, Rotterdam and Stockholm Conventions.</a:t>
            </a:r>
          </a:p>
          <a:p>
            <a:pPr lvl="1">
              <a:buFont typeface="Wingdings" pitchFamily="2" charset="2"/>
              <a:buChar char="Ø"/>
            </a:pPr>
            <a:r>
              <a:rPr lang="en-US" dirty="0" smtClean="0">
                <a:latin typeface="Times New Roman" pitchFamily="18" charset="0"/>
                <a:cs typeface="Times New Roman" pitchFamily="18" charset="0"/>
              </a:rPr>
              <a:t>POPs and ODS co- destruction.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609600" y="2362200"/>
            <a:ext cx="8229600" cy="3428999"/>
          </a:xfrm>
        </p:spPr>
        <p:txBody>
          <a:bodyPr/>
          <a:lstStyle/>
          <a:p>
            <a:pPr algn="ctr" eaLnBrk="1" hangingPunct="1">
              <a:buFontTx/>
              <a:buNone/>
            </a:pPr>
            <a:endParaRPr lang="en-US" sz="2000" u="sng" dirty="0" smtClean="0">
              <a:latin typeface="Times New Roman" pitchFamily="18" charset="0"/>
              <a:ea typeface="ＭＳ Ｐゴシック" pitchFamily="34" charset="-128"/>
              <a:cs typeface="Times New Roman" pitchFamily="18" charset="0"/>
            </a:endParaRPr>
          </a:p>
          <a:p>
            <a:pPr algn="ctr" eaLnBrk="1" hangingPunct="1">
              <a:buFontTx/>
              <a:buNone/>
            </a:pPr>
            <a:r>
              <a:rPr lang="en-US" sz="2000" u="sng" dirty="0" smtClean="0">
                <a:latin typeface="Times New Roman" pitchFamily="18" charset="0"/>
                <a:ea typeface="ＭＳ Ｐゴシック" pitchFamily="34" charset="-128"/>
                <a:cs typeface="Times New Roman" pitchFamily="18" charset="0"/>
              </a:rPr>
              <a:t>Contact Information</a:t>
            </a:r>
          </a:p>
          <a:p>
            <a:pPr algn="ctr" eaLnBrk="1" hangingPunct="1">
              <a:buFontTx/>
              <a:buNone/>
            </a:pPr>
            <a:endParaRPr lang="en-US" sz="2000" u="sng" dirty="0" smtClean="0">
              <a:latin typeface="Times New Roman" pitchFamily="18" charset="0"/>
              <a:ea typeface="ＭＳ Ｐゴシック" pitchFamily="34" charset="-128"/>
              <a:cs typeface="Times New Roman" pitchFamily="18" charset="0"/>
            </a:endParaRPr>
          </a:p>
          <a:p>
            <a:pPr eaLnBrk="1" hangingPunct="1">
              <a:buFontTx/>
              <a:buNone/>
            </a:pPr>
            <a:r>
              <a:rPr lang="en-US" sz="1800" b="1" i="1" dirty="0" smtClean="0">
                <a:latin typeface="Times New Roman" pitchFamily="18" charset="0"/>
                <a:ea typeface="ＭＳ Ｐゴシック" pitchFamily="34" charset="-128"/>
                <a:cs typeface="Times New Roman" pitchFamily="18" charset="0"/>
              </a:rPr>
              <a:t>Ibrahima Sow</a:t>
            </a:r>
            <a:r>
              <a:rPr lang="en-US" sz="1800" b="1" i="1" dirty="0">
                <a:latin typeface="Times New Roman" pitchFamily="18" charset="0"/>
                <a:ea typeface="ＭＳ Ｐゴシック" pitchFamily="34" charset="-128"/>
                <a:cs typeface="Times New Roman" pitchFamily="18" charset="0"/>
              </a:rPr>
              <a:t>	</a:t>
            </a:r>
            <a:r>
              <a:rPr lang="en-US" sz="1800" i="1" dirty="0" smtClean="0">
                <a:latin typeface="Times New Roman" pitchFamily="18" charset="0"/>
                <a:ea typeface="ＭＳ Ｐゴシック" pitchFamily="34" charset="-128"/>
                <a:cs typeface="Times New Roman" pitchFamily="18" charset="0"/>
              </a:rPr>
              <a:t>Chemicals Cluster Coordinator	</a:t>
            </a:r>
            <a:r>
              <a:rPr lang="en-US" sz="1800" i="1" dirty="0" smtClean="0">
                <a:latin typeface="Times New Roman" pitchFamily="18" charset="0"/>
                <a:ea typeface="ＭＳ Ｐゴシック" pitchFamily="34" charset="-128"/>
                <a:cs typeface="Times New Roman" pitchFamily="18" charset="0"/>
                <a:hlinkClick r:id="rId2"/>
              </a:rPr>
              <a:t>isow@thegef.org</a:t>
            </a:r>
            <a:endParaRPr lang="en-US" sz="1800" i="1" dirty="0" smtClean="0">
              <a:latin typeface="Times New Roman" pitchFamily="18" charset="0"/>
              <a:ea typeface="ＭＳ Ｐゴシック" pitchFamily="34" charset="-128"/>
              <a:cs typeface="Times New Roman" pitchFamily="18" charset="0"/>
            </a:endParaRPr>
          </a:p>
          <a:p>
            <a:pPr eaLnBrk="1" hangingPunct="1">
              <a:buFontTx/>
              <a:buNone/>
            </a:pPr>
            <a:r>
              <a:rPr lang="en-US" sz="1800" b="1" i="1" dirty="0" smtClean="0">
                <a:latin typeface="Times New Roman" pitchFamily="18" charset="0"/>
                <a:ea typeface="ＭＳ Ｐゴシック" pitchFamily="34" charset="-128"/>
                <a:cs typeface="Times New Roman" pitchFamily="18" charset="0"/>
              </a:rPr>
              <a:t>Anil Sookdeo</a:t>
            </a:r>
            <a:r>
              <a:rPr lang="en-US" sz="1800" b="1" i="1" dirty="0">
                <a:latin typeface="Times New Roman" pitchFamily="18" charset="0"/>
                <a:ea typeface="ＭＳ Ｐゴシック" pitchFamily="34" charset="-128"/>
                <a:cs typeface="Times New Roman" pitchFamily="18" charset="0"/>
              </a:rPr>
              <a:t>	</a:t>
            </a:r>
            <a:r>
              <a:rPr lang="en-US" sz="1800" i="1" dirty="0" smtClean="0">
                <a:latin typeface="Times New Roman" pitchFamily="18" charset="0"/>
                <a:ea typeface="ＭＳ Ｐゴシック" pitchFamily="34" charset="-128"/>
                <a:cs typeface="Times New Roman" pitchFamily="18" charset="0"/>
              </a:rPr>
              <a:t>Environmental Specialist 		</a:t>
            </a:r>
            <a:r>
              <a:rPr lang="en-US" sz="1800" i="1" dirty="0" smtClean="0">
                <a:latin typeface="Times New Roman" pitchFamily="18" charset="0"/>
                <a:ea typeface="ＭＳ Ｐゴシック" pitchFamily="34" charset="-128"/>
                <a:cs typeface="Times New Roman" pitchFamily="18" charset="0"/>
                <a:hlinkClick r:id="rId3"/>
              </a:rPr>
              <a:t>asookdeo@thegef.org</a:t>
            </a:r>
            <a:endParaRPr lang="en-US" sz="1800" i="1" dirty="0" smtClean="0">
              <a:latin typeface="Times New Roman" pitchFamily="18" charset="0"/>
              <a:ea typeface="ＭＳ Ｐゴシック" pitchFamily="34" charset="-128"/>
              <a:cs typeface="Times New Roman" pitchFamily="18" charset="0"/>
            </a:endParaRPr>
          </a:p>
          <a:p>
            <a:pPr eaLnBrk="1" hangingPunct="1">
              <a:buNone/>
            </a:pPr>
            <a:r>
              <a:rPr lang="en-US" sz="1800" b="1" i="1" dirty="0" smtClean="0">
                <a:latin typeface="Times New Roman" pitchFamily="18" charset="0"/>
                <a:ea typeface="ＭＳ Ｐゴシック" pitchFamily="34" charset="-128"/>
                <a:cs typeface="Times New Roman" pitchFamily="18" charset="0"/>
              </a:rPr>
              <a:t>Evelyn Swain</a:t>
            </a:r>
            <a:r>
              <a:rPr lang="en-US" sz="1800" b="1" i="1" dirty="0">
                <a:latin typeface="Times New Roman" pitchFamily="18" charset="0"/>
                <a:ea typeface="ＭＳ Ｐゴシック" pitchFamily="34" charset="-128"/>
                <a:cs typeface="Times New Roman" pitchFamily="18" charset="0"/>
              </a:rPr>
              <a:t>	</a:t>
            </a:r>
            <a:r>
              <a:rPr lang="en-US" sz="1800" i="1" dirty="0" smtClean="0">
                <a:latin typeface="Times New Roman" pitchFamily="18" charset="0"/>
                <a:ea typeface="ＭＳ Ｐゴシック" pitchFamily="34" charset="-128"/>
                <a:cs typeface="Times New Roman" pitchFamily="18" charset="0"/>
              </a:rPr>
              <a:t>Environmental Specialist   		 </a:t>
            </a:r>
            <a:r>
              <a:rPr lang="en-US" sz="1800" i="1" dirty="0" smtClean="0">
                <a:latin typeface="Times New Roman" pitchFamily="18" charset="0"/>
                <a:ea typeface="ＭＳ Ｐゴシック" pitchFamily="34" charset="-128"/>
                <a:cs typeface="Times New Roman" pitchFamily="18" charset="0"/>
                <a:hlinkClick r:id="rId3"/>
              </a:rPr>
              <a:t>eswain@thegef.org</a:t>
            </a:r>
          </a:p>
          <a:p>
            <a:pPr eaLnBrk="1" hangingPunct="1">
              <a:buFontTx/>
              <a:buNone/>
            </a:pPr>
            <a:r>
              <a:rPr lang="en-US" sz="1800" b="1" i="1" dirty="0" err="1" smtClean="0">
                <a:latin typeface="Times New Roman" pitchFamily="18" charset="0"/>
                <a:ea typeface="ＭＳ Ｐゴシック" pitchFamily="34" charset="-128"/>
                <a:cs typeface="Times New Roman" pitchFamily="18" charset="0"/>
              </a:rPr>
              <a:t>Jie</a:t>
            </a:r>
            <a:r>
              <a:rPr lang="en-US" sz="1800" b="1" i="1" dirty="0" smtClean="0">
                <a:latin typeface="Times New Roman" pitchFamily="18" charset="0"/>
                <a:ea typeface="ＭＳ Ｐゴシック" pitchFamily="34" charset="-128"/>
                <a:cs typeface="Times New Roman" pitchFamily="18" charset="0"/>
              </a:rPr>
              <a:t> Pan</a:t>
            </a:r>
            <a:r>
              <a:rPr lang="en-US" sz="1800" b="1" i="1" dirty="0">
                <a:latin typeface="Times New Roman" pitchFamily="18" charset="0"/>
                <a:ea typeface="ＭＳ Ｐゴシック" pitchFamily="34" charset="-128"/>
                <a:cs typeface="Times New Roman" pitchFamily="18" charset="0"/>
              </a:rPr>
              <a:t>	</a:t>
            </a:r>
            <a:r>
              <a:rPr lang="en-US" sz="1800" b="1" i="1" dirty="0" smtClean="0">
                <a:latin typeface="Times New Roman" pitchFamily="18" charset="0"/>
                <a:ea typeface="ＭＳ Ｐゴシック" pitchFamily="34" charset="-128"/>
                <a:cs typeface="Times New Roman" pitchFamily="18" charset="0"/>
              </a:rPr>
              <a:t>	</a:t>
            </a:r>
            <a:r>
              <a:rPr lang="en-US" sz="1800" i="1" dirty="0" smtClean="0">
                <a:latin typeface="Times New Roman" pitchFamily="18" charset="0"/>
                <a:ea typeface="ＭＳ Ｐゴシック" pitchFamily="34" charset="-128"/>
                <a:cs typeface="Times New Roman" pitchFamily="18" charset="0"/>
              </a:rPr>
              <a:t>Junior Professional Associate   	 </a:t>
            </a:r>
            <a:r>
              <a:rPr lang="en-US" sz="1800" i="1" dirty="0" smtClean="0">
                <a:latin typeface="Times New Roman" pitchFamily="18" charset="0"/>
                <a:ea typeface="ＭＳ Ｐゴシック" pitchFamily="34" charset="-128"/>
                <a:cs typeface="Times New Roman" pitchFamily="18" charset="0"/>
                <a:hlinkClick r:id="rId3"/>
              </a:rPr>
              <a:t>jpan@thegef.org</a:t>
            </a:r>
          </a:p>
          <a:p>
            <a:pPr eaLnBrk="1" hangingPunct="1">
              <a:buFontTx/>
              <a:buNone/>
            </a:pPr>
            <a:r>
              <a:rPr lang="en-US" sz="1800" b="1" i="1" dirty="0" smtClean="0">
                <a:latin typeface="Times New Roman" pitchFamily="18" charset="0"/>
                <a:ea typeface="ＭＳ Ｐゴシック" pitchFamily="34" charset="-128"/>
                <a:cs typeface="Times New Roman" pitchFamily="18" charset="0"/>
              </a:rPr>
              <a:t>Marie Boucher</a:t>
            </a:r>
            <a:r>
              <a:rPr lang="en-US" sz="1800" b="1" i="1" dirty="0">
                <a:latin typeface="Times New Roman" pitchFamily="18" charset="0"/>
                <a:ea typeface="ＭＳ Ｐゴシック" pitchFamily="34" charset="-128"/>
                <a:cs typeface="Times New Roman" pitchFamily="18" charset="0"/>
              </a:rPr>
              <a:t>	</a:t>
            </a:r>
            <a:r>
              <a:rPr lang="en-US" sz="1800" i="1" dirty="0" smtClean="0">
                <a:latin typeface="Times New Roman" pitchFamily="18" charset="0"/>
                <a:ea typeface="ＭＳ Ｐゴシック" pitchFamily="34" charset="-128"/>
                <a:cs typeface="Times New Roman" pitchFamily="18" charset="0"/>
              </a:rPr>
              <a:t>On Detail from USEPA		</a:t>
            </a:r>
            <a:r>
              <a:rPr lang="en-US" sz="1800" i="1" dirty="0" smtClean="0">
                <a:latin typeface="Times New Roman" pitchFamily="18" charset="0"/>
                <a:ea typeface="ＭＳ Ｐゴシック" pitchFamily="34" charset="-128"/>
                <a:cs typeface="Times New Roman" pitchFamily="18" charset="0"/>
                <a:hlinkClick r:id="rId4"/>
              </a:rPr>
              <a:t>mboucher@thegef.org</a:t>
            </a:r>
            <a:endParaRPr lang="en-US" sz="1800" i="1" dirty="0" smtClean="0">
              <a:latin typeface="Times New Roman" pitchFamily="18" charset="0"/>
              <a:ea typeface="ＭＳ Ｐゴシック" pitchFamily="34" charset="-128"/>
              <a:cs typeface="Times New Roman" pitchFamily="18" charset="0"/>
            </a:endParaRPr>
          </a:p>
          <a:p>
            <a:pPr eaLnBrk="1" hangingPunct="1">
              <a:buFontTx/>
              <a:buNone/>
            </a:pPr>
            <a:endParaRPr lang="en-US" sz="1800" u="sng" dirty="0" smtClean="0">
              <a:latin typeface="Times New Roman" pitchFamily="18" charset="0"/>
              <a:ea typeface="ＭＳ Ｐゴシック" pitchFamily="34" charset="-128"/>
              <a:cs typeface="Times New Roman" pitchFamily="18" charset="0"/>
              <a:hlinkClick r:id="rId3"/>
            </a:endParaRPr>
          </a:p>
        </p:txBody>
      </p:sp>
      <p:pic>
        <p:nvPicPr>
          <p:cNvPr id="11" name="Picture 10" descr="Medical Waste_china.JPG"/>
          <p:cNvPicPr>
            <a:picLocks noChangeAspect="1"/>
          </p:cNvPicPr>
          <p:nvPr/>
        </p:nvPicPr>
        <p:blipFill>
          <a:blip r:embed="rId5" cstate="print"/>
          <a:stretch>
            <a:fillRect/>
          </a:stretch>
        </p:blipFill>
        <p:spPr>
          <a:xfrm>
            <a:off x="6324600" y="0"/>
            <a:ext cx="2819400" cy="2114550"/>
          </a:xfrm>
          <a:prstGeom prst="rect">
            <a:avLst/>
          </a:prstGeom>
          <a:ln>
            <a:noFill/>
          </a:ln>
          <a:effectLst>
            <a:softEdge rad="112500"/>
          </a:effectLst>
        </p:spPr>
      </p:pic>
      <p:pic>
        <p:nvPicPr>
          <p:cNvPr id="12" name="Picture 11" descr="Drums containing DDT_Panama.JPG"/>
          <p:cNvPicPr>
            <a:picLocks noChangeAspect="1"/>
          </p:cNvPicPr>
          <p:nvPr/>
        </p:nvPicPr>
        <p:blipFill>
          <a:blip r:embed="rId6" cstate="print"/>
          <a:stretch>
            <a:fillRect/>
          </a:stretch>
        </p:blipFill>
        <p:spPr>
          <a:xfrm>
            <a:off x="2895600" y="0"/>
            <a:ext cx="3434983" cy="2286000"/>
          </a:xfrm>
          <a:prstGeom prst="rect">
            <a:avLst/>
          </a:prstGeom>
          <a:ln>
            <a:noFill/>
          </a:ln>
          <a:effectLst>
            <a:softEdge rad="112500"/>
          </a:effectLst>
        </p:spPr>
      </p:pic>
      <p:pic>
        <p:nvPicPr>
          <p:cNvPr id="13" name="Picture 12" descr="PCB label.JPG"/>
          <p:cNvPicPr>
            <a:picLocks noChangeAspect="1"/>
          </p:cNvPicPr>
          <p:nvPr/>
        </p:nvPicPr>
        <p:blipFill>
          <a:blip r:embed="rId7" cstate="print"/>
          <a:stretch>
            <a:fillRect/>
          </a:stretch>
        </p:blipFill>
        <p:spPr>
          <a:xfrm>
            <a:off x="0" y="0"/>
            <a:ext cx="2895600" cy="19270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3084</TotalTime>
  <Words>1956</Words>
  <Application>Microsoft Office PowerPoint</Application>
  <PresentationFormat>On-screen Show (4:3)</PresentationFormat>
  <Paragraphs>115</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Chemicals Update</vt:lpstr>
      <vt:lpstr> GEF Chemicals -Background </vt:lpstr>
      <vt:lpstr>GEF 5 Highlights</vt:lpstr>
      <vt:lpstr>Persistent Organic Pollutants</vt:lpstr>
      <vt:lpstr>GEF supports the Montreal Protocol</vt:lpstr>
      <vt:lpstr>GEF funding for Mercury INC process</vt:lpstr>
      <vt:lpstr>GEF funding for Chemicals Management</vt:lpstr>
      <vt:lpstr>Finding Synergy in the Chemicals Portfolio</vt:lpstr>
      <vt:lpstr>PowerPoint Presentation</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wb400978</dc:creator>
  <cp:lastModifiedBy>Robert T. Schreiber</cp:lastModifiedBy>
  <cp:revision>314</cp:revision>
  <cp:lastPrinted>2012-10-21T17:52:43Z</cp:lastPrinted>
  <dcterms:created xsi:type="dcterms:W3CDTF">2011-09-19T19:13:15Z</dcterms:created>
  <dcterms:modified xsi:type="dcterms:W3CDTF">2012-10-21T17:52:56Z</dcterms:modified>
</cp:coreProperties>
</file>