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797675" cy="9928225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954" cy="4957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defRPr sz="13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50244" y="0"/>
            <a:ext cx="2945954" cy="4957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defRPr sz="13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915987" y="744537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0062" y="4716235"/>
            <a:ext cx="5437550" cy="44667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9430829"/>
            <a:ext cx="2945954" cy="4957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3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50244" y="9430829"/>
            <a:ext cx="2945954" cy="4957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300" b="0" i="0" u="none" strike="noStrike" cap="none" baseline="0"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3101660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0062" y="4716235"/>
            <a:ext cx="5437550" cy="446671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915987" y="744537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0062" y="4716235"/>
            <a:ext cx="5437550" cy="446671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915987" y="744537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0062" y="4716235"/>
            <a:ext cx="5437550" cy="446671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915987" y="744537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0062" y="4716235"/>
            <a:ext cx="5437550" cy="446671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915987" y="744537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0062" y="4716235"/>
            <a:ext cx="5437550" cy="446671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915987" y="744537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0062" y="4716235"/>
            <a:ext cx="5437550" cy="446671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915987" y="744537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915987" y="744537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0062" y="4716235"/>
            <a:ext cx="5437550" cy="4466715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t" anchorCtr="0">
            <a:noAutofit/>
          </a:bodyPr>
          <a:lstStyle/>
          <a:p>
            <a:endParaRPr/>
          </a:p>
        </p:txBody>
      </p:sp>
      <p:sp>
        <p:nvSpPr>
          <p:cNvPr id="194" name="Shape 194"/>
          <p:cNvSpPr txBox="1">
            <a:spLocks noGrp="1"/>
          </p:cNvSpPr>
          <p:nvPr>
            <p:ph type="sldNum" idx="12"/>
          </p:nvPr>
        </p:nvSpPr>
        <p:spPr>
          <a:xfrm>
            <a:off x="3850244" y="9430829"/>
            <a:ext cx="2945954" cy="495755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ru-RU"/>
              <a:t>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0062" y="4716235"/>
            <a:ext cx="5437550" cy="446671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915987" y="744537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0062" y="4716235"/>
            <a:ext cx="5437550" cy="446671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915987" y="744537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0062" y="4716235"/>
            <a:ext cx="5437550" cy="446671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915987" y="744537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0062" y="4716235"/>
            <a:ext cx="5437550" cy="446671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915987" y="744537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0062" y="4716235"/>
            <a:ext cx="5437550" cy="446671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915987" y="744537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680062" y="4716235"/>
            <a:ext cx="5437550" cy="446671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915987" y="744537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0062" y="4716235"/>
            <a:ext cx="5437550" cy="446671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915987" y="744537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0062" y="4716235"/>
            <a:ext cx="5437550" cy="446671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915987" y="744537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0062" y="4716235"/>
            <a:ext cx="5437550" cy="446671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915987" y="744537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0062" y="4716235"/>
            <a:ext cx="5437550" cy="446671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915987" y="744537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80062" y="4716235"/>
            <a:ext cx="5437550" cy="446671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915987" y="744537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0062" y="4716235"/>
            <a:ext cx="5437550" cy="446671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915987" y="744537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0062" y="4716235"/>
            <a:ext cx="5437550" cy="446671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915987" y="744537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0062" y="4716235"/>
            <a:ext cx="5437550" cy="446671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915987" y="744537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0062" y="4716235"/>
            <a:ext cx="5437550" cy="446671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915987" y="744537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0062" y="4716235"/>
            <a:ext cx="5437550" cy="446671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915987" y="744537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680062" y="4716235"/>
            <a:ext cx="5437550" cy="446671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915987" y="744537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0062" y="4716235"/>
            <a:ext cx="5437550" cy="446671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915987" y="744537"/>
            <a:ext cx="4965700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1676400"/>
            <a:ext cx="7772400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Tahoma"/>
              <a:buNone/>
              <a:defRPr sz="3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indent="-21590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indent="-168275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indent="-1778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514599" y="-76200"/>
            <a:ext cx="41148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63525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indent="-21590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indent="-168275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indent="-1778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800600" y="2209799"/>
            <a:ext cx="5714999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609600" y="228600"/>
            <a:ext cx="5714999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63525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indent="-21590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indent="-168275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indent="-1778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AndObj" type="txAndObj">
  <p:cSld name="txAndObj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40385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63525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indent="-21590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indent="-168275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indent="-1778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40385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63525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indent="-21590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indent="-168275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indent="-1778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63525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indent="-21590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8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indent="-168275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4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indent="-1778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Tahoma"/>
              <a:buNone/>
              <a:defRPr sz="2000"/>
            </a:lvl1pPr>
            <a:lvl2pPr marL="457200" indent="0" rtl="0">
              <a:buFont typeface="Tahoma"/>
              <a:buNone/>
              <a:defRPr sz="1800"/>
            </a:lvl2pPr>
            <a:lvl3pPr marL="914400" indent="0" rtl="0">
              <a:buFont typeface="Tahoma"/>
              <a:buNone/>
              <a:defRPr sz="1600"/>
            </a:lvl3pPr>
            <a:lvl4pPr marL="1371600" indent="0" rtl="0">
              <a:buFont typeface="Tahoma"/>
              <a:buNone/>
              <a:defRPr sz="1400"/>
            </a:lvl4pPr>
            <a:lvl5pPr marL="1828800" indent="0" rtl="0">
              <a:buFont typeface="Tahoma"/>
              <a:buNone/>
              <a:defRPr sz="1400"/>
            </a:lvl5pPr>
            <a:lvl6pPr marL="2286000" indent="0" rtl="0">
              <a:buFont typeface="Tahoma"/>
              <a:buNone/>
              <a:defRPr sz="1400"/>
            </a:lvl6pPr>
            <a:lvl7pPr marL="2743200" indent="0" rtl="0">
              <a:buFont typeface="Tahoma"/>
              <a:buNone/>
              <a:defRPr sz="1400"/>
            </a:lvl7pPr>
            <a:lvl8pPr marL="3200400" indent="0" rtl="0">
              <a:buFont typeface="Tahoma"/>
              <a:buNone/>
              <a:defRPr sz="1400"/>
            </a:lvl8pPr>
            <a:lvl9pPr marL="3657600" indent="0" rtl="0">
              <a:buFont typeface="Tahoma"/>
              <a:buNone/>
              <a:defRPr sz="1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40385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40385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Tahoma"/>
              <a:buNone/>
              <a:defRPr sz="2400" b="1"/>
            </a:lvl1pPr>
            <a:lvl2pPr marL="457200" indent="0" rtl="0">
              <a:buFont typeface="Tahoma"/>
              <a:buNone/>
              <a:defRPr sz="2000" b="1"/>
            </a:lvl2pPr>
            <a:lvl3pPr marL="914400" indent="0" rtl="0">
              <a:buFont typeface="Tahoma"/>
              <a:buNone/>
              <a:defRPr sz="1800" b="1"/>
            </a:lvl3pPr>
            <a:lvl4pPr marL="1371600" indent="0" rtl="0">
              <a:buFont typeface="Tahoma"/>
              <a:buNone/>
              <a:defRPr sz="1600" b="1"/>
            </a:lvl4pPr>
            <a:lvl5pPr marL="1828800" indent="0" rtl="0">
              <a:buFont typeface="Tahoma"/>
              <a:buNone/>
              <a:defRPr sz="1600" b="1"/>
            </a:lvl5pPr>
            <a:lvl6pPr marL="2286000" indent="0" rtl="0">
              <a:buFont typeface="Tahoma"/>
              <a:buNone/>
              <a:defRPr sz="1600" b="1"/>
            </a:lvl6pPr>
            <a:lvl7pPr marL="2743200" indent="0" rtl="0">
              <a:buFont typeface="Tahoma"/>
              <a:buNone/>
              <a:defRPr sz="1600" b="1"/>
            </a:lvl7pPr>
            <a:lvl8pPr marL="3200400" indent="0" rtl="0">
              <a:buFont typeface="Tahoma"/>
              <a:buNone/>
              <a:defRPr sz="1600" b="1"/>
            </a:lvl8pPr>
            <a:lvl9pPr marL="3657600" indent="0" rtl="0">
              <a:buFont typeface="Tahoma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Tahoma"/>
              <a:buNone/>
              <a:defRPr sz="2400" b="1"/>
            </a:lvl1pPr>
            <a:lvl2pPr marL="457200" indent="0" rtl="0">
              <a:buFont typeface="Tahoma"/>
              <a:buNone/>
              <a:defRPr sz="2000" b="1"/>
            </a:lvl2pPr>
            <a:lvl3pPr marL="914400" indent="0" rtl="0">
              <a:buFont typeface="Tahoma"/>
              <a:buNone/>
              <a:defRPr sz="1800" b="1"/>
            </a:lvl3pPr>
            <a:lvl4pPr marL="1371600" indent="0" rtl="0">
              <a:buFont typeface="Tahoma"/>
              <a:buNone/>
              <a:defRPr sz="1600" b="1"/>
            </a:lvl4pPr>
            <a:lvl5pPr marL="1828800" indent="0" rtl="0">
              <a:buFont typeface="Tahoma"/>
              <a:buNone/>
              <a:defRPr sz="1600" b="1"/>
            </a:lvl5pPr>
            <a:lvl6pPr marL="2286000" indent="0" rtl="0">
              <a:buFont typeface="Tahoma"/>
              <a:buNone/>
              <a:defRPr sz="1600" b="1"/>
            </a:lvl6pPr>
            <a:lvl7pPr marL="2743200" indent="0" rtl="0">
              <a:buFont typeface="Tahoma"/>
              <a:buNone/>
              <a:defRPr sz="1600" b="1"/>
            </a:lvl7pPr>
            <a:lvl8pPr marL="3200400" indent="0" rtl="0">
              <a:buFont typeface="Tahoma"/>
              <a:buNone/>
              <a:defRPr sz="1600" b="1"/>
            </a:lvl8pPr>
            <a:lvl9pPr marL="3657600" indent="0" rtl="0">
              <a:buFont typeface="Tahoma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Tahoma"/>
              <a:buNone/>
              <a:defRPr sz="1400"/>
            </a:lvl1pPr>
            <a:lvl2pPr marL="457200" indent="0" rtl="0">
              <a:buFont typeface="Tahoma"/>
              <a:buNone/>
              <a:defRPr sz="1200"/>
            </a:lvl2pPr>
            <a:lvl3pPr marL="914400" indent="0" rtl="0">
              <a:buFont typeface="Tahoma"/>
              <a:buNone/>
              <a:defRPr sz="1000"/>
            </a:lvl3pPr>
            <a:lvl4pPr marL="1371600" indent="0" rtl="0">
              <a:buFont typeface="Tahoma"/>
              <a:buNone/>
              <a:defRPr sz="900"/>
            </a:lvl4pPr>
            <a:lvl5pPr marL="1828800" indent="0" rtl="0">
              <a:buFont typeface="Tahoma"/>
              <a:buNone/>
              <a:defRPr sz="900"/>
            </a:lvl5pPr>
            <a:lvl6pPr marL="2286000" indent="0" rtl="0">
              <a:buFont typeface="Tahoma"/>
              <a:buNone/>
              <a:defRPr sz="900"/>
            </a:lvl6pPr>
            <a:lvl7pPr marL="2743200" indent="0" rtl="0">
              <a:buFont typeface="Tahoma"/>
              <a:buNone/>
              <a:defRPr sz="900"/>
            </a:lvl7pPr>
            <a:lvl8pPr marL="3200400" indent="0" rtl="0">
              <a:buFont typeface="Tahoma"/>
              <a:buNone/>
              <a:defRPr sz="900"/>
            </a:lvl8pPr>
            <a:lvl9pPr marL="3657600" indent="0" rtl="0">
              <a:buFont typeface="Tahoma"/>
              <a:buNone/>
              <a:defRPr sz="9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buClr>
                <a:schemeClr val="lt1"/>
              </a:buClr>
              <a:buFont typeface="Arial"/>
              <a:buNone/>
              <a:defRPr sz="32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buClr>
                <a:schemeClr val="lt1"/>
              </a:buClr>
              <a:buFont typeface="Tahoma"/>
              <a:buNone/>
              <a:defRPr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buClr>
                <a:schemeClr val="lt1"/>
              </a:buClr>
              <a:buFont typeface="Tahoma"/>
              <a:buNone/>
              <a:defRPr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buClr>
                <a:schemeClr val="lt1"/>
              </a:buClr>
              <a:buFont typeface="Tahoma"/>
              <a:buNone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buClr>
                <a:schemeClr val="lt1"/>
              </a:buClr>
              <a:buFont typeface="Tahoma"/>
              <a:buNone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buClr>
                <a:schemeClr val="lt1"/>
              </a:buClr>
              <a:buFont typeface="Tahoma"/>
              <a:buNone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buClr>
                <a:schemeClr val="lt1"/>
              </a:buClr>
              <a:buFont typeface="Tahoma"/>
              <a:buNone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buClr>
                <a:schemeClr val="lt1"/>
              </a:buClr>
              <a:buFont typeface="Tahoma"/>
              <a:buNone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buClr>
                <a:schemeClr val="lt1"/>
              </a:buClr>
              <a:buFont typeface="Tahoma"/>
              <a:buNone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Tahoma"/>
              <a:buNone/>
              <a:defRPr sz="1400"/>
            </a:lvl1pPr>
            <a:lvl2pPr marL="457200" indent="0" rtl="0">
              <a:buFont typeface="Tahoma"/>
              <a:buNone/>
              <a:defRPr sz="1200"/>
            </a:lvl2pPr>
            <a:lvl3pPr marL="914400" indent="0" rtl="0">
              <a:buFont typeface="Tahoma"/>
              <a:buNone/>
              <a:defRPr sz="1000"/>
            </a:lvl3pPr>
            <a:lvl4pPr marL="1371600" indent="0" rtl="0">
              <a:buFont typeface="Tahoma"/>
              <a:buNone/>
              <a:defRPr sz="900"/>
            </a:lvl4pPr>
            <a:lvl5pPr marL="1828800" indent="0" rtl="0">
              <a:buFont typeface="Tahoma"/>
              <a:buNone/>
              <a:defRPr sz="900"/>
            </a:lvl5pPr>
            <a:lvl6pPr marL="2286000" indent="0" rtl="0">
              <a:buFont typeface="Tahoma"/>
              <a:buNone/>
              <a:defRPr sz="900"/>
            </a:lvl6pPr>
            <a:lvl7pPr marL="2743200" indent="0" rtl="0">
              <a:buFont typeface="Tahoma"/>
              <a:buNone/>
              <a:defRPr sz="900"/>
            </a:lvl7pPr>
            <a:lvl8pPr marL="3200400" indent="0" rtl="0">
              <a:buFont typeface="Tahoma"/>
              <a:buNone/>
              <a:defRPr sz="900"/>
            </a:lvl8pPr>
            <a:lvl9pPr marL="3657600" indent="0" rtl="0">
              <a:buFont typeface="Tahoma"/>
              <a:buNone/>
              <a:defRPr sz="9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63525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3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742950" marR="0" indent="-21590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143000" marR="0" indent="-168275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600200" marR="0" indent="-1778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057400" marR="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514600" marR="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971800" marR="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429000" marR="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886200" marR="0" indent="-1778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Font typeface="Arial"/>
              <a:buChar char="•"/>
              <a:defRPr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defRPr sz="1400" b="0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0" y="1676400"/>
            <a:ext cx="9144000" cy="464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000" b="1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Политика и процедуры участия гражданского общества </a:t>
            </a:r>
            <a:br>
              <a:rPr lang="ru-RU" sz="4000" b="1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4000" b="1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в программах и проектах ГЭФ</a:t>
            </a:r>
            <a:r>
              <a:rPr lang="ru-RU" sz="40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Презентация</a:t>
            </a:r>
            <a:br>
              <a:rPr lang="ru-RU" sz="40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40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Сети НПО ГЭФ</a:t>
            </a:r>
            <a:r>
              <a:rPr lang="ru-RU" sz="36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Совещание РСГС, апрель – май 2013 года</a:t>
            </a:r>
          </a:p>
        </p:txBody>
      </p:sp>
      <p:sp>
        <p:nvSpPr>
          <p:cNvPr id="92" name="Shape 92"/>
          <p:cNvSpPr/>
          <p:nvPr/>
        </p:nvSpPr>
        <p:spPr>
          <a:xfrm>
            <a:off x="3886200" y="0"/>
            <a:ext cx="1447800" cy="12572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8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Политика ГЭФ по вопросам </a:t>
            </a:r>
            <a:br>
              <a:rPr lang="ru-RU" sz="38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38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участия общественности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457200" y="1203959"/>
            <a:ext cx="8420099" cy="556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65972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Принята ГЭФ в 1996 году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65972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Активное привлечение общественности к участию играет решающую роль в успешном осуществлении проектов, финансируемых ГЭФ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hlink"/>
              </a:buClr>
              <a:buSzPct val="69444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При надлежащем осуществлении участие общественности способствует повышению эффективности и усилению воздействия проектов </a:t>
            </a:r>
            <a:b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за счет следующих факторов</a:t>
            </a: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</a:p>
          <a:p>
            <a:pPr marL="622300" marR="0" lvl="1" indent="-279400" algn="l" rtl="0">
              <a:lnSpc>
                <a:spcPct val="85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64814"/>
              <a:buFont typeface="Arial"/>
              <a:buChar char="•"/>
            </a:pPr>
            <a:r>
              <a:rPr lang="ru-RU"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повышение заинтересованности страны-получателя </a:t>
            </a:r>
            <a:br>
              <a:rPr lang="ru-RU"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в результатах проекта и ответственности за них </a:t>
            </a:r>
          </a:p>
          <a:p>
            <a:pPr marL="622300" marR="0" lvl="1" indent="-279400" algn="l" rtl="0">
              <a:lnSpc>
                <a:spcPct val="85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64814"/>
              <a:buFont typeface="Arial"/>
              <a:buChar char="•"/>
            </a:pPr>
            <a:r>
              <a:rPr lang="ru-RU"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удовлетворение социальных и экономических потребностей затронутого населения </a:t>
            </a:r>
          </a:p>
          <a:p>
            <a:pPr marL="622300" marR="0" lvl="1" indent="-279400" algn="l" rtl="0">
              <a:lnSpc>
                <a:spcPct val="85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64814"/>
              <a:buFont typeface="Arial"/>
              <a:buChar char="•"/>
            </a:pPr>
            <a:r>
              <a:rPr lang="ru-RU"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создание партнерств с участием учреждений – исполнителей проекта</a:t>
            </a:r>
            <a:br>
              <a:rPr lang="ru-RU"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 заинтересованных сторон</a:t>
            </a:r>
          </a:p>
          <a:p>
            <a:pPr marL="622300" marR="0" lvl="1" indent="-279400" algn="l" rtl="0">
              <a:lnSpc>
                <a:spcPct val="85000"/>
              </a:lnSpc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64814"/>
              <a:buFont typeface="Arial"/>
              <a:buChar char="•"/>
            </a:pPr>
            <a:r>
              <a:rPr lang="ru-RU"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использование навыков, опыта и знаний, в частности, неправительственных организаций (НПО), местных сообществ, местных организаций и частного сектора в разработке, осуществлении и оценке деятельности по проекту</a:t>
            </a:r>
          </a:p>
          <a:p>
            <a:endParaRPr lang="ru-RU" sz="1800" b="0" i="0" u="none" strike="noStrike" cap="none" baseline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55" name="Shape 155"/>
          <p:cNvSpPr/>
          <p:nvPr/>
        </p:nvSpPr>
        <p:spPr>
          <a:xfrm>
            <a:off x="8153400" y="0"/>
            <a:ext cx="990600" cy="8604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457200" y="76200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8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Политика ГЭФ по вопросам участия общественности</a:t>
            </a:r>
            <a:r>
              <a:rPr lang="ru-RU" sz="2800" b="1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Основные принципы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304800" y="1636775"/>
            <a:ext cx="8343900" cy="5145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hlink"/>
              </a:buClr>
              <a:buSzPct val="66666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Деятельность по привлечению общественности к участию должна быть организована так, чтобы способствовать экологической, финансовой и социальной устойчивости проектов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hlink"/>
              </a:buClr>
              <a:buSzPct val="66666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В соответствующих случаях проекты должны быть направлены на удовлетворение социальных, культурных и экономических потребностей населения, затронутого проектами, финансируемыми ГЭФ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hlink"/>
              </a:buClr>
              <a:buSzPct val="66666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Ответственность за обеспечение участия общественности лежит на стране, которой учреждения ГЭФ оказывают поддержку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hlink"/>
              </a:buClr>
              <a:buSzPct val="66666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Деятельность по привлечению общественности должна проводиться на основе прозрачности и открытости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hlink"/>
              </a:buClr>
              <a:buSzPct val="66666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Все финансируемые ГЭФ проекты должны иметь полную документацию о деятельности по привлечению общественности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hlink"/>
              </a:buClr>
              <a:buSzPct val="66666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Прозрачность должна обеспечиваться при подготовке, проведении, представлении отчетности и оценке деятельности по привлечению общественности в рамках всех проектов </a:t>
            </a:r>
          </a:p>
        </p:txBody>
      </p:sp>
      <p:sp>
        <p:nvSpPr>
          <p:cNvPr id="162" name="Shape 162"/>
          <p:cNvSpPr/>
          <p:nvPr/>
        </p:nvSpPr>
        <p:spPr>
          <a:xfrm>
            <a:off x="8153400" y="0"/>
            <a:ext cx="990600" cy="8604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457200" y="-22860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Осуществление 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228600" y="1051559"/>
            <a:ext cx="8763000" cy="5486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65476"/>
              <a:buFont typeface="Arial"/>
              <a:buChar char="•"/>
            </a:pP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Согласно текущей политике обязанностью Секретариата ГЭФ является следующее:   </a:t>
            </a:r>
          </a:p>
          <a:p>
            <a:pPr marL="742950" marR="0" lvl="1" indent="-285750" algn="l" rtl="0">
              <a:spcBef>
                <a:spcPts val="1200"/>
              </a:spcBef>
              <a:spcAft>
                <a:spcPts val="0"/>
              </a:spcAft>
              <a:buClr>
                <a:schemeClr val="folHlink"/>
              </a:buClr>
              <a:buSzPct val="66666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установление руководящих принципов оценки эффективности деятельности по привлечению общественности к составлению плана разработки и осуществления проекта</a:t>
            </a:r>
          </a:p>
          <a:p>
            <a:pPr marL="742950" marR="0" lvl="1" indent="-285750" algn="l" rtl="0">
              <a:spcBef>
                <a:spcPts val="1200"/>
              </a:spcBef>
              <a:spcAft>
                <a:spcPts val="0"/>
              </a:spcAft>
              <a:buClr>
                <a:schemeClr val="folHlink"/>
              </a:buClr>
              <a:buSzPct val="66666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проведение мониторинга и оценки результатов участия общественности с точки зрения улучшения проектов</a:t>
            </a:r>
          </a:p>
          <a:p>
            <a:pPr marL="742950" marR="0" lvl="1" indent="-285750" algn="l" rtl="0">
              <a:spcBef>
                <a:spcPts val="1200"/>
              </a:spcBef>
              <a:spcAft>
                <a:spcPts val="0"/>
              </a:spcAft>
              <a:buClr>
                <a:schemeClr val="folHlink"/>
              </a:buClr>
              <a:buSzPct val="66666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содействие обмену передовым опытом</a:t>
            </a:r>
          </a:p>
          <a:p>
            <a:pPr marL="742950" marR="0" lvl="1" indent="-285750" algn="l" rtl="0">
              <a:spcBef>
                <a:spcPts val="1200"/>
              </a:spcBef>
              <a:spcAft>
                <a:spcPts val="0"/>
              </a:spcAft>
              <a:buClr>
                <a:schemeClr val="folHlink"/>
              </a:buClr>
              <a:buSzPct val="66666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изыскание новых путей повышения роли НПО </a:t>
            </a:r>
            <a:b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в деятельности по подготовке и осуществлению проекта</a:t>
            </a:r>
          </a:p>
          <a:p>
            <a:pPr marL="742950" marR="0" lvl="1" indent="-285750" algn="l" rtl="0">
              <a:spcBef>
                <a:spcPts val="1200"/>
              </a:spcBef>
              <a:spcAft>
                <a:spcPts val="0"/>
              </a:spcAft>
              <a:buClr>
                <a:schemeClr val="folHlink"/>
              </a:buClr>
              <a:buSzPct val="66666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обеспечение финансирования для правительств, учреждений-исполнителей и, в соответствующих случаях, ОГО на цели содействия привлечению общественности</a:t>
            </a:r>
          </a:p>
          <a:p>
            <a:endParaRPr lang="ru-RU" sz="2000" b="0" i="0" u="none" strike="noStrike" cap="none" baseline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endParaRPr lang="ru-RU" sz="2000" b="0" i="0" u="none" strike="noStrike" cap="none" baseline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8153400" y="0"/>
            <a:ext cx="990600" cy="8604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0" y="0"/>
            <a:ext cx="8991600" cy="8604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000" b="1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Учреждения ГЭФ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76200" y="860425"/>
            <a:ext cx="9067799" cy="5997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5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65476"/>
              <a:buFont typeface="Arial"/>
              <a:buChar char="•"/>
            </a:pP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Согласно текущей политике обязанностью Секретариата ГЭФ является оказание странам поддержки по следующим направлениям:</a:t>
            </a:r>
          </a:p>
          <a:p>
            <a:pPr marL="742950" marR="0" lvl="1" indent="-285750" algn="l" rtl="0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Clr>
                <a:schemeClr val="folHlink"/>
              </a:buClr>
              <a:buSzPct val="64814"/>
              <a:buFont typeface="Arial"/>
              <a:buChar char="•"/>
            </a:pPr>
            <a:r>
              <a:rPr lang="ru-RU" sz="1800" b="1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привлечение заинтересованных сторон </a:t>
            </a:r>
            <a:r>
              <a:rPr lang="ru-RU"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на самом раннем этапе подбора проекта и на протяжении всего период его разработки, осуществления и оценки</a:t>
            </a:r>
          </a:p>
          <a:p>
            <a:pPr marL="742950" marR="0" lvl="1" indent="-285750" algn="l" rtl="0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Clr>
                <a:schemeClr val="folHlink"/>
              </a:buClr>
              <a:buSzPct val="64814"/>
              <a:buFont typeface="Arial"/>
              <a:buChar char="•"/>
            </a:pPr>
            <a:r>
              <a:rPr lang="ru-RU" sz="1800" b="1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предоставление  соответствующей своевременной и доступной информации </a:t>
            </a:r>
            <a:r>
              <a:rPr lang="ru-RU"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максимально возможному числу заинтересованных сторон </a:t>
            </a:r>
          </a:p>
          <a:p>
            <a:pPr marL="742950" marR="0" lvl="1" indent="-285750" algn="l" rtl="0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Clr>
                <a:schemeClr val="folHlink"/>
              </a:buClr>
              <a:buSzPct val="64814"/>
              <a:buFont typeface="Arial"/>
              <a:buChar char="•"/>
            </a:pPr>
            <a:r>
              <a:rPr lang="ru-RU"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предоставление </a:t>
            </a:r>
            <a:r>
              <a:rPr lang="ru-RU" sz="1800" b="1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финансовой и технической помощи</a:t>
            </a:r>
            <a:r>
              <a:rPr lang="ru-RU"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, необходимой правительствам-получателям и учреждениям, осуществляющим проект, </a:t>
            </a:r>
            <a:br>
              <a:rPr lang="ru-RU"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для обеспечения активного участия общественности</a:t>
            </a:r>
          </a:p>
          <a:p>
            <a:pPr marL="742950" marR="0" lvl="1" indent="-285750" algn="l" rtl="0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Clr>
                <a:schemeClr val="folHlink"/>
              </a:buClr>
              <a:buSzPct val="64814"/>
              <a:buFont typeface="Arial"/>
              <a:buChar char="•"/>
            </a:pPr>
            <a:r>
              <a:rPr lang="ru-RU"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содействие широким, а также ориентированным на конкретные проекты </a:t>
            </a:r>
            <a:r>
              <a:rPr lang="ru-RU" sz="1800" b="1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консультациям</a:t>
            </a:r>
            <a:r>
              <a:rPr lang="ru-RU"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, в особенности на местном или субрегиональном уровне </a:t>
            </a:r>
          </a:p>
          <a:p>
            <a:pPr marL="742950" marR="0" lvl="1" indent="-285750" algn="l" rtl="0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Clr>
                <a:schemeClr val="folHlink"/>
              </a:buClr>
              <a:buSzPct val="64814"/>
              <a:buFont typeface="Arial"/>
              <a:buChar char="•"/>
            </a:pPr>
            <a:r>
              <a:rPr lang="ru-RU" sz="1800" b="1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содействие участию </a:t>
            </a:r>
            <a:r>
              <a:rPr lang="ru-RU"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групп заинтересованных сторон на протяжении всего проектного цикла. Такое содействие включает в себя деятельность по повышению уровня осведомленности и укреплению потенциала </a:t>
            </a:r>
          </a:p>
          <a:p>
            <a:pPr marL="742950" marR="0" lvl="1" indent="-285750" algn="l" rtl="0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Clr>
                <a:schemeClr val="folHlink"/>
              </a:buClr>
              <a:buSzPct val="64814"/>
              <a:buFont typeface="Arial"/>
              <a:buChar char="•"/>
            </a:pPr>
            <a:r>
              <a:rPr lang="ru-RU" sz="1800" b="1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разработка руководящих принципов </a:t>
            </a:r>
            <a:r>
              <a:rPr lang="ru-RU"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привлечения общественности </a:t>
            </a:r>
            <a:br>
              <a:rPr lang="ru-RU"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к участию в ее собственных проектах, финансируемых ГЭФ</a:t>
            </a:r>
          </a:p>
        </p:txBody>
      </p:sp>
      <p:sp>
        <p:nvSpPr>
          <p:cNvPr id="176" name="Shape 176"/>
          <p:cNvSpPr/>
          <p:nvPr/>
        </p:nvSpPr>
        <p:spPr>
          <a:xfrm>
            <a:off x="8153400" y="0"/>
            <a:ext cx="990600" cy="86042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>
            <a:spLocks noGrp="1"/>
          </p:cNvSpPr>
          <p:nvPr>
            <p:ph type="title"/>
          </p:nvPr>
        </p:nvSpPr>
        <p:spPr>
          <a:xfrm>
            <a:off x="152400" y="1524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Необходимость обновления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228600" y="1295400"/>
            <a:ext cx="8686800" cy="5105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65972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Рамки текущей политики ограниченны, </a:t>
            </a:r>
            <a:b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она не обеспечивает необходимых руководящих указаний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65972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С 1996 года произошло много изменений в ГЭФ </a:t>
            </a:r>
            <a:b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 стандартах участия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65972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ГЭФ принял много других соответствующих стратегий </a:t>
            </a:r>
            <a:b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 руководящих принципов, таких, например, как гендерная проблематика, минимальные стандарты экологических и социальных гарантий, </a:t>
            </a:r>
            <a:b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взаимодействие с коренными народами и т. д.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65972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Из-за увеличения числа учреждений увеличивается потребность в дополнительных руководящих указаниях</a:t>
            </a:r>
          </a:p>
        </p:txBody>
      </p:sp>
      <p:sp>
        <p:nvSpPr>
          <p:cNvPr id="183" name="Shape 183"/>
          <p:cNvSpPr/>
          <p:nvPr/>
        </p:nvSpPr>
        <p:spPr>
          <a:xfrm>
            <a:off x="8153400" y="0"/>
            <a:ext cx="990600" cy="8604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388619" y="76200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6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Предварительно выявленные пробелы в текущей политике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304800" y="1423416"/>
            <a:ext cx="8686800" cy="5333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hlink"/>
              </a:buClr>
              <a:buSzPct val="64102"/>
              <a:buFont typeface="Arial"/>
              <a:buChar char="•"/>
            </a:pP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ОГО в качестве одного из основных партнеров </a:t>
            </a:r>
            <a:b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по осуществлению программ и совместному финансированию 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64102"/>
              <a:buFont typeface="Arial"/>
              <a:buChar char="•"/>
            </a:pP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Разработка программ, предусматривающих участие ОГО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64102"/>
              <a:buFont typeface="Arial"/>
              <a:buChar char="•"/>
            </a:pP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Привлечение ОГО к участию в процессе составления национального портфеля и  заседаниях РСГС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64102"/>
              <a:buFont typeface="Arial"/>
              <a:buChar char="•"/>
            </a:pP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Планы участия заинтересованных сторон в проектах и программах 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64102"/>
              <a:buFont typeface="Arial"/>
              <a:buChar char="•"/>
            </a:pP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Доступ ОГО к ресурсам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64102"/>
              <a:buFont typeface="Arial"/>
              <a:buChar char="•"/>
            </a:pP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Открытый доступ к информации</a:t>
            </a:r>
          </a:p>
        </p:txBody>
      </p:sp>
      <p:sp>
        <p:nvSpPr>
          <p:cNvPr id="190" name="Shape 190"/>
          <p:cNvSpPr/>
          <p:nvPr/>
        </p:nvSpPr>
        <p:spPr>
          <a:xfrm>
            <a:off x="8153400" y="0"/>
            <a:ext cx="990600" cy="8604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0" y="152400"/>
            <a:ext cx="9144000" cy="1828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2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Необходимость пересмотра </a:t>
            </a:r>
            <a:br>
              <a:rPr lang="ru-RU" sz="32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32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и обновления политики ГЭФ </a:t>
            </a:r>
            <a:br>
              <a:rPr lang="ru-RU" sz="32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32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по вопросам привлечения общественности </a:t>
            </a:r>
            <a:br>
              <a:rPr lang="ru-RU" sz="32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32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к участию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63525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69444"/>
              <a:buFont typeface="Tahoma"/>
              <a:buNone/>
            </a:pPr>
            <a:r>
              <a:rPr lang="ru-RU" sz="1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
</a:t>
            </a:r>
          </a:p>
        </p:txBody>
      </p:sp>
      <p:sp>
        <p:nvSpPr>
          <p:cNvPr id="198" name="Shape 198"/>
          <p:cNvSpPr/>
          <p:nvPr/>
        </p:nvSpPr>
        <p:spPr>
          <a:xfrm>
            <a:off x="381000" y="2438400"/>
            <a:ext cx="8458200" cy="352404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ct val="99358"/>
              <a:buFont typeface="Arial"/>
              <a:buChar char="•"/>
            </a:pP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 Действующая с 1996 года политика ГЭФ </a:t>
            </a:r>
            <a:b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по вопросам привлечения общественности к участию нуждается в пересмотре и обновлении с целью повышения эффективности ее осуществления </a:t>
            </a:r>
            <a:b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 введения новых концепций и практических методов обеспечения участия общественности</a:t>
            </a:r>
          </a:p>
          <a:p>
            <a:pPr marL="0" marR="0" lvl="0" indent="0" algn="l" rtl="0">
              <a:spcBef>
                <a:spcPts val="1800"/>
              </a:spcBef>
              <a:spcAft>
                <a:spcPts val="0"/>
              </a:spcAft>
              <a:buClr>
                <a:schemeClr val="lt1"/>
              </a:buClr>
              <a:buSzPct val="99358"/>
              <a:buFont typeface="Arial"/>
              <a:buChar char="•"/>
            </a:pP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 Необходимо разработать конкретные руководящие принципы реализации политики</a:t>
            </a:r>
          </a:p>
        </p:txBody>
      </p:sp>
      <p:sp>
        <p:nvSpPr>
          <p:cNvPr id="199" name="Shape 199"/>
          <p:cNvSpPr/>
          <p:nvPr/>
        </p:nvSpPr>
        <p:spPr>
          <a:xfrm>
            <a:off x="8153400" y="5997575"/>
            <a:ext cx="990600" cy="8604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0" y="76200"/>
            <a:ext cx="91440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Предлагаемый процесс разработки руководящих принципов по вопросам привлечения общественности к участию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381000" y="1600200"/>
            <a:ext cx="8610599" cy="5257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ru-RU" sz="2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Достигнута договоренность о проведении в 2013–2014 годах, </a:t>
            </a:r>
            <a:br>
              <a:rPr lang="ru-RU" sz="2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при участии заинтересованных сторон, пересмотра политики </a:t>
            </a:r>
            <a:br>
              <a:rPr lang="ru-RU" sz="2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по вопросам привлечения общественности к участию </a:t>
            </a:r>
            <a:br>
              <a:rPr lang="ru-RU" sz="2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для ее утверждения Советом ГЭФ в июне 2014 года. </a:t>
            </a:r>
            <a:br>
              <a:rPr lang="ru-RU" sz="2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Процесс пересмотра будет включать:</a:t>
            </a:r>
          </a:p>
          <a:p>
            <a:pPr marL="354013" marR="0" lvl="0" indent="-354013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ru-RU" sz="2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1.	Обзор опыта и извлеченных уроков по использованию передовой практики участия ОГО в проектах ГЭФ.</a:t>
            </a:r>
          </a:p>
          <a:p>
            <a:pPr marL="354013" marR="0" lvl="0" indent="-354013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ru-RU" sz="2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2.	Сбор информации о политике и практике учреждений ГЭФ.</a:t>
            </a:r>
          </a:p>
          <a:p>
            <a:pPr marL="354013" marR="0" lvl="0" indent="-354013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ru-RU" sz="2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3.	Получение отзывов от основных заинтересованных сторон </a:t>
            </a:r>
            <a:br>
              <a:rPr lang="ru-RU" sz="2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в рамках РСГС и других совещаний. </a:t>
            </a:r>
          </a:p>
          <a:p>
            <a:pPr marL="354013" marR="0" lvl="0" indent="-354013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ru-RU" sz="2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4.	Разработка дальнейших руководящих указаний.</a:t>
            </a:r>
          </a:p>
          <a:p>
            <a:pPr marL="354013" marR="0" lvl="0" indent="-354013" algn="l" rtl="0">
              <a:spcBef>
                <a:spcPts val="4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ru-RU" sz="2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5.	Изменение политики в случае необходимости.</a:t>
            </a:r>
          </a:p>
        </p:txBody>
      </p:sp>
      <p:sp>
        <p:nvSpPr>
          <p:cNvPr id="206" name="Shape 206"/>
          <p:cNvSpPr/>
          <p:nvPr/>
        </p:nvSpPr>
        <p:spPr>
          <a:xfrm>
            <a:off x="8153400" y="5997575"/>
            <a:ext cx="990600" cy="8604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76200" y="152400"/>
            <a:ext cx="8897937" cy="1949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0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Другие ресурсы/механизмы </a:t>
            </a:r>
            <a:br>
              <a:rPr lang="ru-RU" sz="40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40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для поддержания взаимодействия </a:t>
            </a:r>
            <a:br>
              <a:rPr lang="ru-RU" sz="40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40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ОГО и ГЭФ</a:t>
            </a:r>
          </a:p>
        </p:txBody>
      </p:sp>
      <p:sp>
        <p:nvSpPr>
          <p:cNvPr id="212" name="Shape 212"/>
          <p:cNvSpPr/>
          <p:nvPr/>
        </p:nvSpPr>
        <p:spPr>
          <a:xfrm>
            <a:off x="8153400" y="0"/>
            <a:ext cx="990600" cy="8604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13" name="Shape 213"/>
          <p:cNvSpPr txBox="1"/>
          <p:nvPr/>
        </p:nvSpPr>
        <p:spPr>
          <a:xfrm>
            <a:off x="342900" y="2590800"/>
            <a:ext cx="8420099" cy="4190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80"/>
              </a:spcBef>
              <a:spcAft>
                <a:spcPts val="0"/>
              </a:spcAft>
              <a:buClr>
                <a:schemeClr val="hlink"/>
              </a:buClr>
              <a:buSzPct val="66176"/>
              <a:buFont typeface="Arial"/>
              <a:buChar char="•"/>
            </a:pPr>
            <a:r>
              <a:rPr lang="ru-RU" sz="3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На уровне странового планирования </a:t>
            </a:r>
            <a:br>
              <a:rPr lang="ru-RU" sz="3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3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 посредством национальных диалогов</a:t>
            </a:r>
          </a:p>
          <a:p>
            <a:pPr marL="342900" marR="0" lvl="0" indent="-342900" algn="l" rtl="0">
              <a:spcBef>
                <a:spcPts val="1800"/>
              </a:spcBef>
              <a:spcAft>
                <a:spcPts val="0"/>
              </a:spcAft>
              <a:buClr>
                <a:schemeClr val="hlink"/>
              </a:buClr>
              <a:buSzPct val="66176"/>
              <a:buFont typeface="Arial"/>
              <a:buChar char="•"/>
            </a:pPr>
            <a:r>
              <a:rPr lang="ru-RU" sz="3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На субрегиональных совещаниях РСГС</a:t>
            </a:r>
          </a:p>
          <a:p>
            <a:pPr marL="342900" marR="0" lvl="0" indent="-342900" algn="l" rtl="0">
              <a:spcBef>
                <a:spcPts val="1800"/>
              </a:spcBef>
              <a:spcAft>
                <a:spcPts val="0"/>
              </a:spcAft>
              <a:buClr>
                <a:schemeClr val="hlink"/>
              </a:buClr>
              <a:buSzPct val="66176"/>
              <a:buFont typeface="Arial"/>
              <a:buChar char="•"/>
            </a:pPr>
            <a:r>
              <a:rPr lang="ru-RU" sz="3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На уровне Секретариата ГЭФ </a:t>
            </a:r>
          </a:p>
          <a:p>
            <a:pPr marL="342900" marR="0" lvl="0" indent="-342900" algn="l" rtl="0">
              <a:spcBef>
                <a:spcPts val="1800"/>
              </a:spcBef>
              <a:spcAft>
                <a:spcPts val="0"/>
              </a:spcAft>
              <a:buClr>
                <a:schemeClr val="hlink"/>
              </a:buClr>
              <a:buSzPct val="66176"/>
              <a:buFont typeface="Arial"/>
              <a:buChar char="•"/>
            </a:pPr>
            <a:r>
              <a:rPr lang="ru-RU" sz="3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На уровне учреждений ГЭФ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0" y="-76200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8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На уровне странового </a:t>
            </a:r>
            <a:br>
              <a:rPr lang="ru-RU" sz="38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38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планирования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304800" y="1365504"/>
            <a:ext cx="8686800" cy="517245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hlink"/>
              </a:buClr>
              <a:buSzPct val="65972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На ежегодных совещаниях с ОГО оперативные координационные центры ГЭФ должны запрашивать </a:t>
            </a:r>
            <a:b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их предложения</a:t>
            </a:r>
          </a:p>
          <a:p>
            <a:pPr marL="342900" marR="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hlink"/>
              </a:buClr>
              <a:buSzPct val="65972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Следует приглашать ОГО к участию в национальных диалогах и к определению национальных портфелей, </a:t>
            </a:r>
            <a:b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с тем чтобы они могли предлагать идеи </a:t>
            </a:r>
            <a:b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для потенциальных проектов или программ</a:t>
            </a:r>
          </a:p>
          <a:p>
            <a:pPr marL="342900" marR="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hlink"/>
              </a:buClr>
              <a:buSzPct val="65972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ОГО могут предложить принципы планирования участия заинтересованных сторон в разработке проекта</a:t>
            </a:r>
          </a:p>
          <a:p>
            <a:pPr marL="342900" marR="0" lvl="0" indent="-342900" algn="l" rtl="0">
              <a:spcBef>
                <a:spcPts val="800"/>
              </a:spcBef>
              <a:spcAft>
                <a:spcPts val="0"/>
              </a:spcAft>
              <a:buClr>
                <a:schemeClr val="hlink"/>
              </a:buClr>
              <a:buSzPct val="65972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ОГО могут предоставлять услуги по осуществлению проектов или их отдельных компонентов на основе своих знаний, опыта и технического потенциала</a:t>
            </a:r>
          </a:p>
        </p:txBody>
      </p:sp>
      <p:sp>
        <p:nvSpPr>
          <p:cNvPr id="220" name="Shape 220"/>
          <p:cNvSpPr/>
          <p:nvPr/>
        </p:nvSpPr>
        <p:spPr>
          <a:xfrm>
            <a:off x="8153400" y="0"/>
            <a:ext cx="990600" cy="8604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Содержание 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04800" y="1219200"/>
            <a:ext cx="8534399" cy="5486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hlink"/>
              </a:buClr>
              <a:buSzPct val="64102"/>
              <a:buFont typeface="Arial"/>
              <a:buChar char="•"/>
            </a:pP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Гражданское общество как основная заинтересованная сторона в деятельности ГЭФ 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64102"/>
              <a:buFont typeface="Arial"/>
              <a:buChar char="•"/>
            </a:pP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Выгоды от участия ОГО в проектах ГЭФ 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64102"/>
              <a:buFont typeface="Arial"/>
              <a:buChar char="•"/>
            </a:pP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Возможные формы участия ОГО в проектах ГЭФ 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64102"/>
              <a:buFont typeface="Arial"/>
              <a:buChar char="•"/>
            </a:pP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Сеть НПО ГЭФ 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64102"/>
              <a:buFont typeface="Arial"/>
              <a:buChar char="•"/>
            </a:pP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Политика ГЭФ по обеспечению участия гражданского общества  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64102"/>
              <a:buFont typeface="Arial"/>
              <a:buChar char="•"/>
            </a:pP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Ресурсы/механизмы по поддержке участия ОГО </a:t>
            </a:r>
            <a:b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в проектном цикле 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64102"/>
              <a:buFont typeface="Arial"/>
              <a:buChar char="•"/>
            </a:pP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Дискуссионные группы</a:t>
            </a:r>
          </a:p>
          <a:p>
            <a:endParaRPr lang="ru-RU" sz="2600" b="0" i="0" u="none" strike="noStrike" cap="none" baseline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7696200" y="0"/>
            <a:ext cx="1447800" cy="125729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0" y="381000"/>
            <a:ext cx="86868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0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На субрегиональном уровне</a:t>
            </a:r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457200" y="2057400"/>
            <a:ext cx="8229600" cy="403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65476"/>
              <a:buFont typeface="Arial"/>
              <a:buChar char="•"/>
            </a:pP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ОГО из каждой страны приглашаются </a:t>
            </a:r>
            <a:b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на Расширенные семинары на уровне группы стран (РСГС) для ознакомления с новыми стратегиями, мерами политики </a:t>
            </a:r>
            <a:b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 процедурами ГЭФ, а также для обсуждения приоритетных вопросов и обмена извлеченными уроками и опытом</a:t>
            </a:r>
          </a:p>
          <a:p>
            <a:endParaRPr lang="ru-RU" sz="2800" b="0" i="0" u="none" strike="noStrike" cap="none" baseline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  <a:p>
            <a:endParaRPr lang="ru-RU" sz="2800" b="0" i="0" u="none" strike="noStrike" cap="none" baseline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27" name="Shape 227"/>
          <p:cNvSpPr/>
          <p:nvPr/>
        </p:nvSpPr>
        <p:spPr>
          <a:xfrm>
            <a:off x="8153400" y="0"/>
            <a:ext cx="990600" cy="8604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0" y="174625"/>
            <a:ext cx="8686800" cy="8159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0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На уровне Секретариата ГЭФ</a:t>
            </a:r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419100" y="2057400"/>
            <a:ext cx="8229600" cy="403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Tahoma"/>
              <a:buNone/>
            </a:pP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
</a:t>
            </a:r>
          </a:p>
        </p:txBody>
      </p:sp>
      <p:sp>
        <p:nvSpPr>
          <p:cNvPr id="234" name="Shape 234"/>
          <p:cNvSpPr/>
          <p:nvPr/>
        </p:nvSpPr>
        <p:spPr>
          <a:xfrm>
            <a:off x="8153400" y="0"/>
            <a:ext cx="990600" cy="8604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235" name="Shape 235"/>
          <p:cNvSpPr txBox="1"/>
          <p:nvPr/>
        </p:nvSpPr>
        <p:spPr>
          <a:xfrm>
            <a:off x="228600" y="1143000"/>
            <a:ext cx="8648699" cy="571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1" indent="-34290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65476"/>
              <a:buFont typeface="Arial"/>
              <a:buChar char="•"/>
            </a:pP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Участие в проводимом раз в два года консультационном совещании ГЭФ-ОГО </a:t>
            </a:r>
            <a:b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 заседании Совета ГЭФ, в Ассамблее ГЭФ, мероприятиях по пополнению средств ГЭФ </a:t>
            </a:r>
            <a:b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 совещаниях по вопросам осуществления конвенций</a:t>
            </a:r>
          </a:p>
          <a:p>
            <a:pPr marL="342900" marR="0" lvl="1" indent="-34290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65476"/>
              <a:buFont typeface="Arial"/>
              <a:buChar char="•"/>
            </a:pP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Содействие процессу выработки международной политики ГЭФ</a:t>
            </a:r>
          </a:p>
          <a:p>
            <a:pPr marL="342900" marR="0" lvl="1" indent="-34290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65476"/>
              <a:buFont typeface="Arial"/>
              <a:buChar char="•"/>
            </a:pP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Участие в этих совещаниях ГЭФ координируется Сетью НПО ГЭФ – независимой глобальной сетью, членами которой являются примерно </a:t>
            </a:r>
            <a:b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500 НПО</a:t>
            </a:r>
          </a:p>
          <a:p>
            <a:endParaRPr lang="ru-RU" sz="2800" b="0" i="0" u="none" strike="noStrike" cap="none" baseline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0" y="0"/>
            <a:ext cx="8001000" cy="152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0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На уровне учреждений ГЭФ</a:t>
            </a:r>
          </a:p>
        </p:txBody>
      </p:sp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304800" y="1371600"/>
            <a:ext cx="8686800" cy="518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65476"/>
              <a:buFont typeface="Arial"/>
              <a:buChar char="•"/>
            </a:pP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Участие в семинарах для заинтересованных сторон на этапе идентификации проекта </a:t>
            </a:r>
            <a:b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 на протяжении всего периода его разработки, осуществления и оценки 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65476"/>
              <a:buFont typeface="Arial"/>
              <a:buChar char="•"/>
            </a:pP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Участие в широких, а также ориентированных на конкретные проекты </a:t>
            </a:r>
            <a:r>
              <a:rPr lang="ru-RU" sz="2800" b="1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консультациях</a:t>
            </a: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, </a:t>
            </a:r>
            <a:b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в особенности на местном или субрегиональном уровне 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65476"/>
              <a:buFont typeface="Arial"/>
              <a:buChar char="•"/>
            </a:pP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Извлечение пользы из деятельности </a:t>
            </a:r>
            <a:b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по повышению уровня осведомленности </a:t>
            </a:r>
            <a:b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 укреплению потенциала</a:t>
            </a:r>
          </a:p>
        </p:txBody>
      </p:sp>
      <p:sp>
        <p:nvSpPr>
          <p:cNvPr id="242" name="Shape 242"/>
          <p:cNvSpPr/>
          <p:nvPr/>
        </p:nvSpPr>
        <p:spPr>
          <a:xfrm>
            <a:off x="8153400" y="0"/>
            <a:ext cx="990600" cy="8604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xfrm>
            <a:off x="152400" y="304800"/>
            <a:ext cx="8077199" cy="76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0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Темы для дискуссионных групп</a:t>
            </a:r>
          </a:p>
        </p:txBody>
      </p:sp>
      <p:sp>
        <p:nvSpPr>
          <p:cNvPr id="248" name="Shape 248"/>
          <p:cNvSpPr txBox="1">
            <a:spLocks noGrp="1"/>
          </p:cNvSpPr>
          <p:nvPr>
            <p:ph type="body" idx="1"/>
          </p:nvPr>
        </p:nvSpPr>
        <p:spPr>
          <a:xfrm>
            <a:off x="571500" y="1600200"/>
            <a:ext cx="8191499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ct val="65104"/>
              <a:buFont typeface="Arial"/>
              <a:buChar char="•"/>
            </a:pPr>
            <a:r>
              <a:rPr lang="ru-RU" sz="3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Группа 1 – участие ОГО  в деятельности</a:t>
            </a:r>
            <a:br>
              <a:rPr lang="ru-RU" sz="3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3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в соответствующих странах</a:t>
            </a:r>
          </a:p>
          <a:p>
            <a:pPr marL="742950" marR="0" lvl="1" indent="-285750" algn="l" rtl="0">
              <a:spcBef>
                <a:spcPts val="1200"/>
              </a:spcBef>
              <a:spcAft>
                <a:spcPts val="0"/>
              </a:spcAft>
              <a:buClr>
                <a:schemeClr val="folHlink"/>
              </a:buClr>
              <a:buSzPct val="65476"/>
              <a:buFont typeface="Arial"/>
              <a:buChar char="•"/>
            </a:pP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4 "круглых стола"</a:t>
            </a:r>
          </a:p>
          <a:p>
            <a:pPr marL="342900" marR="0" lvl="0" indent="-342900" algn="l" rtl="0">
              <a:spcBef>
                <a:spcPts val="2400"/>
              </a:spcBef>
              <a:spcAft>
                <a:spcPts val="0"/>
              </a:spcAft>
              <a:buClr>
                <a:schemeClr val="hlink"/>
              </a:buClr>
              <a:buSzPct val="65104"/>
              <a:buFont typeface="Arial"/>
              <a:buChar char="•"/>
            </a:pPr>
            <a:r>
              <a:rPr lang="ru-RU" sz="3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Группа 2 – отзывы в отношении осуществления политики по вопросам привлечения общественности</a:t>
            </a:r>
          </a:p>
          <a:p>
            <a:pPr marL="742950" marR="0" lvl="1" indent="-285750" algn="l" rtl="0">
              <a:spcBef>
                <a:spcPts val="1200"/>
              </a:spcBef>
              <a:spcAft>
                <a:spcPts val="0"/>
              </a:spcAft>
              <a:buClr>
                <a:schemeClr val="folHlink"/>
              </a:buClr>
              <a:buSzPct val="65476"/>
              <a:buFont typeface="Arial"/>
              <a:buChar char="•"/>
            </a:pP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4 "круглых стола"</a:t>
            </a:r>
          </a:p>
        </p:txBody>
      </p:sp>
      <p:sp>
        <p:nvSpPr>
          <p:cNvPr id="249" name="Shape 249"/>
          <p:cNvSpPr/>
          <p:nvPr/>
        </p:nvSpPr>
        <p:spPr>
          <a:xfrm>
            <a:off x="8153400" y="0"/>
            <a:ext cx="990600" cy="8604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381000" y="228600"/>
            <a:ext cx="84582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2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Группа 1  – участие ОГО в деятельности</a:t>
            </a:r>
            <a:br>
              <a:rPr lang="ru-RU" sz="32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32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в соответствующих странах/</a:t>
            </a:r>
            <a:br>
              <a:rPr lang="ru-RU" sz="32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32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по соответствующим темам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419100" y="1981199"/>
            <a:ext cx="8572500" cy="44465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1800"/>
              </a:spcBef>
              <a:spcAft>
                <a:spcPts val="0"/>
              </a:spcAft>
              <a:buClr>
                <a:schemeClr val="hlink"/>
              </a:buClr>
              <a:buSzPct val="64102"/>
              <a:buFont typeface="Arial"/>
              <a:buChar char="•"/>
            </a:pP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В чем состоит текущая политика/практика, содействующая участию ОГО в осуществлении конвенций по проблемам глобальной окружающей среды в вашей стране/вашем регионе?</a:t>
            </a:r>
          </a:p>
          <a:p>
            <a:pPr marL="342900" marR="0" lvl="0" indent="-342900" algn="l" rtl="0">
              <a:spcBef>
                <a:spcPts val="1800"/>
              </a:spcBef>
              <a:spcAft>
                <a:spcPts val="0"/>
              </a:spcAft>
              <a:buClr>
                <a:schemeClr val="hlink"/>
              </a:buClr>
              <a:buSzPct val="64102"/>
              <a:buFont typeface="Arial"/>
              <a:buChar char="•"/>
            </a:pP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В чем состоят возможности и ограничения </a:t>
            </a:r>
            <a:b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для участия ОГО в программах ГЭФ?  </a:t>
            </a:r>
          </a:p>
          <a:p>
            <a:pPr marL="342900" marR="0" lvl="0" indent="-342900" algn="l" rtl="0">
              <a:spcBef>
                <a:spcPts val="1800"/>
              </a:spcBef>
              <a:spcAft>
                <a:spcPts val="0"/>
              </a:spcAft>
              <a:buClr>
                <a:schemeClr val="hlink"/>
              </a:buClr>
              <a:buSzPct val="64102"/>
              <a:buFont typeface="Arial"/>
              <a:buChar char="•"/>
            </a:pP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Представьте информацию  о некоторых достижениях/уроках, извлеченных из опыта участия ОГО в программах ГЭФ.  </a:t>
            </a:r>
          </a:p>
          <a:p>
            <a:endParaRPr lang="ru-RU" sz="2600" b="0" i="0" u="none" strike="noStrike" cap="none" baseline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56" name="Shape 256"/>
          <p:cNvSpPr/>
          <p:nvPr/>
        </p:nvSpPr>
        <p:spPr>
          <a:xfrm>
            <a:off x="8153400" y="5997575"/>
            <a:ext cx="990600" cy="8604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0" y="152400"/>
            <a:ext cx="9144000" cy="1600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8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Группа 2  – отзывы в отношении осуществления политики по вопросам привлечения </a:t>
            </a:r>
            <a:br>
              <a:rPr lang="ru-RU" sz="28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8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общественности к участию</a:t>
            </a:r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97535" y="169164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66666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Ознакомлены ли УОП, учреждения ГЭФ или ОГО, действующие </a:t>
            </a:r>
            <a:b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в соответствующих странах, с политикой по вопросам привлечения общественности к участию и применяется ли она </a:t>
            </a:r>
            <a:b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при разработке и осуществлении связанных с ГЭФ программ </a:t>
            </a:r>
            <a:b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 проектов?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66666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Соответствует ли текущая политика задаче привлечения ОГО </a:t>
            </a:r>
            <a:b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к участию?  Осуществляется ли она на практике?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66666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Обеспечивает ли эта политика необходимые руководящие указания, способствующие осуществлению проектов, </a:t>
            </a:r>
            <a:b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или необходимы  дополнительные указания, </a:t>
            </a:r>
            <a:b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 если необходимы, то по каким вопросам? 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66666"/>
              <a:buFont typeface="Arial"/>
              <a:buChar char="•"/>
            </a:pPr>
            <a: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Какие еще шаги следует предпринять для усиления </a:t>
            </a:r>
            <a:b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или содействия осуществлению политики по вопросам </a:t>
            </a:r>
            <a:b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0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привлечения общественности к участию?</a:t>
            </a:r>
          </a:p>
          <a:p>
            <a:endParaRPr lang="ru-RU" sz="2000" b="0" i="0" u="none" strike="noStrike" cap="none" baseline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63" name="Shape 263"/>
          <p:cNvSpPr/>
          <p:nvPr/>
        </p:nvSpPr>
        <p:spPr>
          <a:xfrm>
            <a:off x="8153400" y="5997575"/>
            <a:ext cx="990600" cy="8604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0" y="152400"/>
            <a:ext cx="8381999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6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Гражданское общество </a:t>
            </a:r>
            <a:br>
              <a:rPr lang="ru-RU" sz="36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36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как основная заинтересованная сторона в деятельности ГЭФ 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152400" y="1828800"/>
            <a:ext cx="8991600" cy="518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65972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Играет важную роль хранителя природных ресурсов </a:t>
            </a:r>
            <a:b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 окружающей среды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65972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Прямой получатель выгод от рационального природопользования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65972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Напрямую испытывает последствия нерационального природопользования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65972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Может внести серьезный вклад в сохранение глобальных экологических благ и обеспечение устойчивости </a:t>
            </a:r>
            <a:b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программ ГЭФ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65972"/>
              <a:buFont typeface="Arial"/>
              <a:buChar char="•"/>
            </a:pPr>
            <a: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Таким образом, гражданское общество должно стать одним из основных партнеров в деятельности </a:t>
            </a:r>
            <a:b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по эффективному осуществлению и обеспечению долгосрочной устойчивости работы ГЭФ</a:t>
            </a:r>
          </a:p>
        </p:txBody>
      </p:sp>
      <p:sp>
        <p:nvSpPr>
          <p:cNvPr id="106" name="Shape 106"/>
          <p:cNvSpPr/>
          <p:nvPr/>
        </p:nvSpPr>
        <p:spPr>
          <a:xfrm>
            <a:off x="8153400" y="0"/>
            <a:ext cx="990600" cy="8604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27432" y="174625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0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Выгоды от участия ОГО </a:t>
            </a:r>
            <a:br>
              <a:rPr lang="ru-RU" sz="40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40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в проектах и программах ГЭФ 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19100" y="16764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65476"/>
              <a:buFont typeface="Arial"/>
              <a:buChar char="•"/>
            </a:pP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Содействие заинтересованному участию стран в реализации проектов</a:t>
            </a:r>
          </a:p>
          <a:p>
            <a:pPr marL="342900" marR="0" lvl="0" indent="-342900" algn="l" rtl="0">
              <a:spcBef>
                <a:spcPts val="1800"/>
              </a:spcBef>
              <a:spcAft>
                <a:spcPts val="0"/>
              </a:spcAft>
              <a:buClr>
                <a:schemeClr val="hlink"/>
              </a:buClr>
              <a:buSzPct val="65476"/>
              <a:buFont typeface="Arial"/>
              <a:buChar char="•"/>
            </a:pP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Обеспечение надлежащего удовлетворения потребностей затронутых местных сообществ </a:t>
            </a:r>
          </a:p>
          <a:p>
            <a:pPr marL="342900" marR="0" lvl="0" indent="-342900" algn="l" rtl="0">
              <a:spcBef>
                <a:spcPts val="1800"/>
              </a:spcBef>
              <a:spcAft>
                <a:spcPts val="0"/>
              </a:spcAft>
              <a:buClr>
                <a:schemeClr val="hlink"/>
              </a:buClr>
              <a:buSzPct val="65476"/>
              <a:buFont typeface="Arial"/>
              <a:buChar char="•"/>
            </a:pP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Повышение качества проектных решений </a:t>
            </a:r>
          </a:p>
          <a:p>
            <a:pPr marL="342900" marR="0" lvl="0" indent="-342900" algn="l" rtl="0">
              <a:spcBef>
                <a:spcPts val="1800"/>
              </a:spcBef>
              <a:spcAft>
                <a:spcPts val="0"/>
              </a:spcAft>
              <a:buClr>
                <a:schemeClr val="hlink"/>
              </a:buClr>
              <a:buSzPct val="65476"/>
              <a:buFont typeface="Arial"/>
              <a:buChar char="•"/>
            </a:pP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Установление связей между местными сообществами, ОГО и органами управления</a:t>
            </a:r>
          </a:p>
          <a:p>
            <a:pPr marL="342900" marR="0" lvl="0" indent="-342900" algn="l" rtl="0">
              <a:spcBef>
                <a:spcPts val="1800"/>
              </a:spcBef>
              <a:spcAft>
                <a:spcPts val="0"/>
              </a:spcAft>
              <a:buClr>
                <a:schemeClr val="hlink"/>
              </a:buClr>
              <a:buSzPct val="65476"/>
              <a:buFont typeface="Arial"/>
              <a:buChar char="•"/>
            </a:pP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Содействие укреплению потенциала организаций гражданского общества  </a:t>
            </a:r>
          </a:p>
        </p:txBody>
      </p:sp>
      <p:sp>
        <p:nvSpPr>
          <p:cNvPr id="113" name="Shape 113"/>
          <p:cNvSpPr/>
          <p:nvPr/>
        </p:nvSpPr>
        <p:spPr>
          <a:xfrm>
            <a:off x="8153400" y="0"/>
            <a:ext cx="990600" cy="8604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136525"/>
            <a:ext cx="7696199" cy="144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4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Возможные формы участия ОГО в проектах ГЭФ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1800"/>
              </a:spcBef>
              <a:spcAft>
                <a:spcPts val="0"/>
              </a:spcAft>
              <a:buClr>
                <a:schemeClr val="hlink"/>
              </a:buClr>
              <a:buSzPct val="65476"/>
              <a:buFont typeface="Arial"/>
              <a:buChar char="•"/>
            </a:pP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Исполнители проекта (ПМГ, ПСР, ПРП) </a:t>
            </a:r>
          </a:p>
          <a:p>
            <a:pPr marL="342900" marR="0" lvl="0" indent="-342900" algn="l" rtl="0">
              <a:spcBef>
                <a:spcPts val="1800"/>
              </a:spcBef>
              <a:spcAft>
                <a:spcPts val="0"/>
              </a:spcAft>
              <a:buClr>
                <a:schemeClr val="hlink"/>
              </a:buClr>
              <a:buSzPct val="65476"/>
              <a:buFont typeface="Arial"/>
              <a:buChar char="•"/>
            </a:pP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Партнеры или поставщики услуг по проекту</a:t>
            </a:r>
          </a:p>
          <a:p>
            <a:pPr marL="342900" marR="0" lvl="0" indent="-342900" algn="l" rtl="0">
              <a:spcBef>
                <a:spcPts val="1800"/>
              </a:spcBef>
              <a:spcAft>
                <a:spcPts val="0"/>
              </a:spcAft>
              <a:buClr>
                <a:schemeClr val="hlink"/>
              </a:buClr>
              <a:buSzPct val="65476"/>
              <a:buFont typeface="Arial"/>
              <a:buChar char="•"/>
            </a:pP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Советники/члены руководящего комитета проекта</a:t>
            </a:r>
          </a:p>
          <a:p>
            <a:pPr marL="342900" marR="0" lvl="0" indent="-342900" algn="l" rtl="0">
              <a:spcBef>
                <a:spcPts val="1800"/>
              </a:spcBef>
              <a:spcAft>
                <a:spcPts val="0"/>
              </a:spcAft>
              <a:buClr>
                <a:schemeClr val="hlink"/>
              </a:buClr>
              <a:buSzPct val="65476"/>
              <a:buFont typeface="Arial"/>
              <a:buChar char="•"/>
            </a:pP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Целевые  группы проекта</a:t>
            </a:r>
          </a:p>
          <a:p>
            <a:pPr marL="342900" marR="0" lvl="0" indent="-342900" algn="l" rtl="0">
              <a:spcBef>
                <a:spcPts val="1800"/>
              </a:spcBef>
              <a:spcAft>
                <a:spcPts val="0"/>
              </a:spcAft>
              <a:buClr>
                <a:schemeClr val="hlink"/>
              </a:buClr>
              <a:buSzPct val="65476"/>
              <a:buFont typeface="Arial"/>
              <a:buChar char="•"/>
            </a:pP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Мониторинг и оценка</a:t>
            </a:r>
          </a:p>
        </p:txBody>
      </p:sp>
      <p:sp>
        <p:nvSpPr>
          <p:cNvPr id="120" name="Shape 120"/>
          <p:cNvSpPr/>
          <p:nvPr/>
        </p:nvSpPr>
        <p:spPr>
          <a:xfrm>
            <a:off x="8153400" y="0"/>
            <a:ext cx="990600" cy="8604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44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Сеть НПО ГЭФ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228600" y="1066800"/>
            <a:ext cx="8610599" cy="464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520"/>
              </a:spcBef>
              <a:spcAft>
                <a:spcPts val="0"/>
              </a:spcAft>
              <a:buClr>
                <a:schemeClr val="hlink"/>
              </a:buClr>
              <a:buSzPct val="64102"/>
              <a:buFont typeface="Arial"/>
              <a:buChar char="•"/>
            </a:pP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Образована в 1995 году с целью содействия участию ОГО в управлении ГЭФ 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64102"/>
              <a:buFont typeface="Arial"/>
              <a:buChar char="•"/>
            </a:pP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Более 500 активных членов в 16 регионах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64102"/>
              <a:buFont typeface="Arial"/>
              <a:buChar char="•"/>
            </a:pP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Содействует участию гражданского общества </a:t>
            </a:r>
            <a:b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в выработке и осуществлении политики ГЭФ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64102"/>
              <a:buFont typeface="Arial"/>
              <a:buChar char="•"/>
            </a:pP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Организует консультации с гражданским обществом и вносит предложения по каждому пункту</a:t>
            </a:r>
            <a:b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повестки дня Совета ГЭФ</a:t>
            </a:r>
          </a:p>
          <a:p>
            <a:pPr marL="342900" marR="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hlink"/>
              </a:buClr>
              <a:buSzPct val="70512"/>
              <a:buFont typeface="Arial"/>
              <a:buChar char="•"/>
            </a:pP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Осуществляет контроль и обеспечивает наращивание потенциала на региональном </a:t>
            </a:r>
            <a:b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 национальном уровнях для содействия </a:t>
            </a:r>
            <a:b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участию ОГО в деятельности ГЭФ</a:t>
            </a: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</a:p>
          <a:p>
            <a:endParaRPr lang="ru-RU" sz="2800" b="0" i="0" u="none" strike="noStrike" cap="none" baseline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7740650" y="0"/>
            <a:ext cx="1403350" cy="1219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0" y="76200"/>
            <a:ext cx="8839199" cy="1539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7857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28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Политика ГЭФ по установлению </a:t>
            </a:r>
            <a:br>
              <a:rPr lang="ru-RU" sz="28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8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минимальных стандартов экологической </a:t>
            </a:r>
            <a:br>
              <a:rPr lang="ru-RU" sz="28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8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и социальной безопасности </a:t>
            </a:r>
            <a:br>
              <a:rPr lang="ru-RU" sz="28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8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для учреждений ГЭФ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152400" y="2057400"/>
            <a:ext cx="8991600" cy="464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hlink"/>
              </a:buClr>
              <a:buSzPct val="64393"/>
              <a:buFont typeface="Arial"/>
              <a:buChar char="•"/>
            </a:pPr>
            <a:r>
              <a:rPr lang="ru-RU" sz="2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Принята ГЭФ в 2011 году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hlink"/>
              </a:buClr>
              <a:buSzPct val="64393"/>
              <a:buFont typeface="Arial"/>
              <a:buChar char="•"/>
            </a:pPr>
            <a:r>
              <a:rPr lang="ru-RU" sz="2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Цель: предотвращение и смягчение любых непредвиденных неблагоприятных воздействий на человека и окружающую среду, которые могут возникнуть в результате операций ГЭФ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hlink"/>
              </a:buClr>
              <a:buSzPct val="64393"/>
              <a:buFont typeface="Arial"/>
              <a:buChar char="•"/>
            </a:pPr>
            <a:r>
              <a:rPr lang="ru-RU" sz="2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Включает критерии по семи стандартам безопасности: </a:t>
            </a:r>
            <a:br>
              <a:rPr lang="ru-RU" sz="2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1) оценка экологических и социальных воздействий; </a:t>
            </a:r>
            <a:br>
              <a:rPr lang="ru-RU" sz="2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2) природные среды обитания; 3) принудительное переселение; 4) коренные народы; 5) борьба с вредителями; </a:t>
            </a:r>
            <a:br>
              <a:rPr lang="ru-RU" sz="2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6) ресурсы материальной культуры; 7) безопасность плотин</a:t>
            </a:r>
          </a:p>
          <a:p>
            <a:pPr marL="342900" marR="0" lvl="0" indent="-342900" algn="l" rtl="0">
              <a:spcBef>
                <a:spcPts val="600"/>
              </a:spcBef>
              <a:spcAft>
                <a:spcPts val="0"/>
              </a:spcAft>
              <a:buClr>
                <a:schemeClr val="hlink"/>
              </a:buClr>
              <a:buSzPct val="64393"/>
              <a:buFont typeface="Arial"/>
              <a:buChar char="•"/>
            </a:pPr>
            <a:r>
              <a:rPr lang="ru-RU" sz="22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Включает специальный стандарт по отчетности и механизмам подачи и рассмотрения жалоб</a:t>
            </a:r>
          </a:p>
          <a:p>
            <a:endParaRPr lang="ru-RU" sz="2200" b="0" i="0" u="none" strike="noStrike" cap="none" baseline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34" name="Shape 134"/>
          <p:cNvSpPr/>
          <p:nvPr/>
        </p:nvSpPr>
        <p:spPr>
          <a:xfrm>
            <a:off x="8153400" y="0"/>
            <a:ext cx="990600" cy="8604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152400" y="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6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Политика ГЭФ по включению </a:t>
            </a:r>
            <a:br>
              <a:rPr lang="ru-RU" sz="36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36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гендерной проблематики</a:t>
            </a:r>
            <a:br>
              <a:rPr lang="ru-RU" sz="36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36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в основную деятельность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228600" y="1898903"/>
            <a:ext cx="8763000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1800"/>
              </a:spcBef>
              <a:spcAft>
                <a:spcPts val="0"/>
              </a:spcAft>
              <a:buClr>
                <a:schemeClr val="hlink"/>
              </a:buClr>
              <a:buSzPct val="64102"/>
              <a:buFont typeface="Arial"/>
              <a:buChar char="•"/>
            </a:pP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Принята ГЭФ в 2011 году</a:t>
            </a:r>
          </a:p>
          <a:p>
            <a:pPr marL="342900" marR="0" lvl="0" indent="-342900" algn="l" rtl="0">
              <a:spcBef>
                <a:spcPts val="2400"/>
              </a:spcBef>
              <a:spcAft>
                <a:spcPts val="0"/>
              </a:spcAft>
              <a:buClr>
                <a:schemeClr val="hlink"/>
              </a:buClr>
              <a:buSzPct val="64102"/>
              <a:buFont typeface="Arial"/>
              <a:buChar char="•"/>
            </a:pP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С целью повышения активности ГЭФ и его учреждений в обеспечении гендерного равенства </a:t>
            </a:r>
            <a:b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в рамках операций Фонда</a:t>
            </a:r>
          </a:p>
          <a:p>
            <a:pPr marL="342900" marR="0" lvl="0" indent="-342900" algn="l" rtl="0">
              <a:spcBef>
                <a:spcPts val="2400"/>
              </a:spcBef>
              <a:spcAft>
                <a:spcPts val="0"/>
              </a:spcAft>
              <a:buClr>
                <a:schemeClr val="hlink"/>
              </a:buClr>
              <a:buSzPct val="64102"/>
              <a:buFont typeface="Arial"/>
              <a:buChar char="•"/>
            </a:pP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Стимулирует ГЭФ и его учреждения к включению </a:t>
            </a:r>
            <a:b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в операции Фонда гендерной проблематики, </a:t>
            </a:r>
            <a:b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в том числе проведению анализа и принятию мер </a:t>
            </a:r>
            <a:b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по учету в рамках проектов ГЭФ конкретных нужд </a:t>
            </a:r>
            <a:b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6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и роли женщин и мужчин применительно к каждому проводимому мероприятию</a:t>
            </a:r>
          </a:p>
          <a:p>
            <a:endParaRPr lang="ru-RU" sz="2600" b="0" i="0" u="none" strike="noStrike" cap="none" baseline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41" name="Shape 141"/>
          <p:cNvSpPr/>
          <p:nvPr/>
        </p:nvSpPr>
        <p:spPr>
          <a:xfrm>
            <a:off x="8153400" y="0"/>
            <a:ext cx="990600" cy="8604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152400" y="356615"/>
            <a:ext cx="8229600" cy="152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ru-RU" sz="36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Принципы и руководящие правила ГЭФ по взаимодействию </a:t>
            </a:r>
            <a:br>
              <a:rPr lang="ru-RU" sz="36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3600" b="0" i="0" u="none" strike="noStrike" cap="none" baseline="0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rPr>
              <a:t>с коренными народами</a:t>
            </a:r>
          </a:p>
        </p:txBody>
      </p:sp>
      <p:sp>
        <p:nvSpPr>
          <p:cNvPr id="147" name="Shape 147"/>
          <p:cNvSpPr/>
          <p:nvPr/>
        </p:nvSpPr>
        <p:spPr>
          <a:xfrm>
            <a:off x="8153400" y="0"/>
            <a:ext cx="990600" cy="8604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228600" y="2209800"/>
            <a:ext cx="89154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2400"/>
              </a:spcBef>
              <a:spcAft>
                <a:spcPts val="0"/>
              </a:spcAft>
              <a:buClr>
                <a:schemeClr val="hlink"/>
              </a:buClr>
              <a:buSzPct val="65476"/>
              <a:buFont typeface="Arial"/>
              <a:buChar char="•"/>
            </a:pP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Приняты ГЭФ в 2012 году</a:t>
            </a:r>
          </a:p>
          <a:p>
            <a:pPr marL="342900" marR="0" lvl="0" indent="-342900" algn="l" rtl="0">
              <a:spcBef>
                <a:spcPts val="2400"/>
              </a:spcBef>
              <a:spcAft>
                <a:spcPts val="0"/>
              </a:spcAft>
              <a:buClr>
                <a:schemeClr val="hlink"/>
              </a:buClr>
              <a:buSzPct val="65476"/>
              <a:buFont typeface="Arial"/>
              <a:buChar char="•"/>
            </a:pP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Признание коренных народов заинтересованными сторонами, партнерами и обладателями прав </a:t>
            </a:r>
          </a:p>
          <a:p>
            <a:pPr marL="342900" marR="0" lvl="0" indent="-342900" algn="l" rtl="0">
              <a:spcBef>
                <a:spcPts val="2400"/>
              </a:spcBef>
              <a:spcAft>
                <a:spcPts val="0"/>
              </a:spcAft>
              <a:buClr>
                <a:schemeClr val="hlink"/>
              </a:buClr>
              <a:buSzPct val="65476"/>
              <a:buFont typeface="Arial"/>
              <a:buChar char="•"/>
            </a:pP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Признание ДООНПКН и содействие реализации </a:t>
            </a:r>
            <a:b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ее положений</a:t>
            </a:r>
          </a:p>
          <a:p>
            <a:pPr marL="342900" marR="0" lvl="0" indent="-342900" algn="l" rtl="0">
              <a:spcBef>
                <a:spcPts val="2400"/>
              </a:spcBef>
              <a:spcAft>
                <a:spcPts val="0"/>
              </a:spcAft>
              <a:buClr>
                <a:schemeClr val="hlink"/>
              </a:buClr>
              <a:buSzPct val="65476"/>
              <a:buFont typeface="Arial"/>
              <a:buChar char="•"/>
            </a:pPr>
            <a:r>
              <a:rPr lang="ru-RU" sz="2800" b="0" i="0" u="none" strike="noStrike" cap="none" baseline="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[более подробно представлены в отдельной презентации]</a:t>
            </a:r>
          </a:p>
          <a:p>
            <a:endParaRPr lang="ru-RU" sz="2800" b="0" i="0" u="none" strike="noStrike" cap="none" baseline="0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659</Words>
  <Application>Microsoft Office PowerPoint</Application>
  <PresentationFormat>On-screen Show (4:3)</PresentationFormat>
  <Paragraphs>136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/>
      <vt:lpstr>Политика и процедуры участия гражданского общества  в программах и проектах ГЭФПрезентация Сети НПО ГЭФСовещание РСГС, апрель – май 2013 года</vt:lpstr>
      <vt:lpstr>Содержание </vt:lpstr>
      <vt:lpstr>Гражданское общество  как основная заинтересованная сторона в деятельности ГЭФ </vt:lpstr>
      <vt:lpstr>Выгоды от участия ОГО  в проектах и программах ГЭФ </vt:lpstr>
      <vt:lpstr>Возможные формы участия ОГО в проектах ГЭФ</vt:lpstr>
      <vt:lpstr>Сеть НПО ГЭФ</vt:lpstr>
      <vt:lpstr>Политика ГЭФ по установлению  минимальных стандартов экологической  и социальной безопасности  для учреждений ГЭФ</vt:lpstr>
      <vt:lpstr>Политика ГЭФ по включению  гендерной проблематики в основную деятельность</vt:lpstr>
      <vt:lpstr>Принципы и руководящие правила ГЭФ по взаимодействию  с коренными народами</vt:lpstr>
      <vt:lpstr>Политика ГЭФ по вопросам  участия общественности</vt:lpstr>
      <vt:lpstr>Политика ГЭФ по вопросам участия общественностиОсновные принципы</vt:lpstr>
      <vt:lpstr>Осуществление </vt:lpstr>
      <vt:lpstr>Учреждения ГЭФ</vt:lpstr>
      <vt:lpstr>Необходимость обновления</vt:lpstr>
      <vt:lpstr>Предварительно выявленные пробелы в текущей политике</vt:lpstr>
      <vt:lpstr>Необходимость пересмотра  и обновления политики ГЭФ  по вопросам привлечения общественности  к участию</vt:lpstr>
      <vt:lpstr>Предлагаемый процесс разработки руководящих принципов по вопросам привлечения общественности к участию</vt:lpstr>
      <vt:lpstr>Другие ресурсы/механизмы  для поддержания взаимодействия  ОГО и ГЭФ</vt:lpstr>
      <vt:lpstr>На уровне странового  планирования</vt:lpstr>
      <vt:lpstr>На субрегиональном уровне</vt:lpstr>
      <vt:lpstr>На уровне Секретариата ГЭФ</vt:lpstr>
      <vt:lpstr>На уровне учреждений ГЭФ</vt:lpstr>
      <vt:lpstr>Темы для дискуссионных групп</vt:lpstr>
      <vt:lpstr>Группа 1  – участие ОГО в деятельности в соответствующих странах/ по соответствующим темам</vt:lpstr>
      <vt:lpstr>Группа 2  – отзывы в отношении осуществления политики по вопросам привлечения  общественности к участию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Политика и процедуры участия гражданского общества  в программах и проектах ГЭФПрезентация Сети НПО ГЭФСовещание РСГС, апрель – май 2013 года</dc:title>
  <dc:creator>Robert T. Schreiber</dc:creator>
  <cp:lastModifiedBy>Robert T. Schreiber</cp:lastModifiedBy>
  <cp:revision>1</cp:revision>
  <dcterms:modified xsi:type="dcterms:W3CDTF">2013-09-02T03:24:43Z</dcterms:modified>
</cp:coreProperties>
</file>