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3" r:id="rId2"/>
    <p:sldId id="400" r:id="rId3"/>
    <p:sldId id="410" r:id="rId4"/>
    <p:sldId id="382" r:id="rId5"/>
    <p:sldId id="386" r:id="rId6"/>
    <p:sldId id="407" r:id="rId7"/>
    <p:sldId id="405" r:id="rId8"/>
    <p:sldId id="406" r:id="rId9"/>
  </p:sldIdLst>
  <p:sldSz cx="9144000" cy="6858000" type="screen4x3"/>
  <p:notesSz cx="6881813" cy="92964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87647" autoAdjust="0"/>
  </p:normalViewPr>
  <p:slideViewPr>
    <p:cSldViewPr>
      <p:cViewPr varScale="1">
        <p:scale>
          <a:sx n="81" d="100"/>
          <a:sy n="81" d="100"/>
        </p:scale>
        <p:origin x="178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33" d="100"/>
          <a:sy n="133" d="100"/>
        </p:scale>
        <p:origin x="-528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14" tIns="46207" rIns="92414" bIns="462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1" y="0"/>
            <a:ext cx="2982119" cy="464820"/>
          </a:xfrm>
          <a:prstGeom prst="rect">
            <a:avLst/>
          </a:prstGeom>
        </p:spPr>
        <p:txBody>
          <a:bodyPr vert="horz" lIns="92414" tIns="46207" rIns="92414" bIns="46207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14" tIns="46207" rIns="92414" bIns="462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1" y="8829967"/>
            <a:ext cx="2982119" cy="464820"/>
          </a:xfrm>
          <a:prstGeom prst="rect">
            <a:avLst/>
          </a:prstGeom>
        </p:spPr>
        <p:txBody>
          <a:bodyPr vert="horz" lIns="92414" tIns="46207" rIns="92414" bIns="46207" rtlCol="0" anchor="b"/>
          <a:lstStyle>
            <a:lvl1pPr algn="r">
              <a:defRPr sz="1200"/>
            </a:lvl1pPr>
          </a:lstStyle>
          <a:p>
            <a:fld id="{B1270BB1-7768-41F8-9F1B-E2E7E9320A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5793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82418" cy="464205"/>
          </a:xfrm>
          <a:prstGeom prst="rect">
            <a:avLst/>
          </a:prstGeom>
        </p:spPr>
        <p:txBody>
          <a:bodyPr vert="horz" lIns="87423" tIns="43711" rIns="87423" bIns="43711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902" y="3"/>
            <a:ext cx="2982418" cy="464205"/>
          </a:xfrm>
          <a:prstGeom prst="rect">
            <a:avLst/>
          </a:prstGeom>
        </p:spPr>
        <p:txBody>
          <a:bodyPr vert="horz" lIns="87423" tIns="43711" rIns="87423" bIns="43711" rtlCol="0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423" tIns="43711" rIns="87423" bIns="437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483" y="4416101"/>
            <a:ext cx="5504853" cy="4182457"/>
          </a:xfrm>
          <a:prstGeom prst="rect">
            <a:avLst/>
          </a:prstGeom>
        </p:spPr>
        <p:txBody>
          <a:bodyPr vert="horz" lIns="87423" tIns="43711" rIns="87423" bIns="437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61"/>
            <a:ext cx="2982418" cy="464205"/>
          </a:xfrm>
          <a:prstGeom prst="rect">
            <a:avLst/>
          </a:prstGeom>
        </p:spPr>
        <p:txBody>
          <a:bodyPr vert="horz" lIns="87423" tIns="43711" rIns="87423" bIns="43711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902" y="8830661"/>
            <a:ext cx="2982418" cy="464205"/>
          </a:xfrm>
          <a:prstGeom prst="rect">
            <a:avLst/>
          </a:prstGeom>
        </p:spPr>
        <p:txBody>
          <a:bodyPr vert="horz" lIns="87423" tIns="43711" rIns="87423" bIns="43711" rtlCol="0" anchor="b"/>
          <a:lstStyle>
            <a:lvl1pPr algn="r">
              <a:defRPr sz="1100"/>
            </a:lvl1pPr>
          </a:lstStyle>
          <a:p>
            <a:fld id="{AC37F9C5-DADA-40EF-BCE0-F0AA5007CB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3773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F9C5-DADA-40EF-BCE0-F0AA5007CB7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15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Emphasize that this is</a:t>
            </a:r>
            <a:r>
              <a:rPr lang="en-US" baseline="0" dirty="0" smtClean="0"/>
              <a:t> largely another “accreditation” Policy, similar to fiduciary standards and safeguards.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C37F9C5-DADA-40EF-BCE0-F0AA5007CB7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224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C37F9C5-DADA-40EF-BCE0-F0AA5007CB7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84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C37F9C5-DADA-40EF-BCE0-F0AA5007CB7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84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76200"/>
            <a:ext cx="9144000" cy="1248156"/>
            <a:chOff x="0" y="152400"/>
            <a:chExt cx="9144000" cy="1248156"/>
          </a:xfrm>
        </p:grpSpPr>
        <p:pic>
          <p:nvPicPr>
            <p:cNvPr id="6" name="Picture 5" descr="GEF-20-PPT-BG-blank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0" y="152400"/>
              <a:ext cx="9144000" cy="1246632"/>
            </a:xfrm>
            <a:prstGeom prst="rect">
              <a:avLst/>
            </a:prstGeom>
            <a:effectLst>
              <a:reflection blurRad="6350" stA="50000" endA="300" endPos="38500" dist="50800" dir="5400000" sy="-100000" algn="bl" rotWithShape="0"/>
            </a:effectLst>
          </p:spPr>
        </p:pic>
        <p:pic>
          <p:nvPicPr>
            <p:cNvPr id="7" name="Picture 6" descr="GEF-PPT-BG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152400"/>
              <a:ext cx="9144000" cy="124815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>
          <a:xfrm>
            <a:off x="685800" y="38100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2286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00642D"/>
                </a:solidFill>
                <a:latin typeface="+mn-lt"/>
                <a:ea typeface="+mn-ea"/>
                <a:cs typeface="+mn-cs"/>
              </a:rPr>
              <a:t>Thank you for your attention</a:t>
            </a:r>
          </a:p>
        </p:txBody>
      </p:sp>
      <p:pic>
        <p:nvPicPr>
          <p:cNvPr id="9" name="Picture 8" descr="GEF-PPT-B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609844"/>
            <a:ext cx="9144000" cy="124815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5" name="Picture 4" descr="GEF-PPT-BG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5609844"/>
            <a:ext cx="9144000" cy="12481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rgbClr val="1F497D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gef.org/gef/sites/thegef.org/files/documents/C.41.Inf_.03_GEF_Practices_on%20Disclosure_of_Information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0" y="1792727"/>
            <a:ext cx="4267200" cy="2286000"/>
          </a:xfrm>
        </p:spPr>
        <p:txBody>
          <a:bodyPr rtlCol="0">
            <a:normAutofit fontScale="90000"/>
          </a:bodyPr>
          <a:lstStyle/>
          <a:p>
            <a:pPr algn="l">
              <a:defRPr/>
            </a:pPr>
            <a:r>
              <a:rPr lang="en-US" sz="5300" dirty="0" smtClean="0">
                <a:solidFill>
                  <a:srgbClr val="00642D"/>
                </a:solidFill>
                <a:latin typeface="+mn-lt"/>
              </a:rPr>
              <a:t>Gender Equality </a:t>
            </a:r>
            <a:br>
              <a:rPr lang="en-US" sz="5300" dirty="0" smtClean="0">
                <a:solidFill>
                  <a:srgbClr val="00642D"/>
                </a:solidFill>
                <a:latin typeface="+mn-lt"/>
              </a:rPr>
            </a:br>
            <a:r>
              <a:rPr lang="en-US" sz="5300" dirty="0" smtClean="0">
                <a:solidFill>
                  <a:srgbClr val="00642D"/>
                </a:solidFill>
                <a:latin typeface="+mn-lt"/>
              </a:rPr>
              <a:t>Action Plan (</a:t>
            </a:r>
            <a:r>
              <a:rPr lang="en-US" sz="5300" dirty="0">
                <a:solidFill>
                  <a:srgbClr val="00642D"/>
                </a:solidFill>
                <a:latin typeface="+mn-lt"/>
              </a:rPr>
              <a:t>GEAP</a:t>
            </a:r>
            <a:r>
              <a:rPr lang="en-US" sz="5300" dirty="0">
                <a:solidFill>
                  <a:schemeClr val="accent3">
                    <a:lumMod val="50000"/>
                  </a:schemeClr>
                </a:solidFill>
              </a:rPr>
              <a:t>)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accent3">
                    <a:lumMod val="50000"/>
                  </a:schemeClr>
                </a:solidFill>
              </a:rPr>
            </a:b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15626"/>
            <a:ext cx="3581400" cy="279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2200" y="4572000"/>
            <a:ext cx="5220929" cy="1875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2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GEF Expanded </a:t>
            </a:r>
            <a:r>
              <a:rPr lang="en-US" sz="32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Constituency </a:t>
            </a:r>
            <a:r>
              <a:rPr lang="en-US" sz="32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Workshop</a:t>
            </a:r>
            <a:endParaRPr lang="en-US" sz="3200" b="1" dirty="0">
              <a:solidFill>
                <a:prstClr val="black"/>
              </a:solidFill>
              <a:latin typeface="+mj-lt"/>
              <a:cs typeface="+mn-cs"/>
            </a:endParaRPr>
          </a:p>
          <a:p>
            <a:pPr lvl="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Colombo, Sri Lanka</a:t>
            </a:r>
            <a:endParaRPr lang="en-US" sz="3200" b="1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lvl="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March 17-19, </a:t>
            </a:r>
            <a:r>
              <a:rPr lang="en-US" sz="32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99" y="631371"/>
            <a:ext cx="6858000" cy="5019869"/>
          </a:xfrm>
        </p:spPr>
        <p:txBody>
          <a:bodyPr/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300" b="1" i="1" dirty="0" smtClean="0">
                <a:cs typeface="Arial" charset="0"/>
              </a:rPr>
              <a:t>GEF </a:t>
            </a:r>
            <a:r>
              <a:rPr lang="en-US" sz="2300" b="1" i="1" dirty="0">
                <a:cs typeface="Arial" charset="0"/>
              </a:rPr>
              <a:t>Policy on Gender </a:t>
            </a:r>
            <a:r>
              <a:rPr lang="en-US" sz="2300" b="1" i="1" dirty="0" smtClean="0">
                <a:cs typeface="Arial" charset="0"/>
              </a:rPr>
              <a:t>Mainstreaming (2011)</a:t>
            </a:r>
            <a:r>
              <a:rPr lang="en-US" sz="2300" dirty="0" smtClean="0">
                <a:cs typeface="Arial" charset="0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000" dirty="0" smtClean="0">
                <a:cs typeface="Arial" charset="0"/>
              </a:rPr>
              <a:t>“</a:t>
            </a:r>
            <a:r>
              <a:rPr lang="en-US" sz="2000" dirty="0">
                <a:cs typeface="Arial" charset="0"/>
              </a:rPr>
              <a:t>The GEF recognizes that gender equality is an important goal in the context of the projects that it finances because it advances both the GEF’s goals for attaining </a:t>
            </a:r>
            <a:r>
              <a:rPr lang="en-US" sz="2000" dirty="0" smtClean="0">
                <a:cs typeface="Arial" charset="0"/>
              </a:rPr>
              <a:t>GEBs </a:t>
            </a:r>
            <a:r>
              <a:rPr lang="en-US" sz="2000" dirty="0">
                <a:cs typeface="Arial" charset="0"/>
              </a:rPr>
              <a:t>and the goal of gender equity and social </a:t>
            </a:r>
            <a:r>
              <a:rPr lang="en-US" sz="2000" dirty="0" smtClean="0">
                <a:cs typeface="Arial" charset="0"/>
              </a:rPr>
              <a:t>inclusion”.</a:t>
            </a:r>
          </a:p>
          <a:p>
            <a:pPr marL="0" indent="0">
              <a:spcBef>
                <a:spcPct val="0"/>
              </a:spcBef>
              <a:buNone/>
            </a:pPr>
            <a:endParaRPr lang="en-US" sz="2300" dirty="0">
              <a:cs typeface="Arial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300" b="1" i="1" dirty="0" smtClean="0">
                <a:cs typeface="Arial" charset="0"/>
              </a:rPr>
              <a:t>The GEF 2020 Strategy</a:t>
            </a:r>
            <a:r>
              <a:rPr lang="en-US" sz="2300" i="1" dirty="0" smtClean="0">
                <a:cs typeface="Arial" charset="0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000" dirty="0">
                <a:cs typeface="Arial" charset="0"/>
              </a:rPr>
              <a:t>C</a:t>
            </a:r>
            <a:r>
              <a:rPr lang="en-US" sz="2000" dirty="0" smtClean="0">
                <a:cs typeface="Arial" charset="0"/>
              </a:rPr>
              <a:t>ommits </a:t>
            </a:r>
            <a:r>
              <a:rPr lang="en-US" sz="2000" dirty="0">
                <a:cs typeface="Arial" charset="0"/>
              </a:rPr>
              <a:t>to further strengthen GEF’s focus on gender equality and women’s empowerment</a:t>
            </a:r>
            <a:r>
              <a:rPr lang="en-US" sz="2300" dirty="0">
                <a:cs typeface="Arial" charset="0"/>
              </a:rPr>
              <a:t>.  </a:t>
            </a:r>
            <a:endParaRPr lang="en-US" sz="2300" dirty="0" smtClean="0"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2300" dirty="0"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sz="2300" b="1" i="1" dirty="0" smtClean="0">
                <a:cs typeface="Arial" charset="0"/>
              </a:rPr>
              <a:t>GEF-6 </a:t>
            </a:r>
            <a:r>
              <a:rPr lang="en-US" sz="2300" b="1" i="1" dirty="0">
                <a:cs typeface="Arial" charset="0"/>
              </a:rPr>
              <a:t>Policy </a:t>
            </a:r>
            <a:r>
              <a:rPr lang="en-US" sz="2300" b="1" i="1" dirty="0" smtClean="0">
                <a:cs typeface="Arial" charset="0"/>
              </a:rPr>
              <a:t>Recommendations: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000" dirty="0" smtClean="0">
                <a:cs typeface="Arial" charset="0"/>
              </a:rPr>
              <a:t>The GEF </a:t>
            </a:r>
            <a:r>
              <a:rPr lang="en-US" sz="2000" dirty="0">
                <a:cs typeface="Arial" charset="0"/>
              </a:rPr>
              <a:t>Secretariat, </a:t>
            </a:r>
            <a:r>
              <a:rPr lang="en-US" sz="2000" dirty="0" smtClean="0">
                <a:cs typeface="Arial" charset="0"/>
              </a:rPr>
              <a:t>together with </a:t>
            </a:r>
            <a:r>
              <a:rPr lang="en-US" sz="2000" dirty="0">
                <a:cs typeface="Arial" charset="0"/>
              </a:rPr>
              <a:t>GEF Agencies and other relevant partners, develop an action plan on gender to enhance gender </a:t>
            </a:r>
            <a:r>
              <a:rPr lang="en-US" sz="2000" dirty="0" smtClean="0">
                <a:cs typeface="Arial" charset="0"/>
              </a:rPr>
              <a:t>mainstreaming. </a:t>
            </a:r>
            <a:endParaRPr lang="en-US" sz="2000" dirty="0">
              <a:cs typeface="Arial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/>
              <a:t>Introduction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2221832"/>
            <a:ext cx="2286000" cy="3717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718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762000"/>
            <a:ext cx="7543800" cy="4572000"/>
          </a:xfrm>
        </p:spPr>
        <p:txBody>
          <a:bodyPr/>
          <a:lstStyle/>
          <a:p>
            <a:r>
              <a:rPr lang="en-US" sz="2000" b="1" i="1" dirty="0" smtClean="0">
                <a:latin typeface="Calibri" panose="020F0502020204030204" pitchFamily="34" charset="0"/>
                <a:cs typeface="Times New Roman" pitchFamily="18" charset="0"/>
              </a:rPr>
              <a:t>Policy on Gender Mainstreaming </a:t>
            </a:r>
            <a:r>
              <a:rPr lang="en-US" sz="2000" dirty="0" smtClean="0">
                <a:latin typeface="Calibri" panose="020F0502020204030204" pitchFamily="34" charset="0"/>
                <a:cs typeface="Times New Roman" pitchFamily="18" charset="0"/>
              </a:rPr>
              <a:t>(PL/SD/02) was adopted  (2011)</a:t>
            </a:r>
          </a:p>
          <a:p>
            <a:pPr lvl="1">
              <a:buFontTx/>
              <a:buChar char="-"/>
            </a:pPr>
            <a:r>
              <a:rPr lang="en-US" sz="2000" dirty="0" smtClean="0">
                <a:latin typeface="Calibri" panose="020F0502020204030204" pitchFamily="34" charset="0"/>
                <a:cs typeface="Times New Roman" pitchFamily="18" charset="0"/>
              </a:rPr>
              <a:t>GEF’s commitment </a:t>
            </a: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enhancing gender </a:t>
            </a: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equality </a:t>
            </a: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through </a:t>
            </a: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GEF </a:t>
            </a: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operations.</a:t>
            </a:r>
          </a:p>
          <a:p>
            <a:pPr lvl="1">
              <a:buFontTx/>
              <a:buChar char="-"/>
            </a:pP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Policy calls </a:t>
            </a: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on the </a:t>
            </a: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GEF </a:t>
            </a: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Agencies </a:t>
            </a: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have policies, strategies, or action plans that meet the seven minimum standards:</a:t>
            </a:r>
          </a:p>
          <a:p>
            <a:pPr lvl="2">
              <a:buFont typeface="+mj-lt"/>
              <a:buAutoNum type="arabicParenR"/>
            </a:pP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Institutional capacity for gender mainstreaming</a:t>
            </a:r>
          </a:p>
          <a:p>
            <a:pPr lvl="2">
              <a:buFont typeface="+mj-lt"/>
              <a:buAutoNum type="arabicParenR"/>
            </a:pP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Consideration of gender elements in project design, implementation and review</a:t>
            </a:r>
          </a:p>
          <a:p>
            <a:pPr lvl="2">
              <a:buFont typeface="+mj-lt"/>
              <a:buAutoNum type="arabicParenR"/>
            </a:pP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Undertake project gender analysis</a:t>
            </a:r>
          </a:p>
          <a:p>
            <a:pPr lvl="2">
              <a:buFont typeface="+mj-lt"/>
              <a:buAutoNum type="arabicParenR"/>
            </a:pP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Measures to minimize/mitigate adverse gender impacts</a:t>
            </a:r>
          </a:p>
          <a:p>
            <a:pPr lvl="2">
              <a:buFont typeface="+mj-lt"/>
              <a:buAutoNum type="arabicParenR"/>
            </a:pP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Integration of gender sensitive activities</a:t>
            </a:r>
          </a:p>
          <a:p>
            <a:pPr lvl="2">
              <a:buFont typeface="+mj-lt"/>
              <a:buAutoNum type="arabicParenR"/>
            </a:pP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Monitoring and evaluation of gender mainstreaming progress</a:t>
            </a:r>
          </a:p>
          <a:p>
            <a:pPr lvl="2">
              <a:buFont typeface="+mj-lt"/>
              <a:buAutoNum type="arabicParenR"/>
            </a:pP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Inclusion of gender experts in projects\</a:t>
            </a:r>
          </a:p>
          <a:p>
            <a:pPr marL="0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US" sz="2400" dirty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  <a:hlinkClick r:id="rId3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/>
              <a:t>GEF Policy on Gender Mainstreaming</a:t>
            </a:r>
          </a:p>
        </p:txBody>
      </p:sp>
    </p:spTree>
    <p:extLst>
      <p:ext uri="{BB962C8B-B14F-4D97-AF65-F5344CB8AC3E}">
        <p14:creationId xmlns:p14="http://schemas.microsoft.com/office/powerpoint/2010/main" val="1745300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1771"/>
            <a:ext cx="9144000" cy="609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/>
            <a:r>
              <a:rPr lang="en-US" sz="2800" dirty="0" smtClean="0"/>
              <a:t>Gaps and Challenges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9906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" y="667435"/>
            <a:ext cx="70104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+mn-lt"/>
              </a:rPr>
              <a:t>Gender integration varies </a:t>
            </a:r>
            <a:r>
              <a:rPr lang="en-US" sz="2200" dirty="0">
                <a:latin typeface="+mn-lt"/>
              </a:rPr>
              <a:t>between </a:t>
            </a:r>
            <a:r>
              <a:rPr lang="en-US" sz="2200" dirty="0" smtClean="0">
                <a:latin typeface="+mn-lt"/>
              </a:rPr>
              <a:t>Focal Areas, GEF Agencies, and Projects: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R</a:t>
            </a:r>
            <a:r>
              <a:rPr lang="en-US" sz="2200" dirty="0" smtClean="0">
                <a:latin typeface="+mn-lt"/>
              </a:rPr>
              <a:t>elatively </a:t>
            </a:r>
            <a:r>
              <a:rPr lang="en-US" sz="2200" dirty="0">
                <a:latin typeface="+mn-lt"/>
              </a:rPr>
              <a:t>strong in </a:t>
            </a:r>
            <a:r>
              <a:rPr lang="en-US" sz="2200" dirty="0" smtClean="0">
                <a:latin typeface="+mn-lt"/>
              </a:rPr>
              <a:t>NRM and CCA projects </a:t>
            </a:r>
          </a:p>
          <a:p>
            <a:pPr lvl="1"/>
            <a:r>
              <a:rPr lang="en-US" sz="2200" dirty="0">
                <a:latin typeface="+mn-lt"/>
              </a:rPr>
              <a:t>	</a:t>
            </a:r>
            <a:r>
              <a:rPr lang="en-US" sz="2200" dirty="0" smtClean="0">
                <a:latin typeface="+mn-lt"/>
              </a:rPr>
              <a:t>(LD 82%, BD and IW 50%, CCA 40%)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</a:rPr>
              <a:t>OPS5: 73% </a:t>
            </a:r>
            <a:r>
              <a:rPr lang="en-US" sz="2200" dirty="0">
                <a:latin typeface="+mn-lt"/>
              </a:rPr>
              <a:t>of the </a:t>
            </a:r>
            <a:r>
              <a:rPr lang="en-US" sz="2200" dirty="0" smtClean="0">
                <a:latin typeface="+mn-lt"/>
              </a:rPr>
              <a:t>gender-relevant GEF </a:t>
            </a:r>
            <a:r>
              <a:rPr lang="en-US" sz="2200" dirty="0">
                <a:latin typeface="+mn-lt"/>
              </a:rPr>
              <a:t>projects have </a:t>
            </a:r>
            <a:r>
              <a:rPr lang="en-US" sz="2200" dirty="0" smtClean="0">
                <a:latin typeface="+mn-lt"/>
              </a:rPr>
              <a:t>addressed gender, but </a:t>
            </a:r>
            <a:r>
              <a:rPr lang="en-US" sz="2200" dirty="0">
                <a:latin typeface="+mn-lt"/>
              </a:rPr>
              <a:t>only </a:t>
            </a:r>
            <a:r>
              <a:rPr lang="en-US" sz="2200" dirty="0" smtClean="0">
                <a:latin typeface="+mn-lt"/>
              </a:rPr>
              <a:t>35% </a:t>
            </a:r>
            <a:r>
              <a:rPr lang="en-US" sz="2200" dirty="0">
                <a:latin typeface="+mn-lt"/>
              </a:rPr>
              <a:t>of them adequately addressed gender </a:t>
            </a:r>
            <a:r>
              <a:rPr lang="en-US" sz="2200" dirty="0" smtClean="0">
                <a:latin typeface="+mn-lt"/>
              </a:rPr>
              <a:t>mainstreaming</a:t>
            </a:r>
          </a:p>
          <a:p>
            <a:pPr lvl="1"/>
            <a:endParaRPr lang="en-US" sz="2200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+mn-lt"/>
              </a:rPr>
              <a:t>Some Reasons for the Gaps: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L</a:t>
            </a:r>
            <a:r>
              <a:rPr lang="en-US" sz="2200" dirty="0" smtClean="0">
                <a:latin typeface="+mn-lt"/>
              </a:rPr>
              <a:t>ack </a:t>
            </a:r>
            <a:r>
              <a:rPr lang="en-US" sz="2200" dirty="0">
                <a:latin typeface="+mn-lt"/>
              </a:rPr>
              <a:t>of concrete </a:t>
            </a:r>
            <a:r>
              <a:rPr lang="en-US" sz="2200" dirty="0" smtClean="0">
                <a:latin typeface="+mn-lt"/>
              </a:rPr>
              <a:t>guidance (e.g. project cycle, etc);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L</a:t>
            </a:r>
            <a:r>
              <a:rPr lang="en-US" sz="2200" dirty="0" smtClean="0">
                <a:latin typeface="+mn-lt"/>
              </a:rPr>
              <a:t>imited </a:t>
            </a:r>
            <a:r>
              <a:rPr lang="en-US" sz="2200" dirty="0">
                <a:latin typeface="+mn-lt"/>
              </a:rPr>
              <a:t>analysis and approach identified by each focal </a:t>
            </a:r>
            <a:r>
              <a:rPr lang="en-US" sz="2200" dirty="0" smtClean="0">
                <a:latin typeface="+mn-lt"/>
              </a:rPr>
              <a:t>area;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</a:rPr>
              <a:t>limited sharing of information and tools;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</a:rPr>
              <a:t>limited </a:t>
            </a:r>
            <a:r>
              <a:rPr lang="en-US" sz="2200" dirty="0">
                <a:latin typeface="+mn-lt"/>
              </a:rPr>
              <a:t>institutional capacity </a:t>
            </a:r>
            <a:endParaRPr lang="en-US" sz="2200" dirty="0" smtClean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886" y="2819400"/>
            <a:ext cx="2332347" cy="309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467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/>
            <a:r>
              <a:rPr lang="en-US" sz="2800" dirty="0" smtClean="0"/>
              <a:t>GEF </a:t>
            </a:r>
            <a:r>
              <a:rPr lang="en-US" sz="2800" dirty="0"/>
              <a:t>Gender Equality Action </a:t>
            </a:r>
            <a:r>
              <a:rPr lang="en-US" sz="2800" dirty="0" smtClean="0"/>
              <a:t>Plan (GEAP)</a:t>
            </a:r>
            <a:endParaRPr lang="en-US" sz="2800" dirty="0" smtClean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898206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1073764"/>
            <a:ext cx="6934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b="1" dirty="0" smtClean="0">
                <a:latin typeface="+mn-lt"/>
              </a:rPr>
              <a:t>Concrete </a:t>
            </a:r>
            <a:r>
              <a:rPr lang="en-US" sz="2200" b="1" dirty="0">
                <a:latin typeface="+mn-lt"/>
              </a:rPr>
              <a:t>road </a:t>
            </a:r>
            <a:r>
              <a:rPr lang="en-US" sz="2200" b="1" dirty="0" smtClean="0">
                <a:latin typeface="+mn-lt"/>
              </a:rPr>
              <a:t>map </a:t>
            </a:r>
            <a:r>
              <a:rPr lang="en-US" sz="2200" b="1" dirty="0">
                <a:latin typeface="+mn-lt"/>
              </a:rPr>
              <a:t>to implement the GEF Policy on Gender </a:t>
            </a:r>
            <a:r>
              <a:rPr lang="en-US" sz="2200" b="1" dirty="0" smtClean="0">
                <a:latin typeface="+mn-lt"/>
              </a:rPr>
              <a:t>Mainstreaming </a:t>
            </a:r>
          </a:p>
          <a:p>
            <a:endParaRPr lang="en-US" sz="2200" b="1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b="1" dirty="0" smtClean="0">
                <a:latin typeface="+mn-lt"/>
              </a:rPr>
              <a:t>Objective: </a:t>
            </a:r>
            <a:r>
              <a:rPr lang="en-US" sz="2200" dirty="0" smtClean="0">
                <a:latin typeface="+mn-lt"/>
              </a:rPr>
              <a:t>GEF </a:t>
            </a:r>
            <a:r>
              <a:rPr lang="en-US" sz="2200" dirty="0">
                <a:latin typeface="+mn-lt"/>
              </a:rPr>
              <a:t>policy and programming to advance both the GEF’s goals for attaining </a:t>
            </a:r>
            <a:r>
              <a:rPr lang="en-US" sz="2200" dirty="0" smtClean="0">
                <a:latin typeface="+mn-lt"/>
              </a:rPr>
              <a:t>GEBs </a:t>
            </a:r>
            <a:r>
              <a:rPr lang="en-US" sz="2200" dirty="0">
                <a:latin typeface="+mn-lt"/>
              </a:rPr>
              <a:t>and the goal of gender equality and women’s empowerment</a:t>
            </a:r>
            <a:r>
              <a:rPr lang="en-US" sz="2200" dirty="0" smtClean="0">
                <a:latin typeface="+mn-lt"/>
              </a:rPr>
              <a:t>.</a:t>
            </a:r>
          </a:p>
          <a:p>
            <a:endParaRPr lang="en-US" sz="2200" b="1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b="1" dirty="0" smtClean="0">
                <a:latin typeface="+mn-lt"/>
              </a:rPr>
              <a:t>Duration: </a:t>
            </a:r>
            <a:r>
              <a:rPr lang="en-US" sz="2200" dirty="0" smtClean="0">
                <a:latin typeface="+mn-lt"/>
              </a:rPr>
              <a:t>Initially during </a:t>
            </a:r>
            <a:r>
              <a:rPr lang="en-US" sz="2200" dirty="0">
                <a:latin typeface="+mn-lt"/>
              </a:rPr>
              <a:t>the GEF-6 </a:t>
            </a:r>
            <a:r>
              <a:rPr lang="en-US" sz="2200" dirty="0" smtClean="0">
                <a:latin typeface="+mn-lt"/>
              </a:rPr>
              <a:t>period (</a:t>
            </a:r>
            <a:r>
              <a:rPr lang="en-US" sz="2200" dirty="0">
                <a:latin typeface="+mn-lt"/>
              </a:rPr>
              <a:t>FY15-18</a:t>
            </a:r>
            <a:r>
              <a:rPr lang="en-US" sz="2200" dirty="0" smtClean="0">
                <a:latin typeface="+mn-lt"/>
              </a:rPr>
              <a:t>). </a:t>
            </a:r>
          </a:p>
          <a:p>
            <a:endParaRPr lang="en-US" sz="2200" dirty="0" smtClean="0">
              <a:latin typeface="+mn-lt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743" y="3886200"/>
            <a:ext cx="5077244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257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1718" y="533400"/>
            <a:ext cx="72390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1</a:t>
            </a:r>
            <a:r>
              <a:rPr lang="en-US" sz="1800" b="1" dirty="0" smtClean="0"/>
              <a:t>. Project Cycle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1800" dirty="0" smtClean="0"/>
              <a:t>Develop a Guideline </a:t>
            </a:r>
            <a:r>
              <a:rPr lang="en-US" sz="1800" dirty="0"/>
              <a:t>on Mainstreaming Gender in GEF Project </a:t>
            </a:r>
            <a:r>
              <a:rPr lang="en-US" sz="1800" dirty="0" smtClean="0"/>
              <a:t>Cycle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1800" dirty="0" smtClean="0"/>
              <a:t>Incorporate in Project </a:t>
            </a:r>
            <a:r>
              <a:rPr lang="en-US" sz="1800" dirty="0"/>
              <a:t>Templates and </a:t>
            </a:r>
            <a:r>
              <a:rPr lang="en-US" sz="1800" dirty="0" smtClean="0"/>
              <a:t>Guidelines</a:t>
            </a: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2</a:t>
            </a:r>
            <a:r>
              <a:rPr lang="en-US" sz="1800" b="1" dirty="0"/>
              <a:t>. Programming and Policies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1800" dirty="0" smtClean="0"/>
              <a:t>Support gender responsive projects, based on country demand and GEF-6 Strategy	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1800" dirty="0" smtClean="0"/>
              <a:t>Mainstream gender in key GEF Strategy and Policy documents. </a:t>
            </a:r>
          </a:p>
          <a:p>
            <a:pPr marL="0" indent="0">
              <a:buNone/>
            </a:pPr>
            <a:r>
              <a:rPr lang="en-US" sz="1800" b="1" dirty="0" smtClean="0"/>
              <a:t>3. Knowledge </a:t>
            </a:r>
            <a:r>
              <a:rPr lang="en-US" sz="1800" b="1" dirty="0"/>
              <a:t>Management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1800" dirty="0"/>
              <a:t>Enhance KM on gender equality, in line with new KM strategy (Knowledge products, webpage, etc)</a:t>
            </a:r>
          </a:p>
          <a:p>
            <a:pPr marL="0" indent="0">
              <a:buNone/>
            </a:pPr>
            <a:r>
              <a:rPr lang="en-US" sz="1800" b="1" dirty="0"/>
              <a:t>4. Results Based Management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1800" dirty="0"/>
              <a:t>Strengthen GEF-wide accountability for gender mainstreaming by having Corporate and Focal Area level indicators and targets.</a:t>
            </a:r>
          </a:p>
          <a:p>
            <a:pPr marL="0" indent="0">
              <a:buNone/>
            </a:pPr>
            <a:r>
              <a:rPr lang="en-US" sz="1800" b="1" dirty="0"/>
              <a:t>5. Capacity Development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Strengthen capacity at GEFSEC institution and staff levels, OFPs and partners at the country level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/>
            <a:r>
              <a:rPr lang="en-US" sz="3200" dirty="0" smtClean="0">
                <a:latin typeface="Calibri" pitchFamily="34" charset="0"/>
              </a:rPr>
              <a:t>Key elements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1791718" cy="312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251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686" y="914400"/>
            <a:ext cx="66294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000" i="1" dirty="0" smtClean="0"/>
              <a:t>To be monitored through project and aggregated at the corporate level.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Percentage </a:t>
            </a:r>
            <a:r>
              <a:rPr lang="en-US" sz="2000" dirty="0"/>
              <a:t>of projects that have conducted </a:t>
            </a:r>
            <a:r>
              <a:rPr lang="en-US" sz="2000" b="1" dirty="0"/>
              <a:t>gender analysis </a:t>
            </a:r>
            <a:r>
              <a:rPr lang="en-US" sz="2000" dirty="0"/>
              <a:t>during project preparation</a:t>
            </a:r>
            <a:r>
              <a:rPr lang="en-US" sz="2000" dirty="0" smtClean="0"/>
              <a:t>.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Percentage </a:t>
            </a:r>
            <a:r>
              <a:rPr lang="en-US" sz="2000" dirty="0"/>
              <a:t>of projects that have incorporated </a:t>
            </a:r>
            <a:r>
              <a:rPr lang="en-US" sz="2000" b="1" dirty="0"/>
              <a:t>gender responsive project results framework</a:t>
            </a:r>
            <a:r>
              <a:rPr lang="en-US" sz="2000" dirty="0"/>
              <a:t> (e.g. gender responsive output, outcome, indicator, budget, </a:t>
            </a:r>
            <a:r>
              <a:rPr lang="en-US" sz="2000" dirty="0" err="1"/>
              <a:t>etc</a:t>
            </a:r>
            <a:r>
              <a:rPr lang="en-US" sz="2000" dirty="0"/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Share </a:t>
            </a:r>
            <a:r>
              <a:rPr lang="en-US" sz="2000" dirty="0"/>
              <a:t>of </a:t>
            </a:r>
            <a:r>
              <a:rPr lang="en-US" sz="2000" b="1" dirty="0"/>
              <a:t>women and men as direct beneficiaries </a:t>
            </a:r>
            <a:r>
              <a:rPr lang="en-US" sz="2000" dirty="0"/>
              <a:t>of project.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Share </a:t>
            </a:r>
            <a:r>
              <a:rPr lang="en-US" sz="2000" dirty="0"/>
              <a:t>of </a:t>
            </a:r>
            <a:r>
              <a:rPr lang="en-US" sz="2000" b="1" dirty="0"/>
              <a:t>convention related national reports incorporated gender dimensions </a:t>
            </a:r>
            <a:r>
              <a:rPr lang="en-US" sz="2000" dirty="0"/>
              <a:t>(e.g. NBSAP, NAPA, </a:t>
            </a:r>
            <a:r>
              <a:rPr lang="en-US" sz="2000" dirty="0" smtClean="0"/>
              <a:t>TDA/SAP</a:t>
            </a:r>
            <a:r>
              <a:rPr lang="en-US" sz="2000" dirty="0"/>
              <a:t>, etc.).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Percentage </a:t>
            </a:r>
            <a:r>
              <a:rPr lang="en-US" sz="2000" dirty="0"/>
              <a:t>of </a:t>
            </a:r>
            <a:r>
              <a:rPr lang="en-US" sz="2000" b="1" dirty="0"/>
              <a:t>monitoring and evaluation reports </a:t>
            </a:r>
            <a:r>
              <a:rPr lang="en-US" sz="2000" dirty="0" smtClean="0"/>
              <a:t>that </a:t>
            </a:r>
            <a:r>
              <a:rPr lang="en-US" sz="2000" dirty="0"/>
              <a:t>incorporates gender equality/women’s empowerment issues and assess results/progress. </a:t>
            </a:r>
          </a:p>
          <a:p>
            <a:endParaRPr lang="en-US" sz="20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/>
            <a:r>
              <a:rPr lang="en-US" sz="2800" dirty="0">
                <a:latin typeface="Calibri" pitchFamily="34" charset="0"/>
              </a:rPr>
              <a:t>GEF-6 Core Gender Indicators</a:t>
            </a:r>
            <a:endParaRPr lang="en-US" sz="2800" dirty="0" smtClean="0">
              <a:latin typeface="Calibri" pitchFamily="34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086" y="2758616"/>
            <a:ext cx="2057400" cy="29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040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00200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743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Contact: Yoko Watanabe </a:t>
            </a:r>
          </a:p>
          <a:p>
            <a:pPr marL="0" indent="0" algn="ctr">
              <a:buNone/>
            </a:pPr>
            <a:r>
              <a:rPr lang="en-US" dirty="0" smtClean="0"/>
              <a:t>ywatanabe@thegef.org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9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5926</TotalTime>
  <Words>449</Words>
  <Application>Microsoft Office PowerPoint</Application>
  <PresentationFormat>On-screen Show (4:3)</PresentationFormat>
  <Paragraphs>75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Office Theme</vt:lpstr>
      <vt:lpstr>Gender Equality  Action Plan (GEAP) </vt:lpstr>
      <vt:lpstr>PowerPoint Presentation</vt:lpstr>
      <vt:lpstr>PowerPoint Presentation</vt:lpstr>
      <vt:lpstr>Gaps and Challenges</vt:lpstr>
      <vt:lpstr>GEF Gender Equality Action Plan (GEAP)</vt:lpstr>
      <vt:lpstr>Key elements </vt:lpstr>
      <vt:lpstr>GEF-6 Core Gender Indicators</vt:lpstr>
      <vt:lpstr>Thank you</vt:lpstr>
    </vt:vector>
  </TitlesOfParts>
  <Company>The World Bank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Focal Area and Cross Cutting Strategies – Chemicals</dc:title>
  <dc:creator>wb350798</dc:creator>
  <cp:lastModifiedBy>Camila Perez Gabilondo</cp:lastModifiedBy>
  <cp:revision>510</cp:revision>
  <cp:lastPrinted>2014-09-25T16:47:31Z</cp:lastPrinted>
  <dcterms:created xsi:type="dcterms:W3CDTF">2011-03-08T15:42:01Z</dcterms:created>
  <dcterms:modified xsi:type="dcterms:W3CDTF">2015-03-16T02:04:06Z</dcterms:modified>
</cp:coreProperties>
</file>