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8" r:id="rId3"/>
    <p:sldMasterId id="2147483685" r:id="rId4"/>
    <p:sldMasterId id="2147483697" r:id="rId5"/>
  </p:sldMasterIdLst>
  <p:notesMasterIdLst>
    <p:notesMasterId r:id="rId30"/>
  </p:notesMasterIdLst>
  <p:handoutMasterIdLst>
    <p:handoutMasterId r:id="rId31"/>
  </p:handoutMasterIdLst>
  <p:sldIdLst>
    <p:sldId id="451" r:id="rId6"/>
    <p:sldId id="450" r:id="rId7"/>
    <p:sldId id="414" r:id="rId8"/>
    <p:sldId id="439" r:id="rId9"/>
    <p:sldId id="421" r:id="rId10"/>
    <p:sldId id="416" r:id="rId11"/>
    <p:sldId id="423" r:id="rId12"/>
    <p:sldId id="443" r:id="rId13"/>
    <p:sldId id="444" r:id="rId14"/>
    <p:sldId id="413" r:id="rId15"/>
    <p:sldId id="447" r:id="rId16"/>
    <p:sldId id="449" r:id="rId17"/>
    <p:sldId id="425" r:id="rId18"/>
    <p:sldId id="420" r:id="rId19"/>
    <p:sldId id="445" r:id="rId20"/>
    <p:sldId id="424" r:id="rId21"/>
    <p:sldId id="419" r:id="rId22"/>
    <p:sldId id="410" r:id="rId23"/>
    <p:sldId id="428" r:id="rId24"/>
    <p:sldId id="426" r:id="rId25"/>
    <p:sldId id="411" r:id="rId26"/>
    <p:sldId id="430" r:id="rId27"/>
    <p:sldId id="431" r:id="rId28"/>
    <p:sldId id="432"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971" autoAdjust="0"/>
  </p:normalViewPr>
  <p:slideViewPr>
    <p:cSldViewPr>
      <p:cViewPr varScale="1">
        <p:scale>
          <a:sx n="70" d="100"/>
          <a:sy n="70" d="100"/>
        </p:scale>
        <p:origin x="1974" y="60"/>
      </p:cViewPr>
      <p:guideLst>
        <p:guide orient="horz" pos="2160"/>
        <p:guide pos="2880"/>
      </p:guideLst>
    </p:cSldViewPr>
  </p:slideViewPr>
  <p:notesTextViewPr>
    <p:cViewPr>
      <p:scale>
        <a:sx n="1" d="1"/>
        <a:sy n="1" d="1"/>
      </p:scale>
      <p:origin x="0" y="0"/>
    </p:cViewPr>
  </p:notesTextViewPr>
  <p:sorterViewPr>
    <p:cViewPr>
      <p:scale>
        <a:sx n="100" d="100"/>
        <a:sy n="100" d="100"/>
      </p:scale>
      <p:origin x="0" y="1092"/>
    </p:cViewPr>
  </p:sorterViewPr>
  <p:notesViewPr>
    <p:cSldViewPr>
      <p:cViewPr varScale="1">
        <p:scale>
          <a:sx n="88" d="100"/>
          <a:sy n="88" d="100"/>
        </p:scale>
        <p:origin x="-3822"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1E06C-92C1-4178-8214-BA1595026DD1}" type="doc">
      <dgm:prSet loTypeId="urn:microsoft.com/office/officeart/2009/layout/CircleArrowProcess" loCatId="cycle" qsTypeId="urn:microsoft.com/office/officeart/2005/8/quickstyle/simple1" qsCatId="simple" csTypeId="urn:microsoft.com/office/officeart/2005/8/colors/colorful3" csCatId="colorful" phldr="1"/>
      <dgm:spPr/>
      <dgm:t>
        <a:bodyPr/>
        <a:lstStyle/>
        <a:p>
          <a:endParaRPr lang="en-US"/>
        </a:p>
      </dgm:t>
    </dgm:pt>
    <dgm:pt modelId="{36773350-2664-4200-8A06-9D19B336DAD4}">
      <dgm:prSet phldrT="[Text]" custT="1"/>
      <dgm:spPr/>
      <dgm:t>
        <a:bodyPr/>
        <a:lstStyle/>
        <a:p>
          <a:r>
            <a:rPr lang="en-US" sz="2400" dirty="0" smtClean="0"/>
            <a:t>1. Facilitating innovation &amp; technology transfer</a:t>
          </a:r>
          <a:endParaRPr lang="en-US" sz="2400" dirty="0"/>
        </a:p>
      </dgm:t>
    </dgm:pt>
    <dgm:pt modelId="{3D12B6CB-2B0F-40F9-BE83-456F8598B52B}" type="parTrans" cxnId="{095CDB0F-25A1-4329-B60A-51E8C09304BC}">
      <dgm:prSet/>
      <dgm:spPr/>
      <dgm:t>
        <a:bodyPr/>
        <a:lstStyle/>
        <a:p>
          <a:endParaRPr lang="en-US"/>
        </a:p>
      </dgm:t>
    </dgm:pt>
    <dgm:pt modelId="{F18D094F-2F7F-4FB0-9C7A-EE46D71FA4B0}" type="sibTrans" cxnId="{095CDB0F-25A1-4329-B60A-51E8C09304BC}">
      <dgm:prSet/>
      <dgm:spPr/>
      <dgm:t>
        <a:bodyPr/>
        <a:lstStyle/>
        <a:p>
          <a:endParaRPr lang="en-US"/>
        </a:p>
      </dgm:t>
    </dgm:pt>
    <dgm:pt modelId="{E78AFEA7-8A11-492A-81F3-68E4C93A9DE7}">
      <dgm:prSet phldrT="[Text]" custT="1"/>
      <dgm:spPr/>
      <dgm:t>
        <a:bodyPr/>
        <a:lstStyle/>
        <a:p>
          <a:r>
            <a:rPr lang="en-US" sz="2400" dirty="0" smtClean="0"/>
            <a:t>2. Catalyzing systemic impacts through synergistic multi-focal initiatives</a:t>
          </a:r>
          <a:endParaRPr lang="en-US" sz="2400" dirty="0"/>
        </a:p>
      </dgm:t>
    </dgm:pt>
    <dgm:pt modelId="{D751C209-5851-429C-A6A3-20C2DEECBA92}" type="parTrans" cxnId="{CED3A653-E19E-4527-A9CC-54E41285C655}">
      <dgm:prSet/>
      <dgm:spPr/>
      <dgm:t>
        <a:bodyPr/>
        <a:lstStyle/>
        <a:p>
          <a:endParaRPr lang="en-US"/>
        </a:p>
      </dgm:t>
    </dgm:pt>
    <dgm:pt modelId="{090B8515-33C6-466B-8E6F-F616B0E69194}" type="sibTrans" cxnId="{CED3A653-E19E-4527-A9CC-54E41285C655}">
      <dgm:prSet/>
      <dgm:spPr/>
      <dgm:t>
        <a:bodyPr/>
        <a:lstStyle/>
        <a:p>
          <a:endParaRPr lang="en-US"/>
        </a:p>
      </dgm:t>
    </dgm:pt>
    <dgm:pt modelId="{8B7B5BFF-5A50-4AD6-8E1D-3C137488CF12}">
      <dgm:prSet phldrT="[Text]" custT="1"/>
      <dgm:spPr/>
      <dgm:t>
        <a:bodyPr/>
        <a:lstStyle/>
        <a:p>
          <a:r>
            <a:rPr lang="en-US" sz="2400" dirty="0" smtClean="0"/>
            <a:t>3. Building on Convention obligations for reporting &amp; assessments </a:t>
          </a:r>
          <a:br>
            <a:rPr lang="en-US" sz="2400" dirty="0" smtClean="0"/>
          </a:br>
          <a:r>
            <a:rPr lang="en-US" sz="2400" dirty="0" smtClean="0"/>
            <a:t>towards mainstreaming</a:t>
          </a:r>
          <a:endParaRPr lang="en-US" sz="2400" dirty="0"/>
        </a:p>
      </dgm:t>
    </dgm:pt>
    <dgm:pt modelId="{329361F4-168D-4DBD-8EFC-E208C5718403}" type="parTrans" cxnId="{A7A12492-6070-4A16-91B3-3CE4CA023443}">
      <dgm:prSet/>
      <dgm:spPr/>
      <dgm:t>
        <a:bodyPr/>
        <a:lstStyle/>
        <a:p>
          <a:endParaRPr lang="en-US"/>
        </a:p>
      </dgm:t>
    </dgm:pt>
    <dgm:pt modelId="{BA38103F-3721-4613-A8F8-19B7218AABFF}" type="sibTrans" cxnId="{A7A12492-6070-4A16-91B3-3CE4CA023443}">
      <dgm:prSet/>
      <dgm:spPr/>
      <dgm:t>
        <a:bodyPr/>
        <a:lstStyle/>
        <a:p>
          <a:endParaRPr lang="en-US"/>
        </a:p>
      </dgm:t>
    </dgm:pt>
    <dgm:pt modelId="{060013FB-E4DB-43AC-AADD-88F08A9ED101}" type="pres">
      <dgm:prSet presAssocID="{B791E06C-92C1-4178-8214-BA1595026DD1}" presName="Name0" presStyleCnt="0">
        <dgm:presLayoutVars>
          <dgm:chMax val="7"/>
          <dgm:chPref val="7"/>
          <dgm:dir/>
          <dgm:animLvl val="lvl"/>
        </dgm:presLayoutVars>
      </dgm:prSet>
      <dgm:spPr/>
      <dgm:t>
        <a:bodyPr/>
        <a:lstStyle/>
        <a:p>
          <a:endParaRPr lang="en-US"/>
        </a:p>
      </dgm:t>
    </dgm:pt>
    <dgm:pt modelId="{EC899AD5-7E39-44DC-B0F1-D99267A5A79A}" type="pres">
      <dgm:prSet presAssocID="{36773350-2664-4200-8A06-9D19B336DAD4}" presName="Accent1" presStyleCnt="0"/>
      <dgm:spPr/>
    </dgm:pt>
    <dgm:pt modelId="{8855E326-854E-4176-ABDC-A19C6F3FB271}" type="pres">
      <dgm:prSet presAssocID="{36773350-2664-4200-8A06-9D19B336DAD4}" presName="Accent" presStyleLbl="node1" presStyleIdx="0" presStyleCnt="3" custAng="434514" custLinFactNeighborX="22828" custLinFactNeighborY="-5583"/>
      <dgm:spPr/>
    </dgm:pt>
    <dgm:pt modelId="{FB67A469-AFDD-4174-B38F-8AC05E3F0E4E}" type="pres">
      <dgm:prSet presAssocID="{36773350-2664-4200-8A06-9D19B336DAD4}" presName="Parent1" presStyleLbl="revTx" presStyleIdx="0" presStyleCnt="3" custScaleX="237929" custLinFactX="-41685" custLinFactNeighborX="-100000" custLinFactNeighborY="-87855">
        <dgm:presLayoutVars>
          <dgm:chMax val="1"/>
          <dgm:chPref val="1"/>
          <dgm:bulletEnabled val="1"/>
        </dgm:presLayoutVars>
      </dgm:prSet>
      <dgm:spPr/>
      <dgm:t>
        <a:bodyPr/>
        <a:lstStyle/>
        <a:p>
          <a:endParaRPr lang="en-US"/>
        </a:p>
      </dgm:t>
    </dgm:pt>
    <dgm:pt modelId="{4876B87B-5AAD-4640-917F-F557B458F8D7}" type="pres">
      <dgm:prSet presAssocID="{E78AFEA7-8A11-492A-81F3-68E4C93A9DE7}" presName="Accent2" presStyleCnt="0"/>
      <dgm:spPr/>
    </dgm:pt>
    <dgm:pt modelId="{DA5A6F3B-76EF-463D-8008-CF6FA061693A}" type="pres">
      <dgm:prSet presAssocID="{E78AFEA7-8A11-492A-81F3-68E4C93A9DE7}" presName="Accent" presStyleLbl="node1" presStyleIdx="1" presStyleCnt="3" custAng="21084356" custScaleX="98320" custLinFactNeighborX="-3484" custLinFactNeighborY="-13167"/>
      <dgm:spPr/>
    </dgm:pt>
    <dgm:pt modelId="{A2E7A357-9BF7-4E0E-A8D0-E7946CCDDF01}" type="pres">
      <dgm:prSet presAssocID="{E78AFEA7-8A11-492A-81F3-68E4C93A9DE7}" presName="Parent2" presStyleLbl="revTx" presStyleIdx="1" presStyleCnt="3" custScaleX="403946" custScaleY="120678" custLinFactX="80672" custLinFactNeighborX="100000" custLinFactNeighborY="-18036">
        <dgm:presLayoutVars>
          <dgm:chMax val="1"/>
          <dgm:chPref val="1"/>
          <dgm:bulletEnabled val="1"/>
        </dgm:presLayoutVars>
      </dgm:prSet>
      <dgm:spPr/>
      <dgm:t>
        <a:bodyPr/>
        <a:lstStyle/>
        <a:p>
          <a:endParaRPr lang="en-US"/>
        </a:p>
      </dgm:t>
    </dgm:pt>
    <dgm:pt modelId="{CEC2566E-5531-4FEF-BDBF-D9C67BDBF84E}" type="pres">
      <dgm:prSet presAssocID="{8B7B5BFF-5A50-4AD6-8E1D-3C137488CF12}" presName="Accent3" presStyleCnt="0"/>
      <dgm:spPr/>
    </dgm:pt>
    <dgm:pt modelId="{C41C42AE-1970-45C4-9A68-15A1A700122A}" type="pres">
      <dgm:prSet presAssocID="{8B7B5BFF-5A50-4AD6-8E1D-3C137488CF12}" presName="Accent" presStyleLbl="node1" presStyleIdx="2" presStyleCnt="3" custAng="20825555" custLinFactNeighborX="47124" custLinFactNeighborY="-2199"/>
      <dgm:spPr/>
    </dgm:pt>
    <dgm:pt modelId="{9BC62867-9192-438E-8078-1DF44CAC616F}" type="pres">
      <dgm:prSet presAssocID="{8B7B5BFF-5A50-4AD6-8E1D-3C137488CF12}" presName="Parent3" presStyleLbl="revTx" presStyleIdx="2" presStyleCnt="3" custScaleX="331365" custScaleY="173182" custLinFactX="-38802" custLinFactNeighborX="-100000" custLinFactNeighborY="6472">
        <dgm:presLayoutVars>
          <dgm:chMax val="1"/>
          <dgm:chPref val="1"/>
          <dgm:bulletEnabled val="1"/>
        </dgm:presLayoutVars>
      </dgm:prSet>
      <dgm:spPr/>
      <dgm:t>
        <a:bodyPr/>
        <a:lstStyle/>
        <a:p>
          <a:endParaRPr lang="en-US"/>
        </a:p>
      </dgm:t>
    </dgm:pt>
  </dgm:ptLst>
  <dgm:cxnLst>
    <dgm:cxn modelId="{A9E5700D-F6B1-45D0-869A-6BE70C05EE8A}" type="presOf" srcId="{E78AFEA7-8A11-492A-81F3-68E4C93A9DE7}" destId="{A2E7A357-9BF7-4E0E-A8D0-E7946CCDDF01}" srcOrd="0" destOrd="0" presId="urn:microsoft.com/office/officeart/2009/layout/CircleArrowProcess"/>
    <dgm:cxn modelId="{CED3A653-E19E-4527-A9CC-54E41285C655}" srcId="{B791E06C-92C1-4178-8214-BA1595026DD1}" destId="{E78AFEA7-8A11-492A-81F3-68E4C93A9DE7}" srcOrd="1" destOrd="0" parTransId="{D751C209-5851-429C-A6A3-20C2DEECBA92}" sibTransId="{090B8515-33C6-466B-8E6F-F616B0E69194}"/>
    <dgm:cxn modelId="{095CDB0F-25A1-4329-B60A-51E8C09304BC}" srcId="{B791E06C-92C1-4178-8214-BA1595026DD1}" destId="{36773350-2664-4200-8A06-9D19B336DAD4}" srcOrd="0" destOrd="0" parTransId="{3D12B6CB-2B0F-40F9-BE83-456F8598B52B}" sibTransId="{F18D094F-2F7F-4FB0-9C7A-EE46D71FA4B0}"/>
    <dgm:cxn modelId="{E3BF855A-3523-4307-9006-5721BFF52D17}" type="presOf" srcId="{B791E06C-92C1-4178-8214-BA1595026DD1}" destId="{060013FB-E4DB-43AC-AADD-88F08A9ED101}" srcOrd="0" destOrd="0" presId="urn:microsoft.com/office/officeart/2009/layout/CircleArrowProcess"/>
    <dgm:cxn modelId="{14EFEC69-11E0-4FA7-8384-17C67ED7712D}" type="presOf" srcId="{8B7B5BFF-5A50-4AD6-8E1D-3C137488CF12}" destId="{9BC62867-9192-438E-8078-1DF44CAC616F}" srcOrd="0" destOrd="0" presId="urn:microsoft.com/office/officeart/2009/layout/CircleArrowProcess"/>
    <dgm:cxn modelId="{A7A12492-6070-4A16-91B3-3CE4CA023443}" srcId="{B791E06C-92C1-4178-8214-BA1595026DD1}" destId="{8B7B5BFF-5A50-4AD6-8E1D-3C137488CF12}" srcOrd="2" destOrd="0" parTransId="{329361F4-168D-4DBD-8EFC-E208C5718403}" sibTransId="{BA38103F-3721-4613-A8F8-19B7218AABFF}"/>
    <dgm:cxn modelId="{8A91A522-ADD1-4970-9DD9-1A959A0DFFCC}" type="presOf" srcId="{36773350-2664-4200-8A06-9D19B336DAD4}" destId="{FB67A469-AFDD-4174-B38F-8AC05E3F0E4E}" srcOrd="0" destOrd="0" presId="urn:microsoft.com/office/officeart/2009/layout/CircleArrowProcess"/>
    <dgm:cxn modelId="{28FE1C73-5FF7-45DE-B4B0-F0113C596FF0}" type="presParOf" srcId="{060013FB-E4DB-43AC-AADD-88F08A9ED101}" destId="{EC899AD5-7E39-44DC-B0F1-D99267A5A79A}" srcOrd="0" destOrd="0" presId="urn:microsoft.com/office/officeart/2009/layout/CircleArrowProcess"/>
    <dgm:cxn modelId="{4CEE081F-F787-47B6-879E-CA23592D5CEF}" type="presParOf" srcId="{EC899AD5-7E39-44DC-B0F1-D99267A5A79A}" destId="{8855E326-854E-4176-ABDC-A19C6F3FB271}" srcOrd="0" destOrd="0" presId="urn:microsoft.com/office/officeart/2009/layout/CircleArrowProcess"/>
    <dgm:cxn modelId="{89A987C7-BBFB-4652-8BB0-C65D7EF2B63F}" type="presParOf" srcId="{060013FB-E4DB-43AC-AADD-88F08A9ED101}" destId="{FB67A469-AFDD-4174-B38F-8AC05E3F0E4E}" srcOrd="1" destOrd="0" presId="urn:microsoft.com/office/officeart/2009/layout/CircleArrowProcess"/>
    <dgm:cxn modelId="{85E586C3-7082-4AC5-982D-C7A78562F832}" type="presParOf" srcId="{060013FB-E4DB-43AC-AADD-88F08A9ED101}" destId="{4876B87B-5AAD-4640-917F-F557B458F8D7}" srcOrd="2" destOrd="0" presId="urn:microsoft.com/office/officeart/2009/layout/CircleArrowProcess"/>
    <dgm:cxn modelId="{743D3007-47AB-4B00-9E3A-1F6BF78495C9}" type="presParOf" srcId="{4876B87B-5AAD-4640-917F-F557B458F8D7}" destId="{DA5A6F3B-76EF-463D-8008-CF6FA061693A}" srcOrd="0" destOrd="0" presId="urn:microsoft.com/office/officeart/2009/layout/CircleArrowProcess"/>
    <dgm:cxn modelId="{4F1720A8-877C-47DF-A5C8-B7B1EFE5705D}" type="presParOf" srcId="{060013FB-E4DB-43AC-AADD-88F08A9ED101}" destId="{A2E7A357-9BF7-4E0E-A8D0-E7946CCDDF01}" srcOrd="3" destOrd="0" presId="urn:microsoft.com/office/officeart/2009/layout/CircleArrowProcess"/>
    <dgm:cxn modelId="{42A1FC09-1C9C-4071-8E56-DF0F19C6BC34}" type="presParOf" srcId="{060013FB-E4DB-43AC-AADD-88F08A9ED101}" destId="{CEC2566E-5531-4FEF-BDBF-D9C67BDBF84E}" srcOrd="4" destOrd="0" presId="urn:microsoft.com/office/officeart/2009/layout/CircleArrowProcess"/>
    <dgm:cxn modelId="{6469025C-4C14-40D1-B99B-59C20F43E166}" type="presParOf" srcId="{CEC2566E-5531-4FEF-BDBF-D9C67BDBF84E}" destId="{C41C42AE-1970-45C4-9A68-15A1A700122A}" srcOrd="0" destOrd="0" presId="urn:microsoft.com/office/officeart/2009/layout/CircleArrowProcess"/>
    <dgm:cxn modelId="{C8768BB6-6D86-480E-A32F-09CC853BC6EA}" type="presParOf" srcId="{060013FB-E4DB-43AC-AADD-88F08A9ED101}" destId="{9BC62867-9192-438E-8078-1DF44CAC616F}"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E326-854E-4176-ABDC-A19C6F3FB271}">
      <dsp:nvSpPr>
        <dsp:cNvPr id="0" name=""/>
        <dsp:cNvSpPr/>
      </dsp:nvSpPr>
      <dsp:spPr>
        <a:xfrm rot="434514">
          <a:off x="4191824" y="-131071"/>
          <a:ext cx="2347334" cy="2347691"/>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7A469-AFDD-4174-B38F-8AC05E3F0E4E}">
      <dsp:nvSpPr>
        <dsp:cNvPr id="0" name=""/>
        <dsp:cNvSpPr/>
      </dsp:nvSpPr>
      <dsp:spPr>
        <a:xfrm>
          <a:off x="1427167" y="274748"/>
          <a:ext cx="3103470" cy="652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 Facilitating innovation &amp; technology transfer</a:t>
          </a:r>
          <a:endParaRPr lang="en-US" sz="2400" kern="1200" dirty="0"/>
        </a:p>
      </dsp:txBody>
      <dsp:txXfrm>
        <a:off x="1427167" y="274748"/>
        <a:ext cx="3103470" cy="652028"/>
      </dsp:txXfrm>
    </dsp:sp>
    <dsp:sp modelId="{DA5A6F3B-76EF-463D-8008-CF6FA061693A}">
      <dsp:nvSpPr>
        <dsp:cNvPr id="0" name=""/>
        <dsp:cNvSpPr/>
      </dsp:nvSpPr>
      <dsp:spPr>
        <a:xfrm rot="21084356">
          <a:off x="2941947" y="1039802"/>
          <a:ext cx="2307899" cy="2347691"/>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7A357-9BF7-4E0E-A8D0-E7946CCDDF01}">
      <dsp:nvSpPr>
        <dsp:cNvPr id="0" name=""/>
        <dsp:cNvSpPr/>
      </dsp:nvSpPr>
      <dsp:spPr>
        <a:xfrm>
          <a:off x="3265455" y="2019300"/>
          <a:ext cx="5268944" cy="786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 Catalyzing systemic impacts through synergistic multi-focal initiatives</a:t>
          </a:r>
          <a:endParaRPr lang="en-US" sz="2400" kern="1200" dirty="0"/>
        </a:p>
      </dsp:txBody>
      <dsp:txXfrm>
        <a:off x="3265455" y="2019300"/>
        <a:ext cx="5268944" cy="786854"/>
      </dsp:txXfrm>
    </dsp:sp>
    <dsp:sp modelId="{C41C42AE-1970-45C4-9A68-15A1A700122A}">
      <dsp:nvSpPr>
        <dsp:cNvPr id="0" name=""/>
        <dsp:cNvSpPr/>
      </dsp:nvSpPr>
      <dsp:spPr>
        <a:xfrm rot="20825555">
          <a:off x="4773404" y="2814902"/>
          <a:ext cx="2016723" cy="2017532"/>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C62867-9192-438E-8078-1DF44CAC616F}">
      <dsp:nvSpPr>
        <dsp:cNvPr id="0" name=""/>
        <dsp:cNvSpPr/>
      </dsp:nvSpPr>
      <dsp:spPr>
        <a:xfrm>
          <a:off x="858483" y="3366605"/>
          <a:ext cx="4322220" cy="1129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 Building on Convention obligations for reporting &amp; assessments </a:t>
          </a:r>
          <a:br>
            <a:rPr lang="en-US" sz="2400" kern="1200" dirty="0" smtClean="0"/>
          </a:br>
          <a:r>
            <a:rPr lang="en-US" sz="2400" kern="1200" dirty="0" smtClean="0"/>
            <a:t>towards mainstreaming</a:t>
          </a:r>
          <a:endParaRPr lang="en-US" sz="2400" kern="1200" dirty="0"/>
        </a:p>
      </dsp:txBody>
      <dsp:txXfrm>
        <a:off x="858483" y="3366605"/>
        <a:ext cx="4322220" cy="112919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3" y="0"/>
            <a:ext cx="2982119" cy="464820"/>
          </a:xfrm>
          <a:prstGeom prst="rect">
            <a:avLst/>
          </a:prstGeom>
        </p:spPr>
        <p:txBody>
          <a:bodyPr vert="horz" lIns="92446" tIns="46223" rIns="92446" bIns="46223" rtlCol="0"/>
          <a:lstStyle>
            <a:lvl1pPr algn="r">
              <a:defRPr sz="1200"/>
            </a:lvl1pPr>
          </a:lstStyle>
          <a:p>
            <a:fld id="{FF836CFD-8DE8-470C-A735-997DF95D3C39}" type="datetimeFigureOut">
              <a:rPr lang="en-US" smtClean="0"/>
              <a:t>3/15/2015</a:t>
            </a:fld>
            <a:endParaRPr lang="en-US"/>
          </a:p>
        </p:txBody>
      </p:sp>
      <p:sp>
        <p:nvSpPr>
          <p:cNvPr id="4" name="Footer Placeholder 3"/>
          <p:cNvSpPr>
            <a:spLocks noGrp="1"/>
          </p:cNvSpPr>
          <p:nvPr>
            <p:ph type="ftr" sz="quarter" idx="2"/>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2446" tIns="46223" rIns="92446" bIns="46223" rtlCol="0" anchor="b"/>
          <a:lstStyle>
            <a:lvl1pPr algn="r">
              <a:defRPr sz="1200"/>
            </a:lvl1pPr>
          </a:lstStyle>
          <a:p>
            <a:fld id="{FC7F3A7D-9338-4D2E-A5FF-179488749F9A}" type="slidenum">
              <a:rPr lang="en-US" smtClean="0"/>
              <a:t>‹#›</a:t>
            </a:fld>
            <a:endParaRPr lang="en-US"/>
          </a:p>
        </p:txBody>
      </p:sp>
    </p:spTree>
    <p:extLst>
      <p:ext uri="{BB962C8B-B14F-4D97-AF65-F5344CB8AC3E}">
        <p14:creationId xmlns:p14="http://schemas.microsoft.com/office/powerpoint/2010/main" val="3939144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8808B34E-CA6F-41EE-8845-BA507C05173A}" type="datetimeFigureOut">
              <a:rPr lang="en-US" smtClean="0"/>
              <a:t>3/15/2015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0087241D-FC74-4E30-9F37-A81AA9063518}" type="slidenum">
              <a:rPr lang="en-US" smtClean="0"/>
              <a:t>‹#›</a:t>
            </a:fld>
            <a:endParaRPr lang="en-US"/>
          </a:p>
        </p:txBody>
      </p:sp>
    </p:spTree>
    <p:extLst>
      <p:ext uri="{BB962C8B-B14F-4D97-AF65-F5344CB8AC3E}">
        <p14:creationId xmlns:p14="http://schemas.microsoft.com/office/powerpoint/2010/main" val="2868327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endParaRPr lang="en-US">
              <a:solidFill>
                <a:prstClr val="black"/>
              </a:solidFill>
            </a:endParaRPr>
          </a:p>
        </p:txBody>
      </p:sp>
      <p:sp>
        <p:nvSpPr>
          <p:cNvPr id="7" name="Header Placeholder 6"/>
          <p:cNvSpPr>
            <a:spLocks noGrp="1"/>
          </p:cNvSpPr>
          <p:nvPr>
            <p:ph type="hdr" sz="quarter" idx="13"/>
          </p:nvPr>
        </p:nvSpPr>
        <p:spPr/>
        <p:txBody>
          <a:bodyPr/>
          <a:lstStyle/>
          <a:p>
            <a:endParaRPr lang="en-US">
              <a:solidFill>
                <a:prstClr val="black"/>
              </a:solidFill>
            </a:endParaRPr>
          </a:p>
        </p:txBody>
      </p:sp>
    </p:spTree>
    <p:extLst>
      <p:ext uri="{BB962C8B-B14F-4D97-AF65-F5344CB8AC3E}">
        <p14:creationId xmlns:p14="http://schemas.microsoft.com/office/powerpoint/2010/main" val="102043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The next 2 </a:t>
            </a:r>
            <a:r>
              <a:rPr lang="en-US" b="1" dirty="0" err="1" smtClean="0"/>
              <a:t>Fas</a:t>
            </a:r>
            <a:r>
              <a:rPr lang="en-US" b="1" dirty="0" smtClean="0"/>
              <a:t> have funding</a:t>
            </a:r>
            <a:r>
              <a:rPr lang="en-US" b="1" baseline="0" dirty="0" smtClean="0"/>
              <a:t> that is not tied to STAR allocations. This means that there is a general set of funds for each of these two focal areas and distribution is based on meeting the priorities of the FA.</a:t>
            </a: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850138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GEF 6 IW Strategy</a:t>
            </a:r>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89020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Similar to International</a:t>
            </a:r>
            <a:r>
              <a:rPr lang="en-US" b="1" baseline="0" dirty="0" smtClean="0"/>
              <a:t> Waters, Chemicals and Waste also has funding separate from the STAR allocation.</a:t>
            </a: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522054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 </a:t>
            </a:r>
          </a:p>
          <a:p>
            <a:pPr defTabSz="923799">
              <a:defRPr/>
            </a:pPr>
            <a:r>
              <a:rPr lang="en-US" b="1" dirty="0" smtClean="0"/>
              <a:t>In the past decades, governments have established a global regime to address harmful chemicals and waste through the negotiation of a number of Multilateral Environmental Agreements (MEAs) and non-binding instruments. </a:t>
            </a:r>
          </a:p>
          <a:p>
            <a:pPr defTabSz="923799">
              <a:defRPr/>
            </a:pPr>
            <a:endParaRPr lang="en-US" b="1" dirty="0" smtClean="0"/>
          </a:p>
          <a:p>
            <a:pPr defTabSz="923799">
              <a:defRPr/>
            </a:pPr>
            <a:r>
              <a:rPr lang="en-US" b="1" dirty="0" smtClean="0"/>
              <a:t>The GEF-6 coincides with a period of a rapidly evolving global agenda and changing needs. </a:t>
            </a:r>
          </a:p>
          <a:p>
            <a:pPr defTabSz="923799">
              <a:defRPr/>
            </a:pPr>
            <a:r>
              <a:rPr lang="en-US" b="1" dirty="0" smtClean="0"/>
              <a:t>Accordingly, the</a:t>
            </a:r>
            <a:r>
              <a:rPr lang="en-US" b="1" baseline="0" dirty="0" smtClean="0"/>
              <a:t> strategy has evolved as well from “POPs” to “Chemicals and Waste”, which targets chemicals controlled under Stockholm and </a:t>
            </a:r>
            <a:r>
              <a:rPr lang="en-US" b="1" baseline="0" dirty="0" err="1" smtClean="0"/>
              <a:t>Minamata</a:t>
            </a:r>
            <a:r>
              <a:rPr lang="en-US" b="1" baseline="0" dirty="0" smtClean="0"/>
              <a:t> Convention and SAICM, and waste generated from the production and use of those chemicals are targeted, and become the name of the strategy.</a:t>
            </a:r>
            <a:endParaRPr lang="en-US" b="1" dirty="0" smtClean="0"/>
          </a:p>
          <a:p>
            <a:pPr defTabSz="923799">
              <a:defRPr/>
            </a:pPr>
            <a:endParaRPr lang="en-US" b="1" dirty="0" smtClean="0"/>
          </a:p>
          <a:p>
            <a:pPr defTabSz="923799">
              <a:defRPr/>
            </a:pPr>
            <a:r>
              <a:rPr lang="en-US" b="1" dirty="0" smtClean="0"/>
              <a:t>The GEF-6 strategy’s long term goal is to prevent the exposure of humans and the environment to harmful chemicals and waste of global importance, including POPs, mercury and ozone depleting substances, through a significant reduction in the production, use, consumption and emissions/releases of those chemicals and waste.</a:t>
            </a:r>
          </a:p>
          <a:p>
            <a:pPr defTabSz="923799">
              <a:defRPr/>
            </a:pPr>
            <a:endParaRPr lang="en-US" b="1" dirty="0" smtClean="0"/>
          </a:p>
          <a:p>
            <a:pPr defTabSz="923799">
              <a:defRPr/>
            </a:pPr>
            <a:r>
              <a:rPr lang="en-US" b="1" dirty="0" smtClean="0"/>
              <a:t>The GEF-6 strategy</a:t>
            </a:r>
            <a:r>
              <a:rPr lang="en-US" b="1" baseline="0" dirty="0" smtClean="0"/>
              <a:t> has TWO objectives;</a:t>
            </a:r>
          </a:p>
          <a:p>
            <a:pPr defTabSz="923799">
              <a:defRPr/>
            </a:pPr>
            <a:r>
              <a:rPr lang="en-US" b="1" dirty="0" smtClean="0"/>
              <a:t>Objective</a:t>
            </a:r>
            <a:r>
              <a:rPr lang="en-US" b="1" baseline="0" dirty="0" smtClean="0"/>
              <a:t> 1; </a:t>
            </a:r>
            <a:r>
              <a:rPr lang="en-US" b="1" dirty="0" smtClean="0"/>
              <a:t>Develop the enabling conditions, tools and environment for the sound management of harmful chemicals and wastes</a:t>
            </a:r>
          </a:p>
          <a:p>
            <a:pPr defTabSz="923799">
              <a:defRPr/>
            </a:pPr>
            <a:r>
              <a:rPr lang="en-US" b="1" dirty="0" smtClean="0"/>
              <a:t>Objective</a:t>
            </a:r>
            <a:r>
              <a:rPr lang="en-US" b="1" baseline="0" dirty="0" smtClean="0"/>
              <a:t> </a:t>
            </a:r>
            <a:r>
              <a:rPr lang="en-US" b="1" dirty="0" smtClean="0"/>
              <a:t>2: - Reduce the prevalence of harmful chemicals and waste and support the implementation of clean alternative technologies/substances</a:t>
            </a:r>
          </a:p>
          <a:p>
            <a:pPr defTabSz="923799">
              <a:defRPr/>
            </a:pPr>
            <a:endParaRPr lang="en-US" b="1" dirty="0" smtClean="0"/>
          </a:p>
          <a:p>
            <a:pPr defTabSz="923799">
              <a:defRPr/>
            </a:pPr>
            <a:r>
              <a:rPr lang="en-US" b="1" dirty="0" smtClean="0"/>
              <a:t>Program 1 and 6 apply</a:t>
            </a:r>
            <a:r>
              <a:rPr lang="en-US" b="1" baseline="0" dirty="0" smtClean="0"/>
              <a:t> to all chemicals and waste, and Program 2 to 5 apply to POPs, Mercury, and ODS in CEITs.</a:t>
            </a:r>
          </a:p>
          <a:p>
            <a:pPr defTabSz="923799">
              <a:defRPr/>
            </a:pPr>
            <a:r>
              <a:rPr lang="en-US" b="1" baseline="0" dirty="0" smtClean="0"/>
              <a:t>Also the GEF supports important enabling activities including update of NIP, MIA and ASGM NAP.</a:t>
            </a:r>
          </a:p>
          <a:p>
            <a:pPr defTabSz="923799">
              <a:defRPr/>
            </a:pPr>
            <a:endParaRPr lang="en-US" b="1" dirty="0" smtClean="0"/>
          </a:p>
          <a:p>
            <a:pPr defTabSz="923799">
              <a:defRPr/>
            </a:pPr>
            <a:endParaRPr lang="en-US" b="1" dirty="0" smtClean="0"/>
          </a:p>
          <a:p>
            <a:pPr defTabSz="923799">
              <a:defRPr/>
            </a:pPr>
            <a:endParaRPr lang="en-US" b="1" dirty="0" smtClean="0"/>
          </a:p>
          <a:p>
            <a:pPr defTabSz="923799">
              <a:defRPr/>
            </a:pPr>
            <a:endParaRPr lang="en-US" b="1" dirty="0" smtClean="0"/>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13000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7241D-FC74-4E30-9F37-A81AA9063518}" type="slidenum">
              <a:rPr lang="en-US" smtClean="0"/>
              <a:t>15</a:t>
            </a:fld>
            <a:endParaRPr lang="en-US"/>
          </a:p>
        </p:txBody>
      </p:sp>
    </p:spTree>
    <p:extLst>
      <p:ext uri="{BB962C8B-B14F-4D97-AF65-F5344CB8AC3E}">
        <p14:creationId xmlns:p14="http://schemas.microsoft.com/office/powerpoint/2010/main" val="1643167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0" dirty="0" smtClean="0"/>
              <a:t>Sustainable Forest</a:t>
            </a:r>
            <a:r>
              <a:rPr lang="en-US" b="0" baseline="0" dirty="0" smtClean="0"/>
              <a:t> Management draws on both STAR Allocation Funds and Non-STAR funds.  In order to access SFM funds, a project has to allocate funding from its STAR allocation.  The funds need to come from at least 2 </a:t>
            </a:r>
            <a:r>
              <a:rPr lang="en-US" b="0" baseline="0" dirty="0" err="1" smtClean="0"/>
              <a:t>Fas</a:t>
            </a:r>
            <a:r>
              <a:rPr lang="en-US" b="0" baseline="0" dirty="0" smtClean="0"/>
              <a:t> (so BD, LD and/or CCM)  and for every $2M of STAR funds, SFM provides $1.  And also there has to be a $2M minimum from STAR. </a:t>
            </a:r>
          </a:p>
          <a:p>
            <a:pPr defTabSz="923799">
              <a:defRPr/>
            </a:pPr>
            <a:endParaRPr lang="en-US" b="1" baseline="0" dirty="0" smtClean="0"/>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775000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 </a:t>
            </a:r>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783899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0" dirty="0" smtClean="0"/>
              <a:t>Finally, the last FA is CCA.  Unique to the other </a:t>
            </a:r>
            <a:r>
              <a:rPr lang="en-US" b="0" dirty="0" err="1" smtClean="0"/>
              <a:t>Fas</a:t>
            </a:r>
            <a:r>
              <a:rPr lang="en-US" b="0" dirty="0" smtClean="0"/>
              <a:t>, CCA is funded through a different trust fund – LDCF and SCCF.  In</a:t>
            </a:r>
            <a:r>
              <a:rPr lang="en-US" b="0" baseline="0" dirty="0" smtClean="0"/>
              <a:t> this region ADD</a:t>
            </a:r>
            <a:endParaRPr lang="en-US" b="0"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684375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GEF adaptation program is to increase resilience </a:t>
            </a:r>
            <a:r>
              <a:rPr lang="en-US" dirty="0" err="1" smtClean="0"/>
              <a:t>ot</a:t>
            </a:r>
            <a:r>
              <a:rPr lang="en-US" dirty="0" smtClean="0"/>
              <a:t> the adverse impacts of climate change in vulnerable developing countries, through both near- and long-term adaptation measures in affected sectors, areas and communities; leading to a reduction of expected socio-economic losses associated with climate change and variability</a:t>
            </a:r>
          </a:p>
          <a:p>
            <a:endParaRPr lang="en-US" dirty="0" smtClean="0"/>
          </a:p>
          <a:p>
            <a:r>
              <a:rPr lang="en-US" dirty="0" smtClean="0"/>
              <a:t>The goal is supported through three strategic objectives:</a:t>
            </a:r>
          </a:p>
          <a:p>
            <a:r>
              <a:rPr lang="en-US" dirty="0" smtClean="0"/>
              <a:t>Reduce the vulnerability of people, livelihoods, physical assets and natural systems to the adverse effects of climate change;</a:t>
            </a:r>
          </a:p>
          <a:p>
            <a:r>
              <a:rPr lang="en-US" dirty="0" smtClean="0"/>
              <a:t>Strengthen institutional and technical capacities for effective climate change adaptation</a:t>
            </a:r>
          </a:p>
          <a:p>
            <a:r>
              <a:rPr lang="en-US" dirty="0" smtClean="0"/>
              <a:t>Integrate climate change adaptation into relevant policies, plans and associated processes</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087241D-FC74-4E30-9F37-A81AA9063518}" type="slidenum">
              <a:rPr lang="en-US" smtClean="0"/>
              <a:t>19</a:t>
            </a:fld>
            <a:endParaRPr lang="en-US"/>
          </a:p>
        </p:txBody>
      </p:sp>
    </p:spTree>
    <p:extLst>
      <p:ext uri="{BB962C8B-B14F-4D97-AF65-F5344CB8AC3E}">
        <p14:creationId xmlns:p14="http://schemas.microsoft.com/office/powerpoint/2010/main" val="1883556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sz="1100" b="0" dirty="0" smtClean="0"/>
              <a:t>Based</a:t>
            </a:r>
            <a:r>
              <a:rPr lang="en-US" sz="1100" b="0" baseline="0" dirty="0" smtClean="0"/>
              <a:t> on the two pillars and the interest in private sector engagement and EBM, the APS will focus on ten priority areas.  The first seven correspond to the core sectors.  </a:t>
            </a:r>
          </a:p>
          <a:p>
            <a:pPr defTabSz="923799">
              <a:defRPr/>
            </a:pPr>
            <a:r>
              <a:rPr lang="en-US" sz="1100" b="0" baseline="0" dirty="0" smtClean="0"/>
              <a:t>Climate service info services is a cross-cutting priority</a:t>
            </a:r>
          </a:p>
          <a:p>
            <a:pPr defTabSz="923799">
              <a:defRPr/>
            </a:pPr>
            <a:r>
              <a:rPr lang="en-US" sz="1100" b="0" baseline="0" dirty="0" smtClean="0"/>
              <a:t>And the remaining two are priorities across GEF focal areas</a:t>
            </a:r>
          </a:p>
          <a:p>
            <a:pPr defTabSz="923799">
              <a:defRPr/>
            </a:pPr>
            <a:endParaRPr lang="en-US" sz="1100" b="0" baseline="0" dirty="0" smtClean="0"/>
          </a:p>
          <a:p>
            <a:pPr defTabSz="923799">
              <a:defRPr/>
            </a:pPr>
            <a:endParaRPr lang="en-US" sz="1100" b="0" baseline="0" dirty="0" smtClean="0"/>
          </a:p>
          <a:p>
            <a:pPr marL="171450" indent="-171450" defTabSz="923799">
              <a:buFontTx/>
              <a:buChar char="-"/>
              <a:defRPr/>
            </a:pPr>
            <a:r>
              <a:rPr lang="en-US" sz="1100" b="0" baseline="0" dirty="0" err="1" smtClean="0"/>
              <a:t>Approx</a:t>
            </a:r>
            <a:r>
              <a:rPr lang="en-US" sz="1100" b="0" baseline="0" dirty="0" smtClean="0"/>
              <a:t> 29% of LDCF and 26% of SCCF investments promote adaptation in </a:t>
            </a:r>
            <a:r>
              <a:rPr lang="en-US" sz="1100" b="0" baseline="0" dirty="0" err="1" smtClean="0"/>
              <a:t>Agr</a:t>
            </a:r>
            <a:r>
              <a:rPr lang="en-US" sz="1100" b="0" baseline="0" dirty="0" smtClean="0"/>
              <a:t> &amp; Food security , including demo and deployment of innovative, </a:t>
            </a:r>
            <a:r>
              <a:rPr lang="en-US" sz="1100" b="0" u="sng" baseline="0" dirty="0" smtClean="0"/>
              <a:t>climate resilient </a:t>
            </a:r>
            <a:r>
              <a:rPr lang="en-US" sz="1100" b="0" u="sng" baseline="0" dirty="0" err="1" smtClean="0"/>
              <a:t>techn</a:t>
            </a:r>
            <a:r>
              <a:rPr lang="en-US" sz="1100" b="0" baseline="0" dirty="0" smtClean="0"/>
              <a:t> for </a:t>
            </a:r>
            <a:r>
              <a:rPr lang="en-US" sz="1100" b="0" baseline="0" dirty="0" err="1" smtClean="0"/>
              <a:t>agr</a:t>
            </a:r>
            <a:r>
              <a:rPr lang="en-US" sz="1100" b="0" baseline="0" dirty="0" smtClean="0"/>
              <a:t> production and processing.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Water resource management is another important theme that has captured </a:t>
            </a:r>
            <a:r>
              <a:rPr lang="en-US" sz="1100" b="0" u="sng" baseline="0" dirty="0" smtClean="0"/>
              <a:t>14% of LDCF </a:t>
            </a:r>
            <a:r>
              <a:rPr lang="en-US" sz="1100" b="0" baseline="0" dirty="0" smtClean="0"/>
              <a:t>project funds and nearly </a:t>
            </a:r>
            <a:r>
              <a:rPr lang="en-US" sz="1100" b="0" u="sng" baseline="0" dirty="0" smtClean="0"/>
              <a:t>25% of SCCF </a:t>
            </a:r>
            <a:r>
              <a:rPr lang="en-US" sz="1100" b="0" baseline="0" dirty="0" smtClean="0"/>
              <a:t>providing support to issues of </a:t>
            </a:r>
            <a:r>
              <a:rPr lang="en-US" sz="1100" b="0" u="sng" baseline="0" dirty="0" smtClean="0"/>
              <a:t>climate-resilient water governance</a:t>
            </a:r>
            <a:r>
              <a:rPr lang="en-US" sz="1100" b="0" baseline="0" dirty="0" smtClean="0"/>
              <a:t>, </a:t>
            </a:r>
            <a:r>
              <a:rPr lang="en-US" sz="1100" b="0" u="sng" baseline="0" dirty="0" smtClean="0"/>
              <a:t>watershed management </a:t>
            </a:r>
            <a:r>
              <a:rPr lang="en-US" sz="1100" b="0" baseline="0" dirty="0" smtClean="0"/>
              <a:t>, and the transfer and adoption of </a:t>
            </a:r>
            <a:r>
              <a:rPr lang="en-US" sz="1100" b="0" u="sng" baseline="0" dirty="0" smtClean="0"/>
              <a:t>technologies for water harvesting and efficiency. </a:t>
            </a:r>
          </a:p>
          <a:p>
            <a:pPr marL="171450" indent="-171450" defTabSz="923799">
              <a:buFontTx/>
              <a:buChar char="-"/>
              <a:defRPr/>
            </a:pPr>
            <a:endParaRPr lang="en-US" sz="1100" b="0" u="sng" baseline="0" dirty="0" smtClean="0"/>
          </a:p>
          <a:p>
            <a:pPr marL="171450" indent="-171450" defTabSz="923799">
              <a:buFontTx/>
              <a:buChar char="-"/>
              <a:defRPr/>
            </a:pPr>
            <a:r>
              <a:rPr lang="en-US" sz="1100" b="0" baseline="0" dirty="0" smtClean="0"/>
              <a:t>Reduce vulnerability of coastal communities to CC impacts through improved </a:t>
            </a:r>
            <a:r>
              <a:rPr lang="en-US" sz="1100" b="0" u="sng" baseline="0" dirty="0" smtClean="0"/>
              <a:t>land-use planning</a:t>
            </a:r>
            <a:r>
              <a:rPr lang="en-US" sz="1100" b="0" baseline="0" dirty="0" smtClean="0"/>
              <a:t>, </a:t>
            </a:r>
            <a:r>
              <a:rPr lang="en-US" sz="1100" b="0" u="sng" baseline="0" dirty="0" smtClean="0"/>
              <a:t>climate-resilient coastal </a:t>
            </a:r>
            <a:r>
              <a:rPr lang="en-US" sz="1100" b="0" u="sng" baseline="0" dirty="0" err="1" smtClean="0"/>
              <a:t>infrastuture</a:t>
            </a:r>
            <a:r>
              <a:rPr lang="en-US" sz="1100" b="0" u="sng" baseline="0" dirty="0" smtClean="0"/>
              <a:t> </a:t>
            </a:r>
            <a:r>
              <a:rPr lang="en-US" sz="1100" b="0" baseline="0" dirty="0" smtClean="0"/>
              <a:t>and the sustainable </a:t>
            </a:r>
            <a:r>
              <a:rPr lang="en-US" sz="1100" b="0" baseline="0" dirty="0" err="1" smtClean="0"/>
              <a:t>mgt</a:t>
            </a:r>
            <a:r>
              <a:rPr lang="en-US" sz="1100" b="0" baseline="0" dirty="0" smtClean="0"/>
              <a:t> of </a:t>
            </a:r>
            <a:r>
              <a:rPr lang="en-US" sz="1100" b="0" u="sng" baseline="0" dirty="0" smtClean="0"/>
              <a:t>strengthening early-warning systems</a:t>
            </a:r>
            <a:r>
              <a:rPr lang="en-US" sz="1100" b="0" baseline="0" dirty="0" smtClean="0"/>
              <a:t>,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err="1" smtClean="0"/>
              <a:t>Infrasture</a:t>
            </a:r>
            <a:r>
              <a:rPr lang="en-US" sz="1100" b="0" baseline="0" dirty="0" smtClean="0"/>
              <a:t> refers to designing </a:t>
            </a:r>
            <a:r>
              <a:rPr lang="en-US" sz="1100" b="0" u="sng" baseline="0" dirty="0" smtClean="0"/>
              <a:t>resilient</a:t>
            </a:r>
            <a:r>
              <a:rPr lang="en-US" sz="1100" b="0" baseline="0" dirty="0" smtClean="0"/>
              <a:t> </a:t>
            </a:r>
            <a:r>
              <a:rPr lang="en-US" sz="1100" b="0" u="sng" baseline="0" dirty="0" smtClean="0"/>
              <a:t>transportation, urban settlements, water supplies, sanitation and energy facilities</a:t>
            </a:r>
          </a:p>
          <a:p>
            <a:pPr marL="171450" indent="-171450" defTabSz="923799">
              <a:buFontTx/>
              <a:buChar char="-"/>
              <a:defRPr/>
            </a:pPr>
            <a:endParaRPr lang="en-US" sz="1100" b="0" u="sng" baseline="0" dirty="0" smtClean="0"/>
          </a:p>
          <a:p>
            <a:pPr marL="171450" indent="-171450" defTabSz="923799">
              <a:buFontTx/>
              <a:buChar char="-"/>
              <a:defRPr/>
            </a:pPr>
            <a:r>
              <a:rPr lang="en-US" sz="1100" b="0" dirty="0" smtClean="0"/>
              <a:t>Reduce risk from disaster risks across sectors through </a:t>
            </a:r>
            <a:r>
              <a:rPr lang="en-US" sz="1100" b="0" u="sng" dirty="0" smtClean="0"/>
              <a:t>info services</a:t>
            </a:r>
            <a:r>
              <a:rPr lang="en-US" sz="1100" b="0" dirty="0" smtClean="0"/>
              <a:t>, </a:t>
            </a:r>
            <a:r>
              <a:rPr lang="en-US" sz="1100" b="0" u="sng" dirty="0" smtClean="0"/>
              <a:t>capacity building </a:t>
            </a:r>
            <a:r>
              <a:rPr lang="en-US" sz="1100" b="0" dirty="0" smtClean="0"/>
              <a:t>and </a:t>
            </a:r>
            <a:r>
              <a:rPr lang="en-US" sz="1100" b="0" u="sng" dirty="0" smtClean="0"/>
              <a:t>public works</a:t>
            </a:r>
            <a:r>
              <a:rPr lang="en-US" sz="1100" b="0" dirty="0" smtClean="0"/>
              <a:t>.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NRM strengthening environmental management in </a:t>
            </a:r>
            <a:r>
              <a:rPr lang="en-US" sz="1100" b="0" baseline="0" dirty="0" err="1" smtClean="0"/>
              <a:t>vulernable</a:t>
            </a:r>
            <a:r>
              <a:rPr lang="en-US" sz="1100" b="0" baseline="0" dirty="0" smtClean="0"/>
              <a:t> areas, such as protecting </a:t>
            </a:r>
            <a:r>
              <a:rPr lang="en-US" sz="1100" b="0" u="sng" baseline="0" dirty="0" smtClean="0"/>
              <a:t>wetlands that provide shoreline </a:t>
            </a:r>
            <a:r>
              <a:rPr lang="en-US" sz="1100" b="0" u="sng" baseline="0" dirty="0" err="1" smtClean="0"/>
              <a:t>proection</a:t>
            </a:r>
            <a:r>
              <a:rPr lang="en-US" sz="1100" b="0" u="sng" baseline="0" dirty="0" smtClean="0"/>
              <a:t>.</a:t>
            </a:r>
            <a:endParaRPr lang="en-US" sz="1100" b="0" u="sng" dirty="0" smtClean="0"/>
          </a:p>
          <a:p>
            <a:pPr defTabSz="923799">
              <a:defRPr/>
            </a:pPr>
            <a:endParaRPr lang="en-US" sz="1100" b="1" u="sng" dirty="0" smtClean="0"/>
          </a:p>
          <a:p>
            <a:pPr marL="171450" indent="-171450" defTabSz="923799">
              <a:buFontTx/>
              <a:buChar char="-"/>
              <a:defRPr/>
            </a:pPr>
            <a:r>
              <a:rPr lang="en-US" sz="1100" b="0" dirty="0" smtClean="0"/>
              <a:t>Health</a:t>
            </a:r>
            <a:r>
              <a:rPr lang="en-US" sz="1100" b="0" baseline="0" dirty="0" smtClean="0"/>
              <a:t> – refers to mainstreaming CCA into the public health sector. To date only 3% of SCCF. </a:t>
            </a:r>
          </a:p>
          <a:p>
            <a:pPr marL="171450" indent="-171450" defTabSz="923799">
              <a:buFontTx/>
              <a:buChar char="-"/>
              <a:defRPr/>
            </a:pPr>
            <a:endParaRPr lang="en-US" sz="1100" b="0" dirty="0" smtClean="0"/>
          </a:p>
          <a:p>
            <a:pPr marL="171450" indent="-171450" defTabSz="923799">
              <a:buFontTx/>
              <a:buChar char="-"/>
              <a:defRPr/>
            </a:pPr>
            <a:r>
              <a:rPr lang="en-US" sz="1100" b="0" dirty="0" smtClean="0"/>
              <a:t>----</a:t>
            </a:r>
          </a:p>
          <a:p>
            <a:pPr marL="171450" indent="-171450" defTabSz="923799">
              <a:buFontTx/>
              <a:buChar char="-"/>
              <a:defRPr/>
            </a:pPr>
            <a:r>
              <a:rPr lang="en-US" sz="1100" b="0" baseline="0" dirty="0" err="1" smtClean="0"/>
              <a:t>Approx</a:t>
            </a:r>
            <a:r>
              <a:rPr lang="en-US" sz="1100" b="0" baseline="0" dirty="0" smtClean="0"/>
              <a:t> 29% of LDCF and 26% of SCCF investments promote adaptation in </a:t>
            </a:r>
            <a:r>
              <a:rPr lang="en-US" sz="1100" b="0" baseline="0" dirty="0" err="1" smtClean="0"/>
              <a:t>Agr</a:t>
            </a:r>
            <a:r>
              <a:rPr lang="en-US" sz="1100" b="0" baseline="0" dirty="0" smtClean="0"/>
              <a:t> &amp; Food security , including demo and deployment of innovative, </a:t>
            </a:r>
            <a:r>
              <a:rPr lang="en-US" sz="1100" b="0" u="sng" baseline="0" dirty="0" smtClean="0"/>
              <a:t>climate resilient </a:t>
            </a:r>
            <a:r>
              <a:rPr lang="en-US" sz="1100" b="0" u="sng" baseline="0" dirty="0" err="1" smtClean="0"/>
              <a:t>techn</a:t>
            </a:r>
            <a:r>
              <a:rPr lang="en-US" sz="1100" b="0" baseline="0" dirty="0" smtClean="0"/>
              <a:t> for </a:t>
            </a:r>
            <a:r>
              <a:rPr lang="en-US" sz="1100" b="0" baseline="0" dirty="0" err="1" smtClean="0"/>
              <a:t>agr</a:t>
            </a:r>
            <a:r>
              <a:rPr lang="en-US" sz="1100" b="0" baseline="0" dirty="0" smtClean="0"/>
              <a:t> production and processing.  </a:t>
            </a:r>
          </a:p>
          <a:p>
            <a:pPr marL="171450" indent="-171450" defTabSz="923799">
              <a:buFontTx/>
              <a:buChar char="-"/>
              <a:defRPr/>
            </a:pPr>
            <a:endParaRPr lang="en-US" sz="1100" b="0" baseline="0" dirty="0" smtClean="0"/>
          </a:p>
          <a:p>
            <a:pPr marL="171450" indent="-171450" defTabSz="923799">
              <a:buFontTx/>
              <a:buChar char="-"/>
              <a:defRPr/>
            </a:pPr>
            <a:r>
              <a:rPr lang="en-US" sz="1100" b="0" baseline="0" dirty="0" smtClean="0"/>
              <a:t>Projects under this theme include 1) integrating climate-resilient tools and measures into </a:t>
            </a:r>
            <a:r>
              <a:rPr lang="en-US" sz="1100" b="0" baseline="0" dirty="0" err="1" smtClean="0"/>
              <a:t>agr</a:t>
            </a:r>
            <a:r>
              <a:rPr lang="en-US" sz="1100" b="0" baseline="0" dirty="0" smtClean="0"/>
              <a:t> policies; policy and </a:t>
            </a:r>
            <a:r>
              <a:rPr lang="en-US" sz="1100" b="0" baseline="0" dirty="0" err="1" smtClean="0"/>
              <a:t>regu</a:t>
            </a:r>
            <a:r>
              <a:rPr lang="en-US" sz="1100" b="0" baseline="0" dirty="0" smtClean="0"/>
              <a:t> </a:t>
            </a:r>
            <a:r>
              <a:rPr lang="en-US" sz="1100" b="0" baseline="0" dirty="0" err="1" smtClean="0"/>
              <a:t>env</a:t>
            </a:r>
            <a:r>
              <a:rPr lang="en-US" sz="1100" b="0" baseline="0" dirty="0" smtClean="0"/>
              <a:t> as well as reforming incentive structures and </a:t>
            </a:r>
            <a:r>
              <a:rPr lang="en-US" sz="1100" b="0" baseline="0" dirty="0" err="1" smtClean="0"/>
              <a:t>subsdidies</a:t>
            </a:r>
            <a:r>
              <a:rPr lang="en-US" sz="1100" b="0" baseline="0" dirty="0" smtClean="0"/>
              <a:t> and expanding access to markets, credit risk and transfer and other </a:t>
            </a:r>
            <a:r>
              <a:rPr lang="en-US" sz="1100" b="0" baseline="0" dirty="0" err="1" smtClean="0"/>
              <a:t>financies</a:t>
            </a:r>
            <a:r>
              <a:rPr lang="en-US" sz="1100" b="0" baseline="0" dirty="0" smtClean="0"/>
              <a:t> services along with </a:t>
            </a:r>
            <a:r>
              <a:rPr lang="en-US" sz="1100" b="0" baseline="0" dirty="0" err="1" smtClean="0"/>
              <a:t>acess</a:t>
            </a:r>
            <a:r>
              <a:rPr lang="en-US" sz="1100" b="0" baseline="0" dirty="0" smtClean="0"/>
              <a:t> to extension services, agro-</a:t>
            </a:r>
            <a:r>
              <a:rPr lang="en-US" sz="1100" b="0" baseline="0" dirty="0" err="1" smtClean="0"/>
              <a:t>meterological</a:t>
            </a:r>
            <a:r>
              <a:rPr lang="en-US" sz="1100" b="0" baseline="0" dirty="0" smtClean="0"/>
              <a:t> info and climate-resilient </a:t>
            </a:r>
            <a:r>
              <a:rPr lang="en-US" sz="1100" b="0" baseline="0" dirty="0" err="1" smtClean="0"/>
              <a:t>techn</a:t>
            </a:r>
            <a:r>
              <a:rPr lang="en-US" sz="1100" b="0" baseline="0" dirty="0" smtClean="0"/>
              <a:t>.  There are numerous opportunities for linking with all the other GEF focal areas. And tremendous potential for expanding private sector engagement by working throughout the </a:t>
            </a:r>
            <a:r>
              <a:rPr lang="en-US" sz="1100" b="0" baseline="0" dirty="0" err="1" smtClean="0"/>
              <a:t>agr</a:t>
            </a:r>
            <a:r>
              <a:rPr lang="en-US" sz="1100" b="0" baseline="0" dirty="0" smtClean="0"/>
              <a:t> supply change and by enhancing access to insurance and micro-finance services.</a:t>
            </a:r>
          </a:p>
          <a:p>
            <a:pPr marL="171450" indent="-171450" defTabSz="923799">
              <a:buFontTx/>
              <a:buChar char="-"/>
              <a:defRPr/>
            </a:pPr>
            <a:r>
              <a:rPr lang="en-US" sz="1100" b="0" baseline="0" dirty="0" smtClean="0"/>
              <a:t>Water resource </a:t>
            </a:r>
            <a:r>
              <a:rPr lang="en-US" sz="1100" b="0" baseline="0" dirty="0" err="1" smtClean="0"/>
              <a:t>magenemtn</a:t>
            </a:r>
            <a:r>
              <a:rPr lang="en-US" sz="1100" b="0" baseline="0" dirty="0" smtClean="0"/>
              <a:t> is another important theme that has captured 14% of LDCF project funds and nearly 25% of SCCF providing support to climate-resilient water governance, watershed </a:t>
            </a:r>
            <a:r>
              <a:rPr lang="en-US" sz="1100" b="0" baseline="0" dirty="0" err="1" smtClean="0"/>
              <a:t>mgt</a:t>
            </a:r>
            <a:r>
              <a:rPr lang="en-US" sz="1100" b="0" baseline="0" dirty="0" smtClean="0"/>
              <a:t>, and the transfer and adoption of technologies for water harvesting and </a:t>
            </a:r>
            <a:r>
              <a:rPr lang="en-US" sz="1100" b="0" baseline="0" dirty="0" err="1" smtClean="0"/>
              <a:t>efficienty</a:t>
            </a:r>
            <a:r>
              <a:rPr lang="en-US" sz="1100" b="0" baseline="0" dirty="0" smtClean="0"/>
              <a:t>.  There are a number of new areas for future consideration, including: 1) adoption of proven </a:t>
            </a:r>
            <a:r>
              <a:rPr lang="en-US" sz="1100" b="0" baseline="0" dirty="0" err="1" smtClean="0"/>
              <a:t>technolgoies</a:t>
            </a:r>
            <a:r>
              <a:rPr lang="en-US" sz="1100" b="0" baseline="0" dirty="0" smtClean="0"/>
              <a:t>; 2) enhancing the knowledge based for c-resilient </a:t>
            </a:r>
            <a:r>
              <a:rPr lang="en-US" sz="1100" b="0" baseline="0" dirty="0" err="1" smtClean="0"/>
              <a:t>mgt</a:t>
            </a:r>
            <a:r>
              <a:rPr lang="en-US" sz="1100" b="0" baseline="0" dirty="0" smtClean="0"/>
              <a:t>, and strengthening regulatory frameworks and economic </a:t>
            </a:r>
            <a:r>
              <a:rPr lang="en-US" sz="1100" b="0" baseline="0" dirty="0" err="1" smtClean="0"/>
              <a:t>incentrive</a:t>
            </a:r>
            <a:r>
              <a:rPr lang="en-US" sz="1100" b="0" baseline="0" dirty="0" smtClean="0"/>
              <a:t> structures.</a:t>
            </a:r>
          </a:p>
          <a:p>
            <a:pPr marL="171450" indent="-171450" defTabSz="923799">
              <a:buFontTx/>
              <a:buChar char="-"/>
              <a:defRPr/>
            </a:pPr>
            <a:r>
              <a:rPr lang="en-US" sz="1100" b="0" baseline="0" dirty="0" smtClean="0"/>
              <a:t>CZ are at the interface of both land and sea impacts from CC and are therefore highly vulnerable. 13 and 11% of LDCF and SCCF – reduce vulnerability of coastal communities to CC impacts (e.g. sea level rise, storms, floods, erosion) through improved land-use planning, climate-resilient coastal </a:t>
            </a:r>
            <a:r>
              <a:rPr lang="en-US" sz="1100" b="0" baseline="0" dirty="0" err="1" smtClean="0"/>
              <a:t>infrastuture</a:t>
            </a:r>
            <a:r>
              <a:rPr lang="en-US" sz="1100" b="0" baseline="0" dirty="0" smtClean="0"/>
              <a:t> and the sustainable </a:t>
            </a:r>
            <a:r>
              <a:rPr lang="en-US" sz="1100" b="0" baseline="0" dirty="0" err="1" smtClean="0"/>
              <a:t>mgt</a:t>
            </a:r>
            <a:r>
              <a:rPr lang="en-US" sz="1100" b="0" baseline="0" dirty="0" smtClean="0"/>
              <a:t> of natural </a:t>
            </a:r>
            <a:r>
              <a:rPr lang="en-US" sz="1100" b="0" baseline="0" dirty="0" err="1" smtClean="0"/>
              <a:t>infrasturutures</a:t>
            </a:r>
            <a:r>
              <a:rPr lang="en-US" sz="1100" b="0" baseline="0" dirty="0" smtClean="0"/>
              <a:t>.  We are looking to strengthening early-warning systems, </a:t>
            </a:r>
            <a:r>
              <a:rPr lang="en-US" sz="1100" b="0" baseline="0" dirty="0" err="1" smtClean="0"/>
              <a:t>promoteing</a:t>
            </a:r>
            <a:r>
              <a:rPr lang="en-US" sz="1100" b="0" baseline="0" dirty="0" smtClean="0"/>
              <a:t> diversified and resilient livelihoods, integrating adaption measures into coastal </a:t>
            </a:r>
            <a:r>
              <a:rPr lang="en-US" sz="1100" b="0" baseline="0" dirty="0" err="1" smtClean="0"/>
              <a:t>settlmetn</a:t>
            </a:r>
            <a:r>
              <a:rPr lang="en-US" sz="1100" b="0" baseline="0" dirty="0" smtClean="0"/>
              <a:t> planning and </a:t>
            </a:r>
            <a:r>
              <a:rPr lang="en-US" sz="1100" b="0" baseline="0" dirty="0" err="1" smtClean="0"/>
              <a:t>infrasturre</a:t>
            </a:r>
            <a:r>
              <a:rPr lang="en-US" sz="1100" b="0" baseline="0" dirty="0" smtClean="0"/>
              <a:t> investments and </a:t>
            </a:r>
            <a:r>
              <a:rPr lang="en-US" sz="1100" b="0" baseline="0" dirty="0" err="1" smtClean="0"/>
              <a:t>sacling</a:t>
            </a:r>
            <a:r>
              <a:rPr lang="en-US" sz="1100" b="0" baseline="0" dirty="0" smtClean="0"/>
              <a:t> up private-sector engagement (e.g. climate-proofing ports, coastal roads, tourism.</a:t>
            </a:r>
          </a:p>
          <a:p>
            <a:pPr marL="171450" indent="-171450" defTabSz="923799">
              <a:buFontTx/>
              <a:buChar char="-"/>
              <a:defRPr/>
            </a:pPr>
            <a:r>
              <a:rPr lang="en-US" sz="1100" b="0" baseline="0" dirty="0" err="1" smtClean="0"/>
              <a:t>Infrasture</a:t>
            </a:r>
            <a:r>
              <a:rPr lang="en-US" sz="1100" b="0" baseline="0" dirty="0" smtClean="0"/>
              <a:t> is reflected in the previous sectors and includes not only address CZ </a:t>
            </a:r>
            <a:r>
              <a:rPr lang="en-US" sz="1100" b="0" baseline="0" dirty="0" err="1" smtClean="0"/>
              <a:t>Mgt</a:t>
            </a:r>
            <a:r>
              <a:rPr lang="en-US" sz="1100" b="0" baseline="0" dirty="0" smtClean="0"/>
              <a:t> and enhanced flood risk </a:t>
            </a:r>
            <a:r>
              <a:rPr lang="en-US" sz="1100" b="0" baseline="0" dirty="0" err="1" smtClean="0"/>
              <a:t>mgt</a:t>
            </a:r>
            <a:r>
              <a:rPr lang="en-US" sz="1100" b="0" baseline="0" dirty="0" smtClean="0"/>
              <a:t>, but also areas of transportation, urban settlements, water supplies and sanitation and energy.  GEF funds are seeking to strengthen structural codes and standards and their enforcement, mainstream adaptation tools across infrastructure planning and development and catalyze private sector investments in infrastructure and settlement planning. </a:t>
            </a:r>
          </a:p>
          <a:p>
            <a:pPr marL="171450" indent="-171450" defTabSz="923799">
              <a:buFontTx/>
              <a:buChar char="-"/>
              <a:defRPr/>
            </a:pPr>
            <a:r>
              <a:rPr lang="en-US" sz="1100" b="0" dirty="0" smtClean="0"/>
              <a:t>DRM – the Adaptation Program has financed measures to reduce CC-induced disaster risks across sectors through info services, capacity building and public works. In particular need to further mainstream DR info, assessment tools and appropriate mitigation measures </a:t>
            </a:r>
            <a:r>
              <a:rPr lang="en-US" sz="1100" b="0" dirty="0" err="1" smtClean="0"/>
              <a:t>acros</a:t>
            </a:r>
            <a:r>
              <a:rPr lang="en-US" sz="1100" b="0" dirty="0" smtClean="0"/>
              <a:t> relevant policies, </a:t>
            </a:r>
            <a:r>
              <a:rPr lang="en-US" sz="1100" b="0" dirty="0" err="1" smtClean="0"/>
              <a:t>dev</a:t>
            </a:r>
            <a:r>
              <a:rPr lang="en-US" sz="1100" b="0" dirty="0" smtClean="0"/>
              <a:t> frameworks and investment plans, strengthen disaster preparedness for effective response at all levels and disaster contingency planning, increase access to early-warning info, </a:t>
            </a:r>
            <a:r>
              <a:rPr lang="en-US" sz="1100" b="0" dirty="0" err="1" smtClean="0"/>
              <a:t>edu</a:t>
            </a:r>
            <a:r>
              <a:rPr lang="en-US" sz="1100" b="0" dirty="0" smtClean="0"/>
              <a:t> and awareness</a:t>
            </a:r>
            <a:r>
              <a:rPr lang="en-US" sz="1100" b="0" baseline="0" dirty="0" smtClean="0"/>
              <a:t> raising on CC-induced hazards at all levels and promote the </a:t>
            </a:r>
            <a:r>
              <a:rPr lang="en-US" sz="1100" b="0" baseline="0" dirty="0" err="1" smtClean="0"/>
              <a:t>dev</a:t>
            </a:r>
            <a:r>
              <a:rPr lang="en-US" sz="1100" b="0" baseline="0" dirty="0" smtClean="0"/>
              <a:t> of an access to financial </a:t>
            </a:r>
            <a:r>
              <a:rPr lang="en-US" sz="1100" b="0" baseline="0" dirty="0" err="1" smtClean="0"/>
              <a:t>insturments</a:t>
            </a:r>
            <a:r>
              <a:rPr lang="en-US" sz="1100" b="0" baseline="0" dirty="0" smtClean="0"/>
              <a:t> for DRM, including risk transfer.</a:t>
            </a:r>
          </a:p>
          <a:p>
            <a:pPr marL="171450" indent="-171450" defTabSz="923799">
              <a:buFontTx/>
              <a:buChar char="-"/>
              <a:defRPr/>
            </a:pPr>
            <a:r>
              <a:rPr lang="en-US" sz="1100" b="0" baseline="0" dirty="0" smtClean="0"/>
              <a:t>NRM has served as a means to enhance not only natural assets, but also people and their livelihoods and to reduce the vulnerability of fragile </a:t>
            </a:r>
            <a:r>
              <a:rPr lang="en-US" sz="1100" b="0" baseline="0" dirty="0" err="1" smtClean="0"/>
              <a:t>ecoystems</a:t>
            </a:r>
            <a:r>
              <a:rPr lang="en-US" sz="1100" b="0" baseline="0" dirty="0" smtClean="0"/>
              <a:t>.  This includes, inter alia, strengthening environmental </a:t>
            </a:r>
            <a:r>
              <a:rPr lang="en-US" sz="1100" b="0" baseline="0" dirty="0" err="1" smtClean="0"/>
              <a:t>mgt</a:t>
            </a:r>
            <a:r>
              <a:rPr lang="en-US" sz="1100" b="0" baseline="0" dirty="0" smtClean="0"/>
              <a:t> in </a:t>
            </a:r>
            <a:r>
              <a:rPr lang="en-US" sz="1100" b="0" baseline="0" dirty="0" err="1" smtClean="0"/>
              <a:t>vulernable</a:t>
            </a:r>
            <a:r>
              <a:rPr lang="en-US" sz="1100" b="0" baseline="0" dirty="0" smtClean="0"/>
              <a:t> areas; </a:t>
            </a:r>
            <a:r>
              <a:rPr lang="en-US" sz="1100" b="0" baseline="0" dirty="0" err="1" smtClean="0"/>
              <a:t>pteocting</a:t>
            </a:r>
            <a:r>
              <a:rPr lang="en-US" sz="1100" b="0" baseline="0" dirty="0" smtClean="0"/>
              <a:t> ecosystem and natural resources that shield communities from </a:t>
            </a:r>
            <a:r>
              <a:rPr lang="en-US" sz="1100" b="0" baseline="0" dirty="0" err="1" smtClean="0"/>
              <a:t>cosatal</a:t>
            </a:r>
            <a:r>
              <a:rPr lang="en-US" sz="1100" b="0" baseline="0" dirty="0" smtClean="0"/>
              <a:t> hazards and flood risk (</a:t>
            </a:r>
            <a:r>
              <a:rPr lang="en-US" sz="1100" b="0" baseline="0" dirty="0" err="1" smtClean="0"/>
              <a:t>ie</a:t>
            </a:r>
            <a:r>
              <a:rPr lang="en-US" sz="1100" b="0" baseline="0" dirty="0" smtClean="0"/>
              <a:t> reefs and mangroves) and promoting sustainable, resilient and diversified livelihoods.</a:t>
            </a:r>
            <a:endParaRPr lang="en-US" sz="1100" b="0" dirty="0" smtClean="0"/>
          </a:p>
          <a:p>
            <a:pPr defTabSz="923799">
              <a:defRPr/>
            </a:pPr>
            <a:endParaRPr lang="en-US" sz="1100" b="1" dirty="0" smtClean="0"/>
          </a:p>
          <a:p>
            <a:pPr marL="171450" indent="-171450" defTabSz="923799">
              <a:buFontTx/>
              <a:buChar char="-"/>
              <a:defRPr/>
            </a:pPr>
            <a:r>
              <a:rPr lang="en-US" sz="1100" b="0" dirty="0" smtClean="0"/>
              <a:t>Health</a:t>
            </a:r>
            <a:r>
              <a:rPr lang="en-US" sz="1100" b="0" baseline="0" dirty="0" smtClean="0"/>
              <a:t> – to date only 3% of SCCF. There is a considerable need to strengthen </a:t>
            </a:r>
            <a:r>
              <a:rPr lang="en-US" sz="1100" b="0" baseline="0" dirty="0" err="1" smtClean="0"/>
              <a:t>evidenceto</a:t>
            </a:r>
            <a:r>
              <a:rPr lang="en-US" sz="1100" b="0" baseline="0" dirty="0" smtClean="0"/>
              <a:t> mainstream CCA in the public health sector.  The World Health Organization has been a particularly </a:t>
            </a:r>
            <a:r>
              <a:rPr lang="en-US" sz="1100" b="0" baseline="0" dirty="0" err="1" smtClean="0"/>
              <a:t>cirtical</a:t>
            </a:r>
            <a:r>
              <a:rPr lang="en-US" sz="1100" b="0" baseline="0" dirty="0" smtClean="0"/>
              <a:t> partner in these efforts in supporting the NAP process in LDCs.</a:t>
            </a:r>
          </a:p>
        </p:txBody>
      </p:sp>
      <p:sp>
        <p:nvSpPr>
          <p:cNvPr id="4" name="Slide Number Placeholder 3"/>
          <p:cNvSpPr>
            <a:spLocks noGrp="1"/>
          </p:cNvSpPr>
          <p:nvPr>
            <p:ph type="sldNum" sz="quarter" idx="10"/>
          </p:nvPr>
        </p:nvSpPr>
        <p:spPr/>
        <p:txBody>
          <a:bodyPr/>
          <a:lstStyle/>
          <a:p>
            <a:fld id="{0087241D-FC74-4E30-9F37-A81AA9063518}" type="slidenum">
              <a:rPr lang="en-US" smtClean="0"/>
              <a:t>20</a:t>
            </a:fld>
            <a:endParaRPr lang="en-US"/>
          </a:p>
        </p:txBody>
      </p:sp>
    </p:spTree>
    <p:extLst>
      <p:ext uri="{BB962C8B-B14F-4D97-AF65-F5344CB8AC3E}">
        <p14:creationId xmlns:p14="http://schemas.microsoft.com/office/powerpoint/2010/main" val="166625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having presented the idea of Integrated Thinking, we want to highlight the Integrated Approach Pilots.  </a:t>
            </a:r>
            <a:endParaRPr lang="en-US" dirty="0" smtClean="0"/>
          </a:p>
          <a:p>
            <a:endParaRPr lang="en-US" dirty="0" smtClean="0"/>
          </a:p>
          <a:p>
            <a:r>
              <a:rPr lang="en-US" baseline="0" dirty="0" smtClean="0"/>
              <a:t>As you may have also heard of the Integrated Approach Pilots, which are new addition in GEF-6 and are intended to stimulate experimentation and risk=taking to address existing and emerging complex challenges facing the global environment.   This effort is in line with the GEF-6 emphasis on multi-FA approaches – integrated portfolios.  $45-$60M.  Whereas the FAs $430M to $1.3B.</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087241D-FC74-4E30-9F37-A81AA906351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158293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In summary there are 7 </a:t>
            </a:r>
            <a:r>
              <a:rPr lang="en-US" b="1" dirty="0" err="1" smtClean="0"/>
              <a:t>Fas</a:t>
            </a:r>
            <a:r>
              <a:rPr lang="en-US" b="1" dirty="0" smtClean="0"/>
              <a:t>.</a:t>
            </a:r>
          </a:p>
          <a:p>
            <a:pPr defTabSz="923799">
              <a:defRPr/>
            </a:pPr>
            <a:endParaRPr lang="en-US" b="1" dirty="0" smtClean="0"/>
          </a:p>
          <a:p>
            <a:pPr defTabSz="923799">
              <a:defRPr/>
            </a:pPr>
            <a:r>
              <a:rPr lang="en-US" b="1" dirty="0" smtClean="0"/>
              <a:t>Now having shared with you each FA, we want to stress a new emphasis in GEF-6, which is INTEGRATED THINKING by which we mean…</a:t>
            </a:r>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759878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87241D-FC74-4E30-9F37-A81AA9063518}" type="slidenum">
              <a:rPr lang="en-US" smtClean="0"/>
              <a:t>22</a:t>
            </a:fld>
            <a:endParaRPr lang="en-US"/>
          </a:p>
        </p:txBody>
      </p:sp>
    </p:spTree>
    <p:extLst>
      <p:ext uri="{BB962C8B-B14F-4D97-AF65-F5344CB8AC3E}">
        <p14:creationId xmlns:p14="http://schemas.microsoft.com/office/powerpoint/2010/main" val="2335705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87241D-FC74-4E30-9F37-A81AA9063518}" type="slidenum">
              <a:rPr lang="en-US" smtClean="0"/>
              <a:t>23</a:t>
            </a:fld>
            <a:endParaRPr lang="en-US"/>
          </a:p>
        </p:txBody>
      </p:sp>
    </p:spTree>
    <p:extLst>
      <p:ext uri="{BB962C8B-B14F-4D97-AF65-F5344CB8AC3E}">
        <p14:creationId xmlns:p14="http://schemas.microsoft.com/office/powerpoint/2010/main" val="21151624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87241D-FC74-4E30-9F37-A81AA9063518}" type="slidenum">
              <a:rPr lang="en-US" smtClean="0"/>
              <a:t>24</a:t>
            </a:fld>
            <a:endParaRPr lang="en-US"/>
          </a:p>
        </p:txBody>
      </p:sp>
    </p:spTree>
    <p:extLst>
      <p:ext uri="{BB962C8B-B14F-4D97-AF65-F5344CB8AC3E}">
        <p14:creationId xmlns:p14="http://schemas.microsoft.com/office/powerpoint/2010/main" val="170691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We’ll present the focal</a:t>
            </a:r>
            <a:r>
              <a:rPr lang="en-US" b="1" baseline="0" dirty="0" smtClean="0"/>
              <a:t> areas as they relate to the funding you learned about earlier.</a:t>
            </a:r>
          </a:p>
          <a:p>
            <a:pPr defTabSz="923799">
              <a:defRPr/>
            </a:pPr>
            <a:endParaRPr lang="en-US" b="1" baseline="0" dirty="0" smtClean="0"/>
          </a:p>
          <a:p>
            <a:pPr defTabSz="923799">
              <a:defRPr/>
            </a:pPr>
            <a:r>
              <a:rPr lang="en-US" b="1" baseline="0" dirty="0" smtClean="0"/>
              <a:t>The first 3 focal areas all have their funding tied to the STAR Allocations by country.  First is Biodiversity - </a:t>
            </a: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6830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43598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Land Degradation is also tied to STAR allocations by country.</a:t>
            </a:r>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9405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99">
              <a:defRPr/>
            </a:pPr>
            <a:r>
              <a:rPr lang="en-US" b="1" dirty="0" smtClean="0"/>
              <a:t> </a:t>
            </a:r>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55541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3799" rtl="0" eaLnBrk="1" fontAlgn="auto" latinLnBrk="0" hangingPunct="1">
              <a:lnSpc>
                <a:spcPct val="100000"/>
              </a:lnSpc>
              <a:spcBef>
                <a:spcPts val="0"/>
              </a:spcBef>
              <a:spcAft>
                <a:spcPts val="0"/>
              </a:spcAft>
              <a:buClrTx/>
              <a:buSzTx/>
              <a:buFontTx/>
              <a:buNone/>
              <a:tabLst/>
              <a:defRPr/>
            </a:pPr>
            <a:r>
              <a:rPr lang="en-US" b="1" dirty="0" smtClean="0"/>
              <a:t>Climate Change Mitigation is also tied to STAR</a:t>
            </a:r>
            <a:r>
              <a:rPr lang="en-US" b="1" baseline="0" dirty="0" smtClean="0"/>
              <a:t> allocations by country.</a:t>
            </a:r>
            <a:endParaRPr lang="en-US" b="1" dirty="0" smtClean="0"/>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59103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4043" eaLnBrk="0" fontAlgn="base" hangingPunct="0">
              <a:spcBef>
                <a:spcPct val="0"/>
              </a:spcBef>
              <a:spcAft>
                <a:spcPct val="0"/>
              </a:spcAft>
              <a:defRPr/>
            </a:pPr>
            <a:r>
              <a:rPr lang="en-US" sz="1100" dirty="0" smtClean="0"/>
              <a:t>We </a:t>
            </a:r>
            <a:r>
              <a:rPr lang="en-US" sz="1100" dirty="0"/>
              <a:t>have a 20+ years of history of supporting mitigation, and then adaptation projects on the ground.  </a:t>
            </a:r>
            <a:endParaRPr lang="en-US" sz="1100" dirty="0" smtClean="0"/>
          </a:p>
          <a:p>
            <a:pPr defTabSz="884043" eaLnBrk="0" fontAlgn="base" hangingPunct="0">
              <a:spcBef>
                <a:spcPct val="0"/>
              </a:spcBef>
              <a:spcAft>
                <a:spcPct val="0"/>
              </a:spcAft>
              <a:defRPr/>
            </a:pPr>
            <a:r>
              <a:rPr lang="en-US" sz="1100" dirty="0" smtClean="0"/>
              <a:t>The</a:t>
            </a:r>
            <a:r>
              <a:rPr lang="en-US" sz="1100" baseline="0" dirty="0" smtClean="0"/>
              <a:t> GEF-6 period </a:t>
            </a:r>
            <a:r>
              <a:rPr lang="en-US" sz="1100" dirty="0" smtClean="0"/>
              <a:t>is </a:t>
            </a:r>
            <a:r>
              <a:rPr lang="en-US" sz="1100" dirty="0"/>
              <a:t>particularly special for the climate change arena.  First and foremost, </a:t>
            </a:r>
            <a:r>
              <a:rPr lang="en-US" sz="1100" dirty="0" smtClean="0"/>
              <a:t>the </a:t>
            </a:r>
            <a:r>
              <a:rPr lang="en-US" sz="1100" dirty="0"/>
              <a:t>anticipated 2015 agreement falls right in the middle of the GEF-6 </a:t>
            </a:r>
            <a:r>
              <a:rPr lang="en-US" sz="1100" dirty="0" smtClean="0"/>
              <a:t>period. Also</a:t>
            </a:r>
            <a:r>
              <a:rPr lang="en-US" sz="1100" baseline="0" dirty="0" smtClean="0"/>
              <a:t> t</a:t>
            </a:r>
            <a:r>
              <a:rPr lang="en-US" sz="1100" dirty="0" smtClean="0"/>
              <a:t>he Green Climate Fund has been established. </a:t>
            </a:r>
          </a:p>
          <a:p>
            <a:pPr defTabSz="884043" eaLnBrk="0" fontAlgn="base" hangingPunct="0">
              <a:spcBef>
                <a:spcPct val="0"/>
              </a:spcBef>
              <a:spcAft>
                <a:spcPct val="0"/>
              </a:spcAft>
              <a:defRPr/>
            </a:pPr>
            <a:r>
              <a:rPr lang="en-US" sz="1100" dirty="0" smtClean="0"/>
              <a:t>The </a:t>
            </a:r>
            <a:r>
              <a:rPr lang="en-US" sz="1100" dirty="0"/>
              <a:t>GEF as an institution is also evolving, responding to the guidance from the COP, learning from the lessons of our history, feedback from our partners (countries and GEF Agencies), and seeing the trends in how countries address the climate challenges with GEF financing. </a:t>
            </a:r>
          </a:p>
          <a:p>
            <a:pPr marL="0" marR="0" indent="0" algn="l" defTabSz="884043" rtl="0" eaLnBrk="0" fontAlgn="base" latinLnBrk="0" hangingPunct="0">
              <a:lnSpc>
                <a:spcPct val="100000"/>
              </a:lnSpc>
              <a:spcBef>
                <a:spcPct val="0"/>
              </a:spcBef>
              <a:spcAft>
                <a:spcPct val="0"/>
              </a:spcAft>
              <a:buClrTx/>
              <a:buSzTx/>
              <a:buFontTx/>
              <a:buNone/>
              <a:tabLst/>
              <a:defRPr/>
            </a:pPr>
            <a:endParaRPr lang="en-US" sz="1100" b="0" dirty="0" smtClean="0"/>
          </a:p>
          <a:p>
            <a:pPr marL="0" marR="0" indent="0" algn="l" defTabSz="884043" rtl="0" eaLnBrk="0" fontAlgn="base" latinLnBrk="0" hangingPunct="0">
              <a:lnSpc>
                <a:spcPct val="100000"/>
              </a:lnSpc>
              <a:spcBef>
                <a:spcPct val="0"/>
              </a:spcBef>
              <a:spcAft>
                <a:spcPct val="0"/>
              </a:spcAft>
              <a:buClrTx/>
              <a:buSzTx/>
              <a:buFontTx/>
              <a:buNone/>
              <a:tabLst/>
              <a:defRPr/>
            </a:pPr>
            <a:r>
              <a:rPr lang="en-US" sz="1100" b="0" dirty="0" smtClean="0"/>
              <a:t>Following</a:t>
            </a:r>
            <a:r>
              <a:rPr lang="en-US" sz="1100" b="0" baseline="0" dirty="0" smtClean="0"/>
              <a:t> the GEF2020 vision, our strategy comprises a multi-pronged approach</a:t>
            </a:r>
            <a:r>
              <a:rPr lang="en-US" sz="1100" b="0" dirty="0" smtClean="0"/>
              <a:t> to help countries address key drivers of global environmental degradation that stem from underlying global mega-trends, notably urbanization, population growth, and the rising middle</a:t>
            </a:r>
            <a:r>
              <a:rPr lang="en-US" sz="1100" b="0" baseline="0" dirty="0" smtClean="0"/>
              <a:t> class, while also seeking to enhance synergies across focal areas.</a:t>
            </a:r>
            <a:endParaRPr lang="en-US" sz="1100" dirty="0" smtClean="0">
              <a:latin typeface="Arial" charset="0"/>
              <a:ea typeface="Arial" charset="0"/>
              <a:cs typeface="Arial" charset="0"/>
            </a:endParaRPr>
          </a:p>
          <a:p>
            <a:pPr defTabSz="884043" eaLnBrk="0" fontAlgn="base" hangingPunct="0">
              <a:spcBef>
                <a:spcPct val="0"/>
              </a:spcBef>
              <a:spcAft>
                <a:spcPct val="0"/>
              </a:spcAft>
              <a:defRPr/>
            </a:pPr>
            <a:endParaRPr lang="en-US" sz="1100" dirty="0"/>
          </a:p>
          <a:p>
            <a:pPr defTabSz="884043" eaLnBrk="0" fontAlgn="base" hangingPunct="0">
              <a:spcBef>
                <a:spcPct val="0"/>
              </a:spcBef>
              <a:spcAft>
                <a:spcPct val="0"/>
              </a:spcAft>
              <a:defRPr/>
            </a:pPr>
            <a:r>
              <a:rPr lang="en-US" sz="1100" dirty="0"/>
              <a:t>With this background, in GEF-6, </a:t>
            </a:r>
            <a:r>
              <a:rPr lang="en-US" sz="1100" dirty="0" smtClean="0"/>
              <a:t>our strategy explores </a:t>
            </a:r>
            <a:r>
              <a:rPr lang="en-US" sz="1100" dirty="0"/>
              <a:t>complementarity to maximize </a:t>
            </a:r>
            <a:r>
              <a:rPr lang="en-US" sz="1100" dirty="0" smtClean="0"/>
              <a:t>synergies.</a:t>
            </a:r>
          </a:p>
          <a:p>
            <a:pPr defTabSz="884043" eaLnBrk="0" fontAlgn="base" hangingPunct="0">
              <a:spcBef>
                <a:spcPct val="0"/>
              </a:spcBef>
              <a:spcAft>
                <a:spcPct val="0"/>
              </a:spcAft>
              <a:defRPr/>
            </a:pPr>
            <a:endParaRPr lang="en-US" sz="1100" dirty="0" smtClean="0"/>
          </a:p>
          <a:p>
            <a:pPr defTabSz="884043" eaLnBrk="0" fontAlgn="base" hangingPunct="0">
              <a:spcBef>
                <a:spcPct val="0"/>
              </a:spcBef>
              <a:spcAft>
                <a:spcPct val="0"/>
              </a:spcAft>
              <a:defRPr/>
            </a:pPr>
            <a:r>
              <a:rPr lang="en-US" sz="1100" dirty="0" smtClean="0"/>
              <a:t>There </a:t>
            </a:r>
            <a:r>
              <a:rPr lang="en-US" sz="1100" dirty="0"/>
              <a:t>are three elements that define GEF’s unique value </a:t>
            </a:r>
            <a:r>
              <a:rPr lang="en-US" sz="1100" dirty="0" smtClean="0"/>
              <a:t>propositions</a:t>
            </a:r>
            <a:r>
              <a:rPr lang="en-US" sz="1100" baseline="0" dirty="0" smtClean="0"/>
              <a:t> in climate financing. </a:t>
            </a:r>
          </a:p>
          <a:p>
            <a:pPr marL="228600" indent="-228600" defTabSz="884043" eaLnBrk="0" fontAlgn="base" hangingPunct="0">
              <a:spcBef>
                <a:spcPct val="0"/>
              </a:spcBef>
              <a:spcAft>
                <a:spcPct val="0"/>
              </a:spcAft>
              <a:buAutoNum type="arabicParenR"/>
              <a:defRPr/>
            </a:pPr>
            <a:r>
              <a:rPr lang="en-US" sz="1100" baseline="0" dirty="0" smtClean="0"/>
              <a:t>Facilitating innovation and technology transfer</a:t>
            </a:r>
          </a:p>
          <a:p>
            <a:pPr marL="628650" lvl="1" indent="-171450" defTabSz="884043" eaLnBrk="0" fontAlgn="base" hangingPunct="0">
              <a:spcBef>
                <a:spcPct val="0"/>
              </a:spcBef>
              <a:spcAft>
                <a:spcPct val="0"/>
              </a:spcAft>
              <a:buFontTx/>
              <a:buChar char="-"/>
              <a:defRPr/>
            </a:pPr>
            <a:r>
              <a:rPr lang="en-US" sz="1100" baseline="0" dirty="0" smtClean="0"/>
              <a:t>GEF resources play a key role in piloting emerging innovative solutions including technologies, management practices, supportive policies and strategies, and financial tools</a:t>
            </a:r>
          </a:p>
          <a:p>
            <a:pPr marL="228600" indent="-228600" defTabSz="884043" eaLnBrk="0" fontAlgn="base" hangingPunct="0">
              <a:spcBef>
                <a:spcPct val="0"/>
              </a:spcBef>
              <a:spcAft>
                <a:spcPct val="0"/>
              </a:spcAft>
              <a:buAutoNum type="arabicParenR"/>
              <a:defRPr/>
            </a:pPr>
            <a:r>
              <a:rPr lang="en-US" sz="1100" baseline="0" dirty="0" smtClean="0"/>
              <a:t>Catalyzing systemic impacts through synergistic multi-focal initiatives</a:t>
            </a:r>
          </a:p>
          <a:p>
            <a:pPr marL="628650" lvl="1" indent="-171450" defTabSz="884043" eaLnBrk="0" fontAlgn="base" hangingPunct="0">
              <a:spcBef>
                <a:spcPct val="0"/>
              </a:spcBef>
              <a:spcAft>
                <a:spcPct val="0"/>
              </a:spcAft>
              <a:buFontTx/>
              <a:buChar char="-"/>
              <a:defRPr/>
            </a:pPr>
            <a:r>
              <a:rPr lang="en-US" sz="1100" baseline="0" dirty="0" smtClean="0"/>
              <a:t>There is a strong correlation between climate change and the other GEF focal areas, as well as an increasing synergy among their respective objectives</a:t>
            </a:r>
          </a:p>
          <a:p>
            <a:pPr marL="628650" lvl="1" indent="-171450" defTabSz="884043" eaLnBrk="0" fontAlgn="base" hangingPunct="0">
              <a:spcBef>
                <a:spcPct val="0"/>
              </a:spcBef>
              <a:spcAft>
                <a:spcPct val="0"/>
              </a:spcAft>
              <a:buFontTx/>
              <a:buChar char="-"/>
              <a:defRPr/>
            </a:pPr>
            <a:r>
              <a:rPr lang="en-US" sz="1100" dirty="0" smtClean="0"/>
              <a:t>Examples</a:t>
            </a:r>
            <a:r>
              <a:rPr lang="en-US" sz="1100" baseline="0" dirty="0" smtClean="0"/>
              <a:t> of synergies are;  Coupled mercury emission reduction and energy efficiency improvement in manufacturing sector</a:t>
            </a:r>
          </a:p>
          <a:p>
            <a:pPr marL="228600" indent="-228600" defTabSz="884043" eaLnBrk="0" fontAlgn="base" hangingPunct="0">
              <a:spcBef>
                <a:spcPct val="0"/>
              </a:spcBef>
              <a:spcAft>
                <a:spcPct val="0"/>
              </a:spcAft>
              <a:buAutoNum type="arabicParenR"/>
              <a:defRPr/>
            </a:pPr>
            <a:r>
              <a:rPr lang="en-US" sz="1100" baseline="0" dirty="0" smtClean="0"/>
              <a:t>Building on Convention obligations for reporting and assessments towards mainstreaming</a:t>
            </a:r>
          </a:p>
          <a:p>
            <a:pPr marL="628650" lvl="1" indent="-171450" defTabSz="884043" eaLnBrk="0" fontAlgn="base" hangingPunct="0">
              <a:spcBef>
                <a:spcPct val="0"/>
              </a:spcBef>
              <a:spcAft>
                <a:spcPct val="0"/>
              </a:spcAft>
              <a:buFontTx/>
              <a:buChar char="-"/>
              <a:defRPr/>
            </a:pPr>
            <a:r>
              <a:rPr lang="en-US" sz="1100" baseline="0" dirty="0" smtClean="0"/>
              <a:t>The GEF is currently the only institution with the mandate to finance NCs and BURs, and supports NAMAs, TNAs, NAPAs, and other assessments. The GEF will also provide support to countries to initiate or intensify domestic preparations for their INDCs for COP 21 in Paris.</a:t>
            </a:r>
            <a:endParaRPr lang="en-US" sz="1100" dirty="0"/>
          </a:p>
        </p:txBody>
      </p:sp>
      <p:sp>
        <p:nvSpPr>
          <p:cNvPr id="184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691" eaLnBrk="0" hangingPunct="0">
              <a:defRPr>
                <a:solidFill>
                  <a:schemeClr val="tx1"/>
                </a:solidFill>
                <a:latin typeface="Arial" charset="0"/>
                <a:cs typeface="Arial" charset="0"/>
              </a:defRPr>
            </a:lvl1pPr>
            <a:lvl2pPr marL="718284" indent="-276263" defTabSz="934691" eaLnBrk="0" hangingPunct="0">
              <a:defRPr>
                <a:solidFill>
                  <a:schemeClr val="tx1"/>
                </a:solidFill>
                <a:latin typeface="Arial" charset="0"/>
                <a:cs typeface="Arial" charset="0"/>
              </a:defRPr>
            </a:lvl2pPr>
            <a:lvl3pPr marL="1105053" indent="-221010" defTabSz="934691" eaLnBrk="0" hangingPunct="0">
              <a:defRPr>
                <a:solidFill>
                  <a:schemeClr val="tx1"/>
                </a:solidFill>
                <a:latin typeface="Arial" charset="0"/>
                <a:cs typeface="Arial" charset="0"/>
              </a:defRPr>
            </a:lvl3pPr>
            <a:lvl4pPr marL="1547074" indent="-221010" defTabSz="934691" eaLnBrk="0" hangingPunct="0">
              <a:defRPr>
                <a:solidFill>
                  <a:schemeClr val="tx1"/>
                </a:solidFill>
                <a:latin typeface="Arial" charset="0"/>
                <a:cs typeface="Arial" charset="0"/>
              </a:defRPr>
            </a:lvl4pPr>
            <a:lvl5pPr marL="1989095" indent="-221010" defTabSz="934691" eaLnBrk="0" hangingPunct="0">
              <a:defRPr>
                <a:solidFill>
                  <a:schemeClr val="tx1"/>
                </a:solidFill>
                <a:latin typeface="Arial" charset="0"/>
                <a:cs typeface="Arial" charset="0"/>
              </a:defRPr>
            </a:lvl5pPr>
            <a:lvl6pPr marL="2431116" indent="-221010" defTabSz="934691" eaLnBrk="0" fontAlgn="base" hangingPunct="0">
              <a:spcBef>
                <a:spcPct val="0"/>
              </a:spcBef>
              <a:spcAft>
                <a:spcPct val="0"/>
              </a:spcAft>
              <a:defRPr>
                <a:solidFill>
                  <a:schemeClr val="tx1"/>
                </a:solidFill>
                <a:latin typeface="Arial" charset="0"/>
                <a:cs typeface="Arial" charset="0"/>
              </a:defRPr>
            </a:lvl6pPr>
            <a:lvl7pPr marL="2873137" indent="-221010" defTabSz="934691" eaLnBrk="0" fontAlgn="base" hangingPunct="0">
              <a:spcBef>
                <a:spcPct val="0"/>
              </a:spcBef>
              <a:spcAft>
                <a:spcPct val="0"/>
              </a:spcAft>
              <a:defRPr>
                <a:solidFill>
                  <a:schemeClr val="tx1"/>
                </a:solidFill>
                <a:latin typeface="Arial" charset="0"/>
                <a:cs typeface="Arial" charset="0"/>
              </a:defRPr>
            </a:lvl7pPr>
            <a:lvl8pPr marL="3315158" indent="-221010" defTabSz="934691" eaLnBrk="0" fontAlgn="base" hangingPunct="0">
              <a:spcBef>
                <a:spcPct val="0"/>
              </a:spcBef>
              <a:spcAft>
                <a:spcPct val="0"/>
              </a:spcAft>
              <a:defRPr>
                <a:solidFill>
                  <a:schemeClr val="tx1"/>
                </a:solidFill>
                <a:latin typeface="Arial" charset="0"/>
                <a:cs typeface="Arial" charset="0"/>
              </a:defRPr>
            </a:lvl8pPr>
            <a:lvl9pPr marL="3757179" indent="-221010" defTabSz="934691"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691" eaLnBrk="0" hangingPunct="0">
              <a:defRPr>
                <a:solidFill>
                  <a:schemeClr val="tx1"/>
                </a:solidFill>
                <a:latin typeface="Arial" charset="0"/>
                <a:cs typeface="Arial" charset="0"/>
              </a:defRPr>
            </a:lvl1pPr>
            <a:lvl2pPr marL="718284" indent="-276263" defTabSz="934691" eaLnBrk="0" hangingPunct="0">
              <a:defRPr>
                <a:solidFill>
                  <a:schemeClr val="tx1"/>
                </a:solidFill>
                <a:latin typeface="Arial" charset="0"/>
                <a:cs typeface="Arial" charset="0"/>
              </a:defRPr>
            </a:lvl2pPr>
            <a:lvl3pPr marL="1105053" indent="-221010" defTabSz="934691" eaLnBrk="0" hangingPunct="0">
              <a:defRPr>
                <a:solidFill>
                  <a:schemeClr val="tx1"/>
                </a:solidFill>
                <a:latin typeface="Arial" charset="0"/>
                <a:cs typeface="Arial" charset="0"/>
              </a:defRPr>
            </a:lvl3pPr>
            <a:lvl4pPr marL="1547074" indent="-221010" defTabSz="934691" eaLnBrk="0" hangingPunct="0">
              <a:defRPr>
                <a:solidFill>
                  <a:schemeClr val="tx1"/>
                </a:solidFill>
                <a:latin typeface="Arial" charset="0"/>
                <a:cs typeface="Arial" charset="0"/>
              </a:defRPr>
            </a:lvl4pPr>
            <a:lvl5pPr marL="1989095" indent="-221010" defTabSz="934691" eaLnBrk="0" hangingPunct="0">
              <a:defRPr>
                <a:solidFill>
                  <a:schemeClr val="tx1"/>
                </a:solidFill>
                <a:latin typeface="Arial" charset="0"/>
                <a:cs typeface="Arial" charset="0"/>
              </a:defRPr>
            </a:lvl5pPr>
            <a:lvl6pPr marL="2431116" indent="-221010" defTabSz="934691" eaLnBrk="0" fontAlgn="base" hangingPunct="0">
              <a:spcBef>
                <a:spcPct val="0"/>
              </a:spcBef>
              <a:spcAft>
                <a:spcPct val="0"/>
              </a:spcAft>
              <a:defRPr>
                <a:solidFill>
                  <a:schemeClr val="tx1"/>
                </a:solidFill>
                <a:latin typeface="Arial" charset="0"/>
                <a:cs typeface="Arial" charset="0"/>
              </a:defRPr>
            </a:lvl6pPr>
            <a:lvl7pPr marL="2873137" indent="-221010" defTabSz="934691" eaLnBrk="0" fontAlgn="base" hangingPunct="0">
              <a:spcBef>
                <a:spcPct val="0"/>
              </a:spcBef>
              <a:spcAft>
                <a:spcPct val="0"/>
              </a:spcAft>
              <a:defRPr>
                <a:solidFill>
                  <a:schemeClr val="tx1"/>
                </a:solidFill>
                <a:latin typeface="Arial" charset="0"/>
                <a:cs typeface="Arial" charset="0"/>
              </a:defRPr>
            </a:lvl7pPr>
            <a:lvl8pPr marL="3315158" indent="-221010" defTabSz="934691" eaLnBrk="0" fontAlgn="base" hangingPunct="0">
              <a:spcBef>
                <a:spcPct val="0"/>
              </a:spcBef>
              <a:spcAft>
                <a:spcPct val="0"/>
              </a:spcAft>
              <a:defRPr>
                <a:solidFill>
                  <a:schemeClr val="tx1"/>
                </a:solidFill>
                <a:latin typeface="Arial" charset="0"/>
                <a:cs typeface="Arial" charset="0"/>
              </a:defRPr>
            </a:lvl8pPr>
            <a:lvl9pPr marL="3757179" indent="-221010" defTabSz="934691"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691" eaLnBrk="0" hangingPunct="0">
              <a:defRPr>
                <a:solidFill>
                  <a:schemeClr val="tx1"/>
                </a:solidFill>
                <a:latin typeface="Arial" charset="0"/>
                <a:cs typeface="Arial" charset="0"/>
              </a:defRPr>
            </a:lvl1pPr>
            <a:lvl2pPr marL="718284" indent="-276263" defTabSz="934691" eaLnBrk="0" hangingPunct="0">
              <a:defRPr>
                <a:solidFill>
                  <a:schemeClr val="tx1"/>
                </a:solidFill>
                <a:latin typeface="Arial" charset="0"/>
                <a:cs typeface="Arial" charset="0"/>
              </a:defRPr>
            </a:lvl2pPr>
            <a:lvl3pPr marL="1105053" indent="-221010" defTabSz="934691" eaLnBrk="0" hangingPunct="0">
              <a:defRPr>
                <a:solidFill>
                  <a:schemeClr val="tx1"/>
                </a:solidFill>
                <a:latin typeface="Arial" charset="0"/>
                <a:cs typeface="Arial" charset="0"/>
              </a:defRPr>
            </a:lvl3pPr>
            <a:lvl4pPr marL="1547074" indent="-221010" defTabSz="934691" eaLnBrk="0" hangingPunct="0">
              <a:defRPr>
                <a:solidFill>
                  <a:schemeClr val="tx1"/>
                </a:solidFill>
                <a:latin typeface="Arial" charset="0"/>
                <a:cs typeface="Arial" charset="0"/>
              </a:defRPr>
            </a:lvl4pPr>
            <a:lvl5pPr marL="1989095" indent="-221010" defTabSz="934691" eaLnBrk="0" hangingPunct="0">
              <a:defRPr>
                <a:solidFill>
                  <a:schemeClr val="tx1"/>
                </a:solidFill>
                <a:latin typeface="Arial" charset="0"/>
                <a:cs typeface="Arial" charset="0"/>
              </a:defRPr>
            </a:lvl5pPr>
            <a:lvl6pPr marL="2431116" indent="-221010" defTabSz="934691" eaLnBrk="0" fontAlgn="base" hangingPunct="0">
              <a:spcBef>
                <a:spcPct val="0"/>
              </a:spcBef>
              <a:spcAft>
                <a:spcPct val="0"/>
              </a:spcAft>
              <a:defRPr>
                <a:solidFill>
                  <a:schemeClr val="tx1"/>
                </a:solidFill>
                <a:latin typeface="Arial" charset="0"/>
                <a:cs typeface="Arial" charset="0"/>
              </a:defRPr>
            </a:lvl6pPr>
            <a:lvl7pPr marL="2873137" indent="-221010" defTabSz="934691" eaLnBrk="0" fontAlgn="base" hangingPunct="0">
              <a:spcBef>
                <a:spcPct val="0"/>
              </a:spcBef>
              <a:spcAft>
                <a:spcPct val="0"/>
              </a:spcAft>
              <a:defRPr>
                <a:solidFill>
                  <a:schemeClr val="tx1"/>
                </a:solidFill>
                <a:latin typeface="Arial" charset="0"/>
                <a:cs typeface="Arial" charset="0"/>
              </a:defRPr>
            </a:lvl7pPr>
            <a:lvl8pPr marL="3315158" indent="-221010" defTabSz="934691" eaLnBrk="0" fontAlgn="base" hangingPunct="0">
              <a:spcBef>
                <a:spcPct val="0"/>
              </a:spcBef>
              <a:spcAft>
                <a:spcPct val="0"/>
              </a:spcAft>
              <a:defRPr>
                <a:solidFill>
                  <a:schemeClr val="tx1"/>
                </a:solidFill>
                <a:latin typeface="Arial" charset="0"/>
                <a:cs typeface="Arial" charset="0"/>
              </a:defRPr>
            </a:lvl8pPr>
            <a:lvl9pPr marL="3757179" indent="-221010" defTabSz="934691" eaLnBrk="0" fontAlgn="base" hangingPunct="0">
              <a:spcBef>
                <a:spcPct val="0"/>
              </a:spcBef>
              <a:spcAft>
                <a:spcPct val="0"/>
              </a:spcAft>
              <a:defRPr>
                <a:solidFill>
                  <a:schemeClr val="tx1"/>
                </a:solidFill>
                <a:latin typeface="Arial" charset="0"/>
                <a:cs typeface="Arial" charset="0"/>
              </a:defRPr>
            </a:lvl9pPr>
          </a:lstStyle>
          <a:p>
            <a:pPr eaLnBrk="1" hangingPunct="1"/>
            <a:endParaRPr lang="ru-RU" smtClean="0">
              <a:solidFill>
                <a:srgbClr val="000000"/>
              </a:solidFill>
            </a:endParaRPr>
          </a:p>
        </p:txBody>
      </p:sp>
      <p:sp>
        <p:nvSpPr>
          <p:cNvPr id="184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4691" eaLnBrk="0" hangingPunct="0">
              <a:defRPr>
                <a:solidFill>
                  <a:schemeClr val="tx1"/>
                </a:solidFill>
                <a:latin typeface="Arial" charset="0"/>
                <a:cs typeface="Arial" charset="0"/>
              </a:defRPr>
            </a:lvl1pPr>
            <a:lvl2pPr marL="718284" indent="-276263" defTabSz="934691" eaLnBrk="0" hangingPunct="0">
              <a:defRPr>
                <a:solidFill>
                  <a:schemeClr val="tx1"/>
                </a:solidFill>
                <a:latin typeface="Arial" charset="0"/>
                <a:cs typeface="Arial" charset="0"/>
              </a:defRPr>
            </a:lvl2pPr>
            <a:lvl3pPr marL="1105053" indent="-221010" defTabSz="934691" eaLnBrk="0" hangingPunct="0">
              <a:defRPr>
                <a:solidFill>
                  <a:schemeClr val="tx1"/>
                </a:solidFill>
                <a:latin typeface="Arial" charset="0"/>
                <a:cs typeface="Arial" charset="0"/>
              </a:defRPr>
            </a:lvl3pPr>
            <a:lvl4pPr marL="1547074" indent="-221010" defTabSz="934691" eaLnBrk="0" hangingPunct="0">
              <a:defRPr>
                <a:solidFill>
                  <a:schemeClr val="tx1"/>
                </a:solidFill>
                <a:latin typeface="Arial" charset="0"/>
                <a:cs typeface="Arial" charset="0"/>
              </a:defRPr>
            </a:lvl4pPr>
            <a:lvl5pPr marL="1989095" indent="-221010" defTabSz="934691" eaLnBrk="0" hangingPunct="0">
              <a:defRPr>
                <a:solidFill>
                  <a:schemeClr val="tx1"/>
                </a:solidFill>
                <a:latin typeface="Arial" charset="0"/>
                <a:cs typeface="Arial" charset="0"/>
              </a:defRPr>
            </a:lvl5pPr>
            <a:lvl6pPr marL="2431116" indent="-221010" defTabSz="934691" eaLnBrk="0" fontAlgn="base" hangingPunct="0">
              <a:spcBef>
                <a:spcPct val="0"/>
              </a:spcBef>
              <a:spcAft>
                <a:spcPct val="0"/>
              </a:spcAft>
              <a:defRPr>
                <a:solidFill>
                  <a:schemeClr val="tx1"/>
                </a:solidFill>
                <a:latin typeface="Arial" charset="0"/>
                <a:cs typeface="Arial" charset="0"/>
              </a:defRPr>
            </a:lvl6pPr>
            <a:lvl7pPr marL="2873137" indent="-221010" defTabSz="934691" eaLnBrk="0" fontAlgn="base" hangingPunct="0">
              <a:spcBef>
                <a:spcPct val="0"/>
              </a:spcBef>
              <a:spcAft>
                <a:spcPct val="0"/>
              </a:spcAft>
              <a:defRPr>
                <a:solidFill>
                  <a:schemeClr val="tx1"/>
                </a:solidFill>
                <a:latin typeface="Arial" charset="0"/>
                <a:cs typeface="Arial" charset="0"/>
              </a:defRPr>
            </a:lvl7pPr>
            <a:lvl8pPr marL="3315158" indent="-221010" defTabSz="934691" eaLnBrk="0" fontAlgn="base" hangingPunct="0">
              <a:spcBef>
                <a:spcPct val="0"/>
              </a:spcBef>
              <a:spcAft>
                <a:spcPct val="0"/>
              </a:spcAft>
              <a:defRPr>
                <a:solidFill>
                  <a:schemeClr val="tx1"/>
                </a:solidFill>
                <a:latin typeface="Arial" charset="0"/>
                <a:cs typeface="Arial" charset="0"/>
              </a:defRPr>
            </a:lvl8pPr>
            <a:lvl9pPr marL="3757179" indent="-221010" defTabSz="934691" eaLnBrk="0" fontAlgn="base" hangingPunct="0">
              <a:spcBef>
                <a:spcPct val="0"/>
              </a:spcBef>
              <a:spcAft>
                <a:spcPct val="0"/>
              </a:spcAft>
              <a:defRPr>
                <a:solidFill>
                  <a:schemeClr val="tx1"/>
                </a:solidFill>
                <a:latin typeface="Arial" charset="0"/>
                <a:cs typeface="Arial" charset="0"/>
              </a:defRPr>
            </a:lvl9pPr>
          </a:lstStyle>
          <a:p>
            <a:pPr eaLnBrk="1" hangingPunct="1"/>
            <a:fld id="{329280B8-3D1B-4E1A-8834-990BA9746967}" type="slidenum">
              <a:rPr lang="en-US" smtClean="0">
                <a:solidFill>
                  <a:srgbClr val="000000"/>
                </a:solidFill>
              </a:rPr>
              <a:pPr eaLnBrk="1" hangingPunct="1"/>
              <a:t>8</a:t>
            </a:fld>
            <a:endParaRPr lang="en-US" dirty="0" smtClean="0">
              <a:solidFill>
                <a:srgbClr val="000000"/>
              </a:solidFill>
            </a:endParaRPr>
          </a:p>
        </p:txBody>
      </p:sp>
    </p:spTree>
    <p:extLst>
      <p:ext uri="{BB962C8B-B14F-4D97-AF65-F5344CB8AC3E}">
        <p14:creationId xmlns:p14="http://schemas.microsoft.com/office/powerpoint/2010/main" val="3052285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charset="0"/>
                <a:ea typeface="Arial" charset="0"/>
                <a:cs typeface="Arial" charset="0"/>
              </a:rPr>
              <a:t>The goal of the GEF-6 Climate Change Mitigation Program is to support developing countries and economies in transition to make transformational shifts towards a low emission development path. The GEF support also aims to enable recipient countries to prepare for the new instrument under the UNFCCC applicable to all Parties.</a:t>
            </a:r>
            <a:r>
              <a:rPr lang="en-US" b="0" dirty="0" smtClean="0"/>
              <a:t> </a:t>
            </a:r>
          </a:p>
          <a:p>
            <a:endParaRPr lang="en-US" sz="1200" dirty="0" smtClean="0">
              <a:latin typeface="Arial" charset="0"/>
              <a:ea typeface="Arial" charset="0"/>
              <a:cs typeface="Arial" charset="0"/>
            </a:endParaRPr>
          </a:p>
          <a:p>
            <a:r>
              <a:rPr lang="en-US" sz="1200" dirty="0" smtClean="0">
                <a:latin typeface="Arial" charset="0"/>
                <a:ea typeface="Arial" charset="0"/>
                <a:cs typeface="Arial" charset="0"/>
              </a:rPr>
              <a:t>We have three objectives that support this goal:</a:t>
            </a:r>
          </a:p>
          <a:p>
            <a:pPr marL="228600" indent="-228600">
              <a:buAutoNum type="arabicParenR"/>
            </a:pPr>
            <a:r>
              <a:rPr lang="en-US" sz="1200" baseline="0" dirty="0" smtClean="0">
                <a:latin typeface="Arial" charset="0"/>
                <a:ea typeface="Arial" charset="0"/>
                <a:cs typeface="Arial" charset="0"/>
              </a:rPr>
              <a:t>Promote innovation, technology transfer, and supportive policies and strategies</a:t>
            </a:r>
          </a:p>
          <a:p>
            <a:pPr marL="228600" indent="-228600">
              <a:buAutoNum type="arabicParenR"/>
            </a:pPr>
            <a:r>
              <a:rPr lang="en-US" sz="1200" baseline="0" dirty="0" smtClean="0">
                <a:latin typeface="Arial" charset="0"/>
                <a:ea typeface="Arial" charset="0"/>
                <a:cs typeface="Arial" charset="0"/>
              </a:rPr>
              <a:t>Demonstrate mitigation options with systemic impacts</a:t>
            </a:r>
          </a:p>
          <a:p>
            <a:pPr marL="228600" indent="-228600">
              <a:buAutoNum type="arabicParenR"/>
            </a:pPr>
            <a:r>
              <a:rPr lang="en-US" sz="1200" baseline="0" dirty="0" smtClean="0">
                <a:latin typeface="Arial" charset="0"/>
                <a:ea typeface="Arial" charset="0"/>
                <a:cs typeface="Arial" charset="0"/>
              </a:rPr>
              <a:t>Foster enabling conditions to mainstream mitigation concerns into sustainable development strategies</a:t>
            </a:r>
            <a:endParaRPr lang="en-US" sz="1200" dirty="0" smtClean="0">
              <a:latin typeface="Arial" charset="0"/>
              <a:ea typeface="Arial" charset="0"/>
              <a:cs typeface="Arial" charset="0"/>
            </a:endParaRPr>
          </a:p>
          <a:p>
            <a:pPr defTabSz="933961">
              <a:defRPr/>
            </a:pPr>
            <a:endParaRPr lang="en-US" b="0" baseline="0" dirty="0" smtClean="0"/>
          </a:p>
          <a:p>
            <a:pPr defTabSz="933961">
              <a:defRPr/>
            </a:pPr>
            <a:r>
              <a:rPr lang="en-US" b="0" baseline="0" dirty="0" smtClean="0"/>
              <a:t>There are five key programs that derive from these objectives. </a:t>
            </a:r>
            <a:r>
              <a:rPr lang="en-US" sz="1200" dirty="0" smtClean="0">
                <a:latin typeface="Arial" charset="0"/>
                <a:ea typeface="Arial" charset="0"/>
                <a:cs typeface="Arial" charset="0"/>
              </a:rPr>
              <a:t>They represent a suite of measures to assess and address risks and barriers that remain in the transformation toward low-carbon development.</a:t>
            </a:r>
            <a:r>
              <a:rPr lang="en-US" sz="1200" baseline="0" dirty="0" smtClean="0">
                <a:latin typeface="Arial" charset="0"/>
                <a:ea typeface="Arial" charset="0"/>
                <a:cs typeface="Arial" charset="0"/>
              </a:rPr>
              <a:t> </a:t>
            </a:r>
            <a:endParaRPr lang="en-US" sz="1200" baseline="0" dirty="0" smtClean="0">
              <a:latin typeface="Arial" charset="0"/>
              <a:cs typeface="Arial" charset="0"/>
            </a:endParaRPr>
          </a:p>
          <a:p>
            <a:pPr defTabSz="933961">
              <a:defRPr/>
            </a:pPr>
            <a:r>
              <a:rPr lang="en-US" sz="1200" baseline="0" dirty="0" smtClean="0">
                <a:latin typeface="Arial" charset="0"/>
                <a:cs typeface="Arial" charset="0"/>
              </a:rPr>
              <a:t>These programs aim to achieve three main outcomes: 1) accelerated adoption of innovative technologies and management practices, 2) established policy, planning and regulatory frameworks , and 3) demonstrated and operationalized financial mechanisms to support GHG reduction.</a:t>
            </a:r>
            <a:endParaRPr lang="en-US" sz="1200" dirty="0" smtClean="0">
              <a:latin typeface="Arial" charset="0"/>
              <a:cs typeface="Arial" charset="0"/>
            </a:endParaRPr>
          </a:p>
          <a:p>
            <a:pPr defTabSz="923799">
              <a:defRPr/>
            </a:pPr>
            <a:endParaRPr lang="en-US" b="1" dirty="0" smtClean="0"/>
          </a:p>
        </p:txBody>
      </p:sp>
      <p:sp>
        <p:nvSpPr>
          <p:cNvPr id="4" name="Slide Number Placeholder 3"/>
          <p:cNvSpPr>
            <a:spLocks noGrp="1"/>
          </p:cNvSpPr>
          <p:nvPr>
            <p:ph type="sldNum" sz="quarter" idx="10"/>
          </p:nvPr>
        </p:nvSpPr>
        <p:spPr/>
        <p:txBody>
          <a:bodyPr/>
          <a:lstStyle/>
          <a:p>
            <a:fld id="{5CAADE94-C609-4103-AF43-614665D210E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229007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0"/>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cstate="print"/>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553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74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1190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89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3861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8743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021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2843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76202"/>
            <a:ext cx="9144000" cy="1247775"/>
            <a:chOff x="0" y="152400"/>
            <a:chExt cx="9144000" cy="1248156"/>
          </a:xfrm>
        </p:grpSpPr>
        <p:pic>
          <p:nvPicPr>
            <p:cNvPr id="5"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6" name="Picture 6" descr="GEF-PPT-BG.png"/>
            <p:cNvPicPr>
              <a:picLocks noChangeAspect="1"/>
            </p:cNvPicPr>
            <p:nvPr userDrawn="1"/>
          </p:nvPicPr>
          <p:blipFill>
            <a:blip r:embed="rId3" cstate="print"/>
            <a:srcRect/>
            <a:stretch>
              <a:fillRect/>
            </a:stretch>
          </p:blipFill>
          <p:spPr bwMode="auto">
            <a:xfrm>
              <a:off x="0" y="152400"/>
              <a:ext cx="9144000" cy="1248156"/>
            </a:xfrm>
            <a:prstGeom prst="rect">
              <a:avLst/>
            </a:prstGeom>
            <a:noFill/>
            <a:ln w="9525">
              <a:noFill/>
              <a:miter lim="800000"/>
              <a:headEnd/>
              <a:tailEnd/>
            </a:ln>
          </p:spPr>
        </p:pic>
      </p:grpSp>
      <p:sp>
        <p:nvSpPr>
          <p:cNvPr id="3" name="Subtitle 2"/>
          <p:cNvSpPr>
            <a:spLocks noGrp="1"/>
          </p:cNvSpPr>
          <p:nvPr>
            <p:ph type="subTitle" idx="1"/>
          </p:nvPr>
        </p:nvSpPr>
        <p:spPr>
          <a:xfrm>
            <a:off x="1371600" y="3124200"/>
            <a:ext cx="6400800" cy="1752600"/>
          </a:xfrm>
        </p:spPr>
        <p:txBody>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48839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59100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792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67394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2700"/>
            </a:lvl1pPr>
          </a:lstStyle>
          <a:p>
            <a:r>
              <a:rPr lang="en-US" dirty="0" smtClean="0"/>
              <a:t>Click to edit Master title style</a:t>
            </a:r>
            <a:endParaRPr lang="en-US" dirty="0"/>
          </a:p>
        </p:txBody>
      </p:sp>
    </p:spTree>
    <p:extLst>
      <p:ext uri="{BB962C8B-B14F-4D97-AF65-F5344CB8AC3E}">
        <p14:creationId xmlns:p14="http://schemas.microsoft.com/office/powerpoint/2010/main" val="3435609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4470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356352"/>
            <a:ext cx="2133600" cy="365125"/>
          </a:xfrm>
          <a:prstGeom prst="rect">
            <a:avLst/>
          </a:prstGeom>
        </p:spPr>
        <p:txBody>
          <a:bodyPr/>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altLang="ja-JP">
              <a:solidFill>
                <a:prstClr val="black">
                  <a:tint val="75000"/>
                </a:prstClr>
              </a:solidFill>
            </a:endParaRPr>
          </a:p>
        </p:txBody>
      </p:sp>
      <p:sp>
        <p:nvSpPr>
          <p:cNvPr id="6" name="Footer Placeholder 5"/>
          <p:cNvSpPr>
            <a:spLocks noGrp="1" noChangeArrowheads="1"/>
          </p:cNvSpPr>
          <p:nvPr>
            <p:ph type="ftr" sz="quarter" idx="11"/>
          </p:nvPr>
        </p:nvSpPr>
        <p:spPr>
          <a:xfrm>
            <a:off x="3124200" y="6356352"/>
            <a:ext cx="2895600" cy="365125"/>
          </a:xfrm>
          <a:prstGeom prst="rect">
            <a:avLst/>
          </a:prstGeom>
        </p:spPr>
        <p:txBody>
          <a:bodyPr/>
          <a:lstStyle>
            <a:lvl1pPr>
              <a:defRPr/>
            </a:lvl1pPr>
          </a:lstStyle>
          <a:p>
            <a:pPr>
              <a:defRPr/>
            </a:pPr>
            <a:endParaRPr lang="en-US" altLang="ja-JP">
              <a:solidFill>
                <a:prstClr val="black"/>
              </a:solidFill>
            </a:endParaRPr>
          </a:p>
        </p:txBody>
      </p:sp>
      <p:sp>
        <p:nvSpPr>
          <p:cNvPr id="7" name="Slide Number Placeholder 6"/>
          <p:cNvSpPr>
            <a:spLocks noGrp="1" noChangeArrowheads="1"/>
          </p:cNvSpPr>
          <p:nvPr>
            <p:ph type="sldNum" sz="quarter" idx="12"/>
          </p:nvPr>
        </p:nvSpPr>
        <p:spPr>
          <a:xfrm>
            <a:off x="6553200" y="6356352"/>
            <a:ext cx="2133600" cy="365125"/>
          </a:xfrm>
          <a:prstGeom prst="rect">
            <a:avLst/>
          </a:prstGeom>
        </p:spPr>
        <p:txBody>
          <a:bodyPr/>
          <a:lstStyle>
            <a:lvl1pPr>
              <a:defRPr/>
            </a:lvl1pPr>
          </a:lstStyle>
          <a:p>
            <a:fld id="{BC858B2A-5704-4D95-821F-9BFE26873B5C}" type="slidenum">
              <a:rPr lang="ja-JP" altLang="en-US">
                <a:solidFill>
                  <a:prstClr val="black"/>
                </a:solidFill>
              </a:rPr>
              <a:pPr/>
              <a:t>‹#›</a:t>
            </a:fld>
            <a:endParaRPr lang="en-US" altLang="ja-JP">
              <a:solidFill>
                <a:prstClr val="black"/>
              </a:solidFill>
            </a:endParaRPr>
          </a:p>
        </p:txBody>
      </p:sp>
    </p:spTree>
    <p:extLst>
      <p:ext uri="{BB962C8B-B14F-4D97-AF65-F5344CB8AC3E}">
        <p14:creationId xmlns:p14="http://schemas.microsoft.com/office/powerpoint/2010/main" val="3373398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37056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5984623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Tree>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43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38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5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3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2158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userDrawn="1"/>
        </p:nvPicPr>
        <p:blipFill>
          <a:blip r:embed="rId7" cstate="print"/>
          <a:srcRect/>
          <a:stretch>
            <a:fillRect/>
          </a:stretch>
        </p:blipFill>
        <p:spPr bwMode="auto">
          <a:xfrm>
            <a:off x="0" y="5610225"/>
            <a:ext cx="9144000" cy="1247775"/>
          </a:xfrm>
          <a:prstGeom prst="rect">
            <a:avLst/>
          </a:prstGeom>
          <a:noFill/>
          <a:ln w="9525">
            <a:noFill/>
            <a:miter lim="800000"/>
            <a:headEnd/>
            <a:tailEnd/>
          </a:ln>
        </p:spPr>
      </p:pic>
    </p:spTree>
    <p:extLst>
      <p:ext uri="{BB962C8B-B14F-4D97-AF65-F5344CB8AC3E}">
        <p14:creationId xmlns:p14="http://schemas.microsoft.com/office/powerpoint/2010/main" val="3483713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rtl="0" eaLnBrk="0" fontAlgn="base" hangingPunct="0">
        <a:spcBef>
          <a:spcPct val="0"/>
        </a:spcBef>
        <a:spcAft>
          <a:spcPct val="0"/>
        </a:spcAft>
        <a:defRPr sz="4000" kern="1200">
          <a:solidFill>
            <a:srgbClr val="1F497D"/>
          </a:solidFill>
          <a:latin typeface="+mj-lt"/>
          <a:ea typeface="+mj-ea"/>
          <a:cs typeface="+mj-cs"/>
        </a:defRPr>
      </a:lvl1pPr>
      <a:lvl2pPr algn="ctr" rtl="0" eaLnBrk="0" fontAlgn="base" hangingPunct="0">
        <a:spcBef>
          <a:spcPct val="0"/>
        </a:spcBef>
        <a:spcAft>
          <a:spcPct val="0"/>
        </a:spcAft>
        <a:defRPr sz="4000">
          <a:solidFill>
            <a:srgbClr val="1F497D"/>
          </a:solidFill>
          <a:latin typeface="Calibri" pitchFamily="34" charset="0"/>
        </a:defRPr>
      </a:lvl2pPr>
      <a:lvl3pPr algn="ctr" rtl="0" eaLnBrk="0" fontAlgn="base" hangingPunct="0">
        <a:spcBef>
          <a:spcPct val="0"/>
        </a:spcBef>
        <a:spcAft>
          <a:spcPct val="0"/>
        </a:spcAft>
        <a:defRPr sz="4000">
          <a:solidFill>
            <a:srgbClr val="1F497D"/>
          </a:solidFill>
          <a:latin typeface="Calibri" pitchFamily="34" charset="0"/>
        </a:defRPr>
      </a:lvl3pPr>
      <a:lvl4pPr algn="ctr" rtl="0" eaLnBrk="0" fontAlgn="base" hangingPunct="0">
        <a:spcBef>
          <a:spcPct val="0"/>
        </a:spcBef>
        <a:spcAft>
          <a:spcPct val="0"/>
        </a:spcAft>
        <a:defRPr sz="4000">
          <a:solidFill>
            <a:srgbClr val="1F497D"/>
          </a:solidFill>
          <a:latin typeface="Calibri" pitchFamily="34" charset="0"/>
        </a:defRPr>
      </a:lvl4pPr>
      <a:lvl5pPr algn="ctr" rtl="0" eaLnBrk="0" fontAlgn="base" hangingPunct="0">
        <a:spcBef>
          <a:spcPct val="0"/>
        </a:spcBef>
        <a:spcAft>
          <a:spcPct val="0"/>
        </a:spcAft>
        <a:defRPr sz="4000">
          <a:solidFill>
            <a:srgbClr val="1F49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4816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GEF-PPT-BG.png"/>
          <p:cNvPicPr>
            <a:picLocks noChangeAspect="1"/>
          </p:cNvPicPr>
          <p:nvPr userDrawn="1"/>
        </p:nvPicPr>
        <p:blipFill>
          <a:blip r:embed="rId8" cstate="print"/>
          <a:srcRect/>
          <a:stretch>
            <a:fillRect/>
          </a:stretch>
        </p:blipFill>
        <p:spPr bwMode="auto">
          <a:xfrm>
            <a:off x="0" y="5610227"/>
            <a:ext cx="9144000" cy="1247775"/>
          </a:xfrm>
          <a:prstGeom prst="rect">
            <a:avLst/>
          </a:prstGeom>
          <a:noFill/>
          <a:ln w="9525">
            <a:noFill/>
            <a:miter lim="800000"/>
            <a:headEnd/>
            <a:tailEnd/>
          </a:ln>
        </p:spPr>
      </p:pic>
    </p:spTree>
    <p:extLst>
      <p:ext uri="{BB962C8B-B14F-4D97-AF65-F5344CB8AC3E}">
        <p14:creationId xmlns:p14="http://schemas.microsoft.com/office/powerpoint/2010/main" val="2646897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Lst>
  <p:txStyles>
    <p:titleStyle>
      <a:lvl1pPr algn="ctr" rtl="0" eaLnBrk="0" fontAlgn="base" hangingPunct="0">
        <a:spcBef>
          <a:spcPct val="0"/>
        </a:spcBef>
        <a:spcAft>
          <a:spcPct val="0"/>
        </a:spcAft>
        <a:defRPr sz="3000" kern="1200">
          <a:solidFill>
            <a:srgbClr val="1F497D"/>
          </a:solidFill>
          <a:latin typeface="+mj-lt"/>
          <a:ea typeface="+mj-ea"/>
          <a:cs typeface="+mj-cs"/>
        </a:defRPr>
      </a:lvl1pPr>
      <a:lvl2pPr algn="ctr" rtl="0" eaLnBrk="0" fontAlgn="base" hangingPunct="0">
        <a:spcBef>
          <a:spcPct val="0"/>
        </a:spcBef>
        <a:spcAft>
          <a:spcPct val="0"/>
        </a:spcAft>
        <a:defRPr sz="3000">
          <a:solidFill>
            <a:srgbClr val="1F497D"/>
          </a:solidFill>
          <a:latin typeface="Calibri" pitchFamily="34" charset="0"/>
        </a:defRPr>
      </a:lvl2pPr>
      <a:lvl3pPr algn="ctr" rtl="0" eaLnBrk="0" fontAlgn="base" hangingPunct="0">
        <a:spcBef>
          <a:spcPct val="0"/>
        </a:spcBef>
        <a:spcAft>
          <a:spcPct val="0"/>
        </a:spcAft>
        <a:defRPr sz="3000">
          <a:solidFill>
            <a:srgbClr val="1F497D"/>
          </a:solidFill>
          <a:latin typeface="Calibri" pitchFamily="34" charset="0"/>
        </a:defRPr>
      </a:lvl3pPr>
      <a:lvl4pPr algn="ctr" rtl="0" eaLnBrk="0" fontAlgn="base" hangingPunct="0">
        <a:spcBef>
          <a:spcPct val="0"/>
        </a:spcBef>
        <a:spcAft>
          <a:spcPct val="0"/>
        </a:spcAft>
        <a:defRPr sz="3000">
          <a:solidFill>
            <a:srgbClr val="1F497D"/>
          </a:solidFill>
          <a:latin typeface="Calibri" pitchFamily="34" charset="0"/>
        </a:defRPr>
      </a:lvl4pPr>
      <a:lvl5pPr algn="ctr" rtl="0" eaLnBrk="0" fontAlgn="base" hangingPunct="0">
        <a:spcBef>
          <a:spcPct val="0"/>
        </a:spcBef>
        <a:spcAft>
          <a:spcPct val="0"/>
        </a:spcAft>
        <a:defRPr sz="3000">
          <a:solidFill>
            <a:srgbClr val="1F497D"/>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025"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65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65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65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9FB6D-747C-489A-AF89-89B24F2F794C}" type="datetimeFigureOut">
              <a:rPr lang="en-US" smtClean="0">
                <a:solidFill>
                  <a:prstClr val="black">
                    <a:tint val="75000"/>
                  </a:prstClr>
                </a:solidFill>
              </a:rPr>
              <a:pPr/>
              <a:t>3/15/2015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C64D7-1DC2-4351-9951-747F0A4859E2}" type="slidenum">
              <a:rPr lang="en-US" smtClean="0">
                <a:solidFill>
                  <a:prstClr val="black">
                    <a:tint val="75000"/>
                  </a:prstClr>
                </a:solidFill>
              </a:rPr>
              <a:pPr/>
              <a:t>‹#›</a:t>
            </a:fld>
            <a:endParaRPr lang="en-US">
              <a:solidFill>
                <a:prstClr val="black">
                  <a:tint val="75000"/>
                </a:prstClr>
              </a:solidFill>
            </a:endParaRPr>
          </a:p>
        </p:txBody>
      </p:sp>
    </p:spTree>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p:timing>
    <p:tnLst>
      <p:par>
        <p:cTn id="1" dur="indefinite" restart="never" nodeType="tmRoot"/>
      </p:par>
    </p:tnLst>
  </p:timing>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LucidaSans Roman" charset="0"/>
        </a:defRPr>
      </a:lvl2pPr>
      <a:lvl3pPr algn="ctr" rtl="0" eaLnBrk="0" fontAlgn="base" hangingPunct="0">
        <a:spcBef>
          <a:spcPct val="0"/>
        </a:spcBef>
        <a:spcAft>
          <a:spcPct val="0"/>
        </a:spcAft>
        <a:defRPr sz="4000">
          <a:solidFill>
            <a:schemeClr val="bg1"/>
          </a:solidFill>
          <a:latin typeface="LucidaSans Roman" charset="0"/>
        </a:defRPr>
      </a:lvl3pPr>
      <a:lvl4pPr algn="ctr" rtl="0" eaLnBrk="0" fontAlgn="base" hangingPunct="0">
        <a:spcBef>
          <a:spcPct val="0"/>
        </a:spcBef>
        <a:spcAft>
          <a:spcPct val="0"/>
        </a:spcAft>
        <a:defRPr sz="4000">
          <a:solidFill>
            <a:schemeClr val="bg1"/>
          </a:solidFill>
          <a:latin typeface="LucidaSans Roman" charset="0"/>
        </a:defRPr>
      </a:lvl4pPr>
      <a:lvl5pPr algn="ctr" rtl="0" eaLnBrk="0" fontAlgn="base" hangingPunct="0">
        <a:spcBef>
          <a:spcPct val="0"/>
        </a:spcBef>
        <a:spcAft>
          <a:spcPct val="0"/>
        </a:spcAft>
        <a:defRPr sz="4000">
          <a:solidFill>
            <a:schemeClr val="bg1"/>
          </a:solidFill>
          <a:latin typeface="LucidaSans Roman" charset="0"/>
        </a:defRPr>
      </a:lvl5pPr>
      <a:lvl6pPr marL="457200" algn="ctr" rtl="0" fontAlgn="base">
        <a:spcBef>
          <a:spcPct val="0"/>
        </a:spcBef>
        <a:spcAft>
          <a:spcPct val="0"/>
        </a:spcAft>
        <a:defRPr sz="4000">
          <a:solidFill>
            <a:schemeClr val="bg1"/>
          </a:solidFill>
          <a:latin typeface="LucidaSans Roman" charset="0"/>
        </a:defRPr>
      </a:lvl6pPr>
      <a:lvl7pPr marL="914400" algn="ctr" rtl="0" fontAlgn="base">
        <a:spcBef>
          <a:spcPct val="0"/>
        </a:spcBef>
        <a:spcAft>
          <a:spcPct val="0"/>
        </a:spcAft>
        <a:defRPr sz="4000">
          <a:solidFill>
            <a:schemeClr val="bg1"/>
          </a:solidFill>
          <a:latin typeface="LucidaSans Roman" charset="0"/>
        </a:defRPr>
      </a:lvl7pPr>
      <a:lvl8pPr marL="1371600" algn="ctr" rtl="0" fontAlgn="base">
        <a:spcBef>
          <a:spcPct val="0"/>
        </a:spcBef>
        <a:spcAft>
          <a:spcPct val="0"/>
        </a:spcAft>
        <a:defRPr sz="4000">
          <a:solidFill>
            <a:schemeClr val="bg1"/>
          </a:solidFill>
          <a:latin typeface="LucidaSans Roman" charset="0"/>
        </a:defRPr>
      </a:lvl8pPr>
      <a:lvl9pPr marL="1828800" algn="ctr" rtl="0" fontAlgn="base">
        <a:spcBef>
          <a:spcPct val="0"/>
        </a:spcBef>
        <a:spcAft>
          <a:spcPct val="0"/>
        </a:spcAft>
        <a:defRPr sz="4000">
          <a:solidFill>
            <a:schemeClr val="bg1"/>
          </a:solidFill>
          <a:latin typeface="LucidaSans Roman" charset="0"/>
        </a:defRPr>
      </a:lvl9pPr>
    </p:titleStyle>
    <p:bodyStyle>
      <a:lvl1pPr marL="342900" indent="-342900" algn="l" rtl="0" eaLnBrk="0" fontAlgn="base" hangingPunct="0">
        <a:spcBef>
          <a:spcPct val="20000"/>
        </a:spcBef>
        <a:spcAft>
          <a:spcPct val="0"/>
        </a:spcAft>
        <a:buSzPct val="85000"/>
        <a:buFont typeface="Wingdings" pitchFamily="2" charset="2"/>
        <a:buChar char="n"/>
        <a:defRPr sz="3600">
          <a:solidFill>
            <a:schemeClr val="tx1"/>
          </a:solidFill>
          <a:latin typeface="+mn-lt"/>
          <a:ea typeface="+mn-ea"/>
          <a:cs typeface="+mn-cs"/>
        </a:defRPr>
      </a:lvl1pPr>
      <a:lvl2pPr marL="742950" indent="-285750" algn="l" rtl="0" eaLnBrk="0" fontAlgn="base" hangingPunct="0">
        <a:spcBef>
          <a:spcPct val="20000"/>
        </a:spcBef>
        <a:spcAft>
          <a:spcPct val="0"/>
        </a:spcAft>
        <a:buSzPct val="85000"/>
        <a:buFont typeface="Wingdings" pitchFamily="2" charset="2"/>
        <a:buChar char="n"/>
        <a:defRPr sz="3000">
          <a:solidFill>
            <a:schemeClr val="tx1"/>
          </a:solidFill>
          <a:latin typeface="+mn-lt"/>
        </a:defRPr>
      </a:lvl2pPr>
      <a:lvl3pPr marL="1143000" indent="-228600" algn="l" rtl="0" eaLnBrk="0" fontAlgn="base" hangingPunct="0">
        <a:spcBef>
          <a:spcPct val="20000"/>
        </a:spcBef>
        <a:spcAft>
          <a:spcPct val="0"/>
        </a:spcAft>
        <a:buSzPct val="85000"/>
        <a:buFont typeface="Wingdings" pitchFamily="2" charset="2"/>
        <a:buChar char="l"/>
        <a:defRPr sz="2600">
          <a:solidFill>
            <a:schemeClr val="tx1"/>
          </a:solidFill>
          <a:latin typeface="+mn-lt"/>
        </a:defRPr>
      </a:lvl3pPr>
      <a:lvl4pPr marL="1600200" indent="-228600" algn="l" rtl="0" eaLnBrk="0" fontAlgn="base" hangingPunct="0">
        <a:spcBef>
          <a:spcPct val="20000"/>
        </a:spcBef>
        <a:spcAft>
          <a:spcPct val="0"/>
        </a:spcAft>
        <a:buSzPct val="85000"/>
        <a:buFont typeface="Wingdings" pitchFamily="2" charset="2"/>
        <a:buChar char="l"/>
        <a:defRPr sz="2200">
          <a:solidFill>
            <a:schemeClr val="tx1"/>
          </a:solidFill>
          <a:latin typeface="+mn-lt"/>
        </a:defRPr>
      </a:lvl4pPr>
      <a:lvl5pPr marL="2057400" indent="-228600" algn="l" rtl="0" eaLnBrk="0" fontAlgn="base" hangingPunct="0">
        <a:spcBef>
          <a:spcPct val="20000"/>
        </a:spcBef>
        <a:spcAft>
          <a:spcPct val="0"/>
        </a:spcAft>
        <a:buSzPct val="85000"/>
        <a:buFont typeface="Wingdings" pitchFamily="2" charset="2"/>
        <a:buChar char="l"/>
        <a:defRPr sz="2200">
          <a:solidFill>
            <a:schemeClr val="tx1"/>
          </a:solidFill>
          <a:latin typeface="+mn-lt"/>
        </a:defRPr>
      </a:lvl5pPr>
      <a:lvl6pPr marL="2514600" indent="-228600" algn="l" rtl="0" fontAlgn="base">
        <a:spcBef>
          <a:spcPct val="20000"/>
        </a:spcBef>
        <a:spcAft>
          <a:spcPct val="0"/>
        </a:spcAft>
        <a:buSzPct val="85000"/>
        <a:buFont typeface="Wingdings" pitchFamily="2" charset="2"/>
        <a:buChar char="l"/>
        <a:defRPr sz="2200">
          <a:solidFill>
            <a:schemeClr val="tx1"/>
          </a:solidFill>
          <a:latin typeface="+mn-lt"/>
        </a:defRPr>
      </a:lvl6pPr>
      <a:lvl7pPr marL="2971800" indent="-228600" algn="l" rtl="0" fontAlgn="base">
        <a:spcBef>
          <a:spcPct val="20000"/>
        </a:spcBef>
        <a:spcAft>
          <a:spcPct val="0"/>
        </a:spcAft>
        <a:buSzPct val="85000"/>
        <a:buFont typeface="Wingdings" pitchFamily="2" charset="2"/>
        <a:buChar char="l"/>
        <a:defRPr sz="2200">
          <a:solidFill>
            <a:schemeClr val="tx1"/>
          </a:solidFill>
          <a:latin typeface="+mn-lt"/>
        </a:defRPr>
      </a:lvl7pPr>
      <a:lvl8pPr marL="3429000" indent="-228600" algn="l" rtl="0" fontAlgn="base">
        <a:spcBef>
          <a:spcPct val="20000"/>
        </a:spcBef>
        <a:spcAft>
          <a:spcPct val="0"/>
        </a:spcAft>
        <a:buSzPct val="85000"/>
        <a:buFont typeface="Wingdings" pitchFamily="2" charset="2"/>
        <a:buChar char="l"/>
        <a:defRPr sz="2200">
          <a:solidFill>
            <a:schemeClr val="tx1"/>
          </a:solidFill>
          <a:latin typeface="+mn-lt"/>
        </a:defRPr>
      </a:lvl8pPr>
      <a:lvl9pPr marL="3886200" indent="-228600" algn="l" rtl="0" fontAlgn="base">
        <a:spcBef>
          <a:spcPct val="20000"/>
        </a:spcBef>
        <a:spcAft>
          <a:spcPct val="0"/>
        </a:spcAft>
        <a:buSzPct val="85000"/>
        <a:buFont typeface="Wingdings" pitchFamily="2" charset="2"/>
        <a:buChar char="l"/>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lstStyle/>
          <a:p>
            <a:pPr>
              <a:lnSpc>
                <a:spcPct val="80000"/>
              </a:lnSpc>
              <a:spcBef>
                <a:spcPct val="20000"/>
              </a:spcBef>
              <a:defRPr/>
            </a:pPr>
            <a:r>
              <a:rPr lang="en-US" sz="3600" b="1" dirty="0">
                <a:solidFill>
                  <a:srgbClr val="00642D"/>
                </a:solidFill>
                <a:latin typeface="+mn-lt"/>
                <a:ea typeface="+mn-ea"/>
                <a:cs typeface="Times New Roman" panose="02020603050405020304" pitchFamily="18" charset="0"/>
              </a:rPr>
              <a:t>GEF 6 Programming Directions</a:t>
            </a:r>
          </a:p>
        </p:txBody>
      </p:sp>
      <p:sp>
        <p:nvSpPr>
          <p:cNvPr id="3" name="Subtitle 2"/>
          <p:cNvSpPr>
            <a:spLocks noGrp="1"/>
          </p:cNvSpPr>
          <p:nvPr>
            <p:ph type="subTitle" idx="1"/>
          </p:nvPr>
        </p:nvSpPr>
        <p:spPr>
          <a:xfrm>
            <a:off x="1371600" y="2971800"/>
            <a:ext cx="6400800" cy="2819400"/>
          </a:xfrm>
        </p:spPr>
        <p:txBody>
          <a:bodyPr/>
          <a:lstStyle/>
          <a:p>
            <a:pPr>
              <a:lnSpc>
                <a:spcPct val="80000"/>
              </a:lnSpc>
              <a:defRPr/>
            </a:pPr>
            <a:endParaRPr lang="en-US" sz="3200" b="1" dirty="0">
              <a:solidFill>
                <a:srgbClr val="00642D"/>
              </a:solidFill>
              <a:cs typeface="Times New Roman" panose="02020603050405020304" pitchFamily="18" charset="0"/>
            </a:endParaRPr>
          </a:p>
          <a:p>
            <a:pPr>
              <a:lnSpc>
                <a:spcPct val="80000"/>
              </a:lnSpc>
              <a:defRPr/>
            </a:pPr>
            <a:r>
              <a:rPr lang="en-US" sz="3200" b="1" dirty="0">
                <a:solidFill>
                  <a:srgbClr val="00642D"/>
                </a:solidFill>
                <a:latin typeface="+mj-lt"/>
                <a:cs typeface="Times New Roman" panose="02020603050405020304" pitchFamily="18" charset="0"/>
              </a:rPr>
              <a:t>Focal Areas, Integrated Thinking &amp; Integrated Approach Pilots</a:t>
            </a:r>
          </a:p>
          <a:p>
            <a:pPr>
              <a:lnSpc>
                <a:spcPct val="80000"/>
              </a:lnSpc>
              <a:defRPr/>
            </a:pPr>
            <a:endParaRPr lang="en-US" sz="3200" b="1" dirty="0">
              <a:solidFill>
                <a:schemeClr val="tx1"/>
              </a:solidFill>
              <a:latin typeface="+mj-lt"/>
            </a:endParaRPr>
          </a:p>
          <a:p>
            <a:r>
              <a:rPr lang="en-US" sz="3200" b="1" dirty="0" smtClean="0">
                <a:solidFill>
                  <a:schemeClr val="tx1"/>
                </a:solidFill>
                <a:latin typeface="+mj-lt"/>
              </a:rPr>
              <a:t>Colombo, Sri Lanka</a:t>
            </a:r>
          </a:p>
          <a:p>
            <a:r>
              <a:rPr lang="en-US" sz="3200" b="1" dirty="0" smtClean="0">
                <a:solidFill>
                  <a:schemeClr val="tx1"/>
                </a:solidFill>
                <a:latin typeface="+mj-lt"/>
              </a:rPr>
              <a:t>March 17-19, 2015</a:t>
            </a:r>
            <a:endParaRPr lang="en-US" sz="3200" b="1" dirty="0">
              <a:solidFill>
                <a:schemeClr val="tx1"/>
              </a:solidFill>
              <a:latin typeface="+mj-lt"/>
            </a:endParaRPr>
          </a:p>
        </p:txBody>
      </p:sp>
    </p:spTree>
    <p:extLst>
      <p:ext uri="{BB962C8B-B14F-4D97-AF65-F5344CB8AC3E}">
        <p14:creationId xmlns:p14="http://schemas.microsoft.com/office/powerpoint/2010/main" val="269724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524000" y="609600"/>
            <a:ext cx="6172200" cy="342900"/>
          </a:xfrm>
          <a:solidFill>
            <a:schemeClr val="accent5">
              <a:lumMod val="60000"/>
              <a:lumOff val="40000"/>
            </a:schemeClr>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graphicFrame>
        <p:nvGraphicFramePr>
          <p:cNvPr id="2" name="Table 1"/>
          <p:cNvGraphicFramePr>
            <a:graphicFrameLocks noGrp="1"/>
          </p:cNvGraphicFramePr>
          <p:nvPr>
            <p:extLst>
              <p:ext uri="{D42A27DB-BD31-4B8C-83A1-F6EECF244321}">
                <p14:modId xmlns:p14="http://schemas.microsoft.com/office/powerpoint/2010/main" val="1059945704"/>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and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3" name="Right Arrow 2"/>
          <p:cNvSpPr/>
          <p:nvPr/>
        </p:nvSpPr>
        <p:spPr>
          <a:xfrm>
            <a:off x="152400" y="34290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62800" y="952500"/>
            <a:ext cx="1752600" cy="55245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4343400"/>
            <a:ext cx="7467600" cy="17145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486400" y="952500"/>
            <a:ext cx="2057400" cy="3771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156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0" y="1066800"/>
            <a:ext cx="9296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9900"/>
              </a:buClr>
              <a:buSzPct val="120000"/>
              <a:buChar char="•"/>
              <a:defRPr sz="3200">
                <a:solidFill>
                  <a:srgbClr val="FFFFFF"/>
                </a:solidFill>
                <a:latin typeface="+mn-lt"/>
                <a:ea typeface="+mn-ea"/>
                <a:cs typeface="+mn-cs"/>
              </a:defRPr>
            </a:lvl1pPr>
            <a:lvl2pPr marL="742950" indent="-285750" algn="l" rtl="0" eaLnBrk="0" fontAlgn="base" hangingPunct="0">
              <a:spcBef>
                <a:spcPct val="20000"/>
              </a:spcBef>
              <a:spcAft>
                <a:spcPct val="0"/>
              </a:spcAft>
              <a:buClr>
                <a:srgbClr val="FF9900"/>
              </a:buClr>
              <a:buSzPct val="120000"/>
              <a:buChar char="•"/>
              <a:defRPr sz="2800">
                <a:solidFill>
                  <a:schemeClr val="bg1"/>
                </a:solidFill>
                <a:latin typeface="+mn-lt"/>
                <a:cs typeface="+mn-cs"/>
              </a:defRPr>
            </a:lvl2pPr>
            <a:lvl3pPr marL="1143000" indent="-228600" algn="l" rtl="0" eaLnBrk="0" fontAlgn="base" hangingPunct="0">
              <a:spcBef>
                <a:spcPct val="20000"/>
              </a:spcBef>
              <a:spcAft>
                <a:spcPct val="0"/>
              </a:spcAft>
              <a:buClr>
                <a:srgbClr val="FF9900"/>
              </a:buClr>
              <a:buSzPct val="120000"/>
              <a:buChar char="•"/>
              <a:defRPr sz="2400">
                <a:solidFill>
                  <a:schemeClr val="bg1"/>
                </a:solidFill>
                <a:latin typeface="+mn-lt"/>
                <a:cs typeface="+mn-cs"/>
              </a:defRPr>
            </a:lvl3pPr>
            <a:lvl4pPr marL="1600200" indent="-228600" algn="l" rtl="0" eaLnBrk="0" fontAlgn="base" hangingPunct="0">
              <a:spcBef>
                <a:spcPct val="20000"/>
              </a:spcBef>
              <a:spcAft>
                <a:spcPct val="0"/>
              </a:spcAft>
              <a:buClr>
                <a:srgbClr val="000099"/>
              </a:buClr>
              <a:buSzPct val="120000"/>
              <a:buChar char="•"/>
              <a:defRPr sz="2000">
                <a:solidFill>
                  <a:schemeClr val="bg1"/>
                </a:solidFill>
                <a:latin typeface="Verdana" pitchFamily="34" charset="0"/>
                <a:cs typeface="+mn-cs"/>
              </a:defRPr>
            </a:lvl4pPr>
            <a:lvl5pPr marL="2057400" indent="-228600" algn="l" rtl="0" eaLnBrk="0" fontAlgn="base" hangingPunct="0">
              <a:spcBef>
                <a:spcPct val="20000"/>
              </a:spcBef>
              <a:spcAft>
                <a:spcPct val="0"/>
              </a:spcAft>
              <a:buClr>
                <a:srgbClr val="000099"/>
              </a:buClr>
              <a:buSzPct val="120000"/>
              <a:buChar char="•"/>
              <a:defRPr sz="2000">
                <a:solidFill>
                  <a:schemeClr val="bg1"/>
                </a:solidFill>
                <a:latin typeface="Verdana" pitchFamily="34" charset="0"/>
                <a:cs typeface="+mn-cs"/>
              </a:defRPr>
            </a:lvl5pPr>
            <a:lvl6pPr marL="25146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6pPr>
            <a:lvl7pPr marL="29718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7pPr>
            <a:lvl8pPr marL="34290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8pPr>
            <a:lvl9pPr marL="3886200" indent="-228600" algn="l" rtl="0" fontAlgn="base">
              <a:spcBef>
                <a:spcPct val="20000"/>
              </a:spcBef>
              <a:spcAft>
                <a:spcPct val="0"/>
              </a:spcAft>
              <a:buClr>
                <a:srgbClr val="000099"/>
              </a:buClr>
              <a:buSzPct val="120000"/>
              <a:buChar char="•"/>
              <a:defRPr sz="2000">
                <a:solidFill>
                  <a:schemeClr val="bg1"/>
                </a:solidFill>
                <a:latin typeface="Verdana" pitchFamily="34" charset="0"/>
                <a:cs typeface="+mn-cs"/>
              </a:defRPr>
            </a:lvl9pPr>
          </a:lstStyle>
          <a:p>
            <a:pPr eaLnBrk="1" hangingPunct="1">
              <a:lnSpc>
                <a:spcPct val="90000"/>
              </a:lnSpc>
              <a:buFontTx/>
              <a:buNone/>
              <a:defRPr/>
            </a:pPr>
            <a:endParaRPr lang="en-US" sz="2400" kern="0" dirty="0" smtClean="0">
              <a:latin typeface="Arial"/>
              <a:cs typeface="Arial"/>
            </a:endParaRPr>
          </a:p>
        </p:txBody>
      </p:sp>
      <p:pic>
        <p:nvPicPr>
          <p:cNvPr id="6" name="Picture 2"/>
          <p:cNvPicPr>
            <a:picLocks noChangeAspect="1" noChangeArrowheads="1"/>
          </p:cNvPicPr>
          <p:nvPr/>
        </p:nvPicPr>
        <p:blipFill>
          <a:blip r:embed="rId2" cstate="print"/>
          <a:srcRect/>
          <a:stretch>
            <a:fillRect/>
          </a:stretch>
        </p:blipFill>
        <p:spPr bwMode="auto">
          <a:xfrm>
            <a:off x="6927" y="914400"/>
            <a:ext cx="4930228" cy="4114800"/>
          </a:xfrm>
          <a:prstGeom prst="rect">
            <a:avLst/>
          </a:prstGeom>
          <a:noFill/>
          <a:ln w="9525">
            <a:noFill/>
            <a:miter lim="800000"/>
            <a:headEnd/>
            <a:tailEnd/>
          </a:ln>
        </p:spPr>
      </p:pic>
      <p:sp>
        <p:nvSpPr>
          <p:cNvPr id="7" name="Rectangle 2"/>
          <p:cNvSpPr txBox="1">
            <a:spLocks noChangeArrowheads="1"/>
          </p:cNvSpPr>
          <p:nvPr/>
        </p:nvSpPr>
        <p:spPr bwMode="auto">
          <a:xfrm>
            <a:off x="-228600" y="0"/>
            <a:ext cx="9677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Arial" pitchFamily="34" charset="0"/>
                <a:cs typeface="Arial" pitchFamily="34" charset="0"/>
              </a:defRPr>
            </a:lvl2pPr>
            <a:lvl3pPr algn="ctr" rtl="0" eaLnBrk="0" fontAlgn="base" hangingPunct="0">
              <a:spcBef>
                <a:spcPct val="0"/>
              </a:spcBef>
              <a:spcAft>
                <a:spcPct val="0"/>
              </a:spcAft>
              <a:defRPr sz="4000" b="1">
                <a:solidFill>
                  <a:schemeClr val="bg1"/>
                </a:solidFill>
                <a:latin typeface="Arial" pitchFamily="34" charset="0"/>
                <a:cs typeface="Arial" pitchFamily="34" charset="0"/>
              </a:defRPr>
            </a:lvl3pPr>
            <a:lvl4pPr algn="ctr" rtl="0" eaLnBrk="0" fontAlgn="base" hangingPunct="0">
              <a:spcBef>
                <a:spcPct val="0"/>
              </a:spcBef>
              <a:spcAft>
                <a:spcPct val="0"/>
              </a:spcAft>
              <a:defRPr sz="4000" b="1">
                <a:solidFill>
                  <a:schemeClr val="bg1"/>
                </a:solidFill>
                <a:latin typeface="Arial" pitchFamily="34" charset="0"/>
                <a:cs typeface="Arial" pitchFamily="34" charset="0"/>
              </a:defRPr>
            </a:lvl4pPr>
            <a:lvl5pPr algn="ctr" rtl="0" eaLnBrk="0" fontAlgn="base" hangingPunct="0">
              <a:spcBef>
                <a:spcPct val="0"/>
              </a:spcBef>
              <a:spcAft>
                <a:spcPct val="0"/>
              </a:spcAft>
              <a:defRPr sz="4000" b="1">
                <a:solidFill>
                  <a:schemeClr val="bg1"/>
                </a:solidFill>
                <a:latin typeface="Arial" pitchFamily="34" charset="0"/>
                <a:cs typeface="Arial" pitchFamily="34" charset="0"/>
              </a:defRPr>
            </a:lvl5pPr>
            <a:lvl6pPr marL="457200" algn="ctr" rtl="0" fontAlgn="base">
              <a:spcBef>
                <a:spcPct val="0"/>
              </a:spcBef>
              <a:spcAft>
                <a:spcPct val="0"/>
              </a:spcAft>
              <a:defRPr sz="4000" b="1">
                <a:solidFill>
                  <a:schemeClr val="bg1"/>
                </a:solidFill>
                <a:latin typeface="Arial" pitchFamily="34" charset="0"/>
                <a:cs typeface="Arial" pitchFamily="34" charset="0"/>
              </a:defRPr>
            </a:lvl6pPr>
            <a:lvl7pPr marL="914400" algn="ctr" rtl="0" fontAlgn="base">
              <a:spcBef>
                <a:spcPct val="0"/>
              </a:spcBef>
              <a:spcAft>
                <a:spcPct val="0"/>
              </a:spcAft>
              <a:defRPr sz="4000" b="1">
                <a:solidFill>
                  <a:schemeClr val="bg1"/>
                </a:solidFill>
                <a:latin typeface="Arial" pitchFamily="34" charset="0"/>
                <a:cs typeface="Arial" pitchFamily="34" charset="0"/>
              </a:defRPr>
            </a:lvl7pPr>
            <a:lvl8pPr marL="1371600" algn="ctr" rtl="0" fontAlgn="base">
              <a:spcBef>
                <a:spcPct val="0"/>
              </a:spcBef>
              <a:spcAft>
                <a:spcPct val="0"/>
              </a:spcAft>
              <a:defRPr sz="4000" b="1">
                <a:solidFill>
                  <a:schemeClr val="bg1"/>
                </a:solidFill>
                <a:latin typeface="Arial" pitchFamily="34" charset="0"/>
                <a:cs typeface="Arial" pitchFamily="34" charset="0"/>
              </a:defRPr>
            </a:lvl8pPr>
            <a:lvl9pPr marL="1828800" algn="ctr" rtl="0" fontAlgn="base">
              <a:spcBef>
                <a:spcPct val="0"/>
              </a:spcBef>
              <a:spcAft>
                <a:spcPct val="0"/>
              </a:spcAft>
              <a:defRPr sz="4000" b="1">
                <a:solidFill>
                  <a:schemeClr val="bg1"/>
                </a:solidFill>
                <a:latin typeface="Arial" pitchFamily="34" charset="0"/>
                <a:cs typeface="Arial" pitchFamily="34" charset="0"/>
              </a:defRPr>
            </a:lvl9pPr>
          </a:lstStyle>
          <a:p>
            <a:pPr eaLnBrk="1" hangingPunct="1">
              <a:defRPr/>
            </a:pPr>
            <a:r>
              <a:rPr lang="en-US" sz="3200" kern="0" dirty="0" smtClean="0">
                <a:solidFill>
                  <a:srgbClr val="FFFF00"/>
                </a:solidFill>
                <a:latin typeface="Arial"/>
                <a:cs typeface="Arial"/>
              </a:rPr>
              <a:t>GEF IW Multiple Scales and Modalities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3009" y="2590800"/>
            <a:ext cx="4771774" cy="4253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6361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23000" y="1729616"/>
            <a:ext cx="270510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1: Catalyze Sustainable Management of Transboundary Waters</a:t>
            </a:r>
            <a:endParaRPr lang="en-US" sz="1600" b="1" dirty="0">
              <a:solidFill>
                <a:prstClr val="white"/>
              </a:solidFill>
            </a:endParaRPr>
          </a:p>
        </p:txBody>
      </p:sp>
      <p:sp>
        <p:nvSpPr>
          <p:cNvPr id="10" name="Rounded Rectangle 9"/>
          <p:cNvSpPr/>
          <p:nvPr/>
        </p:nvSpPr>
        <p:spPr>
          <a:xfrm>
            <a:off x="3139979" y="1739286"/>
            <a:ext cx="274320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2: Balance Competing Water-uses in the Management of Transboundary Surface and Groundwater</a:t>
            </a:r>
            <a:endParaRPr lang="en-US" sz="1600" b="1" dirty="0">
              <a:solidFill>
                <a:prstClr val="white"/>
              </a:solidFill>
            </a:endParaRPr>
          </a:p>
        </p:txBody>
      </p:sp>
      <p:sp>
        <p:nvSpPr>
          <p:cNvPr id="11" name="Rounded Rectangle 10"/>
          <p:cNvSpPr/>
          <p:nvPr/>
        </p:nvSpPr>
        <p:spPr>
          <a:xfrm>
            <a:off x="6074012" y="1729614"/>
            <a:ext cx="2908960" cy="1214251"/>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3: Rebuild Marine Fisheries, Restore and Protect Coastal Habitats, and Reduce Pollution of Coasts and LMEs</a:t>
            </a:r>
            <a:endParaRPr lang="en-US" sz="1600" b="1" dirty="0">
              <a:solidFill>
                <a:prstClr val="white"/>
              </a:solidFill>
            </a:endParaRPr>
          </a:p>
        </p:txBody>
      </p:sp>
      <p:sp>
        <p:nvSpPr>
          <p:cNvPr id="13" name="Rounded Rectangle 12"/>
          <p:cNvSpPr/>
          <p:nvPr/>
        </p:nvSpPr>
        <p:spPr>
          <a:xfrm>
            <a:off x="223000" y="3460420"/>
            <a:ext cx="2705100" cy="126398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1</a:t>
            </a:r>
            <a:r>
              <a:rPr lang="en-US" sz="1600" b="1" dirty="0">
                <a:solidFill>
                  <a:prstClr val="white"/>
                </a:solidFill>
              </a:rPr>
              <a:t>.</a:t>
            </a:r>
            <a:r>
              <a:rPr lang="en-US" sz="1600" dirty="0" smtClean="0">
                <a:solidFill>
                  <a:prstClr val="white"/>
                </a:solidFill>
              </a:rPr>
              <a:t> Foster Cooperation </a:t>
            </a:r>
            <a:r>
              <a:rPr lang="en-US" sz="1600" dirty="0">
                <a:solidFill>
                  <a:prstClr val="white"/>
                </a:solidFill>
              </a:rPr>
              <a:t>for </a:t>
            </a:r>
            <a:r>
              <a:rPr lang="en-US" sz="1600" dirty="0" smtClean="0">
                <a:solidFill>
                  <a:prstClr val="white"/>
                </a:solidFill>
              </a:rPr>
              <a:t>Sustainable </a:t>
            </a:r>
            <a:r>
              <a:rPr lang="en-US" sz="1600" dirty="0">
                <a:solidFill>
                  <a:prstClr val="white"/>
                </a:solidFill>
              </a:rPr>
              <a:t>use </a:t>
            </a:r>
            <a:r>
              <a:rPr lang="en-US" sz="1600" dirty="0" smtClean="0">
                <a:solidFill>
                  <a:prstClr val="white"/>
                </a:solidFill>
              </a:rPr>
              <a:t>of Trans- boundary Water </a:t>
            </a:r>
            <a:r>
              <a:rPr lang="en-US" sz="1600" dirty="0">
                <a:solidFill>
                  <a:prstClr val="white"/>
                </a:solidFill>
              </a:rPr>
              <a:t>S</a:t>
            </a:r>
            <a:r>
              <a:rPr lang="en-US" sz="1600" dirty="0" smtClean="0">
                <a:solidFill>
                  <a:prstClr val="white"/>
                </a:solidFill>
              </a:rPr>
              <a:t>ystems &amp; Economic Growth</a:t>
            </a:r>
            <a:endParaRPr lang="en-US" sz="1600" dirty="0">
              <a:solidFill>
                <a:prstClr val="white"/>
              </a:solidFill>
            </a:endParaRPr>
          </a:p>
        </p:txBody>
      </p:sp>
      <p:sp>
        <p:nvSpPr>
          <p:cNvPr id="15" name="Rounded Rectangle 14"/>
          <p:cNvSpPr/>
          <p:nvPr/>
        </p:nvSpPr>
        <p:spPr>
          <a:xfrm>
            <a:off x="223000" y="4953000"/>
            <a:ext cx="2705100" cy="12954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2</a:t>
            </a:r>
            <a:r>
              <a:rPr lang="en-US" sz="1600" dirty="0" smtClean="0">
                <a:solidFill>
                  <a:prstClr val="white"/>
                </a:solidFill>
              </a:rPr>
              <a:t> .Increase </a:t>
            </a:r>
            <a:r>
              <a:rPr lang="en-US" sz="1600" dirty="0">
                <a:solidFill>
                  <a:prstClr val="white"/>
                </a:solidFill>
              </a:rPr>
              <a:t>Resilience &amp; </a:t>
            </a:r>
            <a:r>
              <a:rPr lang="en-US" sz="1600" dirty="0" smtClean="0">
                <a:solidFill>
                  <a:prstClr val="white"/>
                </a:solidFill>
              </a:rPr>
              <a:t>Flow of Ecosystems Services in Context of Melting High Altitude Glaciers</a:t>
            </a:r>
            <a:endParaRPr lang="en-US" sz="1600" dirty="0">
              <a:solidFill>
                <a:prstClr val="white"/>
              </a:solidFill>
            </a:endParaRPr>
          </a:p>
        </p:txBody>
      </p:sp>
      <p:sp>
        <p:nvSpPr>
          <p:cNvPr id="20" name="Rounded Rectangle 19"/>
          <p:cNvSpPr/>
          <p:nvPr/>
        </p:nvSpPr>
        <p:spPr>
          <a:xfrm>
            <a:off x="3192576" y="3460420"/>
            <a:ext cx="2668484" cy="1263980"/>
          </a:xfrm>
          <a:prstGeom prst="roundRect">
            <a:avLst/>
          </a:prstGeom>
          <a:solidFill>
            <a:schemeClr val="accent1">
              <a:lumMod val="7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3.</a:t>
            </a:r>
            <a:r>
              <a:rPr lang="en-US" sz="1600" dirty="0" smtClean="0">
                <a:solidFill>
                  <a:prstClr val="white"/>
                </a:solidFill>
              </a:rPr>
              <a:t> Advance Conjunctive Management of Surface </a:t>
            </a:r>
            <a:r>
              <a:rPr lang="en-US" sz="1600" dirty="0">
                <a:solidFill>
                  <a:prstClr val="white"/>
                </a:solidFill>
              </a:rPr>
              <a:t>&amp; G</a:t>
            </a:r>
            <a:r>
              <a:rPr lang="en-US" sz="1600" dirty="0" smtClean="0">
                <a:solidFill>
                  <a:prstClr val="white"/>
                </a:solidFill>
              </a:rPr>
              <a:t>roundwater systems</a:t>
            </a:r>
            <a:endParaRPr lang="en-US" sz="1600" dirty="0">
              <a:solidFill>
                <a:prstClr val="white"/>
              </a:solidFill>
            </a:endParaRPr>
          </a:p>
        </p:txBody>
      </p:sp>
      <p:sp>
        <p:nvSpPr>
          <p:cNvPr id="21" name="Rounded Rectangle 20"/>
          <p:cNvSpPr/>
          <p:nvPr/>
        </p:nvSpPr>
        <p:spPr>
          <a:xfrm>
            <a:off x="3171399" y="4953001"/>
            <a:ext cx="2680359" cy="12954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4. </a:t>
            </a:r>
            <a:r>
              <a:rPr lang="en-US" sz="1600" dirty="0" smtClean="0">
                <a:solidFill>
                  <a:prstClr val="white"/>
                </a:solidFill>
              </a:rPr>
              <a:t>Water/Food/Energy/</a:t>
            </a:r>
          </a:p>
          <a:p>
            <a:pPr fontAlgn="base">
              <a:spcBef>
                <a:spcPct val="0"/>
              </a:spcBef>
              <a:spcAft>
                <a:spcPct val="0"/>
              </a:spcAft>
            </a:pPr>
            <a:r>
              <a:rPr lang="en-US" sz="1600" dirty="0" smtClean="0">
                <a:solidFill>
                  <a:prstClr val="white"/>
                </a:solidFill>
              </a:rPr>
              <a:t>Ecosystem Security Nexus</a:t>
            </a:r>
            <a:endParaRPr lang="en-US" sz="1600" dirty="0">
              <a:solidFill>
                <a:prstClr val="white"/>
              </a:solidFill>
            </a:endParaRPr>
          </a:p>
        </p:txBody>
      </p:sp>
      <p:sp>
        <p:nvSpPr>
          <p:cNvPr id="24" name="Rounded Rectangle 23"/>
          <p:cNvSpPr/>
          <p:nvPr/>
        </p:nvSpPr>
        <p:spPr>
          <a:xfrm>
            <a:off x="6074012" y="3485116"/>
            <a:ext cx="2902103" cy="782084"/>
          </a:xfrm>
          <a:prstGeom prst="roundRect">
            <a:avLst/>
          </a:prstGeom>
          <a:solidFill>
            <a:schemeClr val="accent1">
              <a:lumMod val="7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5.</a:t>
            </a:r>
            <a:r>
              <a:rPr lang="en-US" sz="1600" dirty="0" smtClean="0">
                <a:solidFill>
                  <a:prstClr val="white"/>
                </a:solidFill>
              </a:rPr>
              <a:t> Reduce Ocean Hypoxia</a:t>
            </a:r>
            <a:endParaRPr lang="en-US" sz="1600" dirty="0">
              <a:solidFill>
                <a:prstClr val="white"/>
              </a:solidFill>
            </a:endParaRPr>
          </a:p>
        </p:txBody>
      </p:sp>
      <p:sp>
        <p:nvSpPr>
          <p:cNvPr id="2" name="Rounded Rectangle 1"/>
          <p:cNvSpPr/>
          <p:nvPr/>
        </p:nvSpPr>
        <p:spPr>
          <a:xfrm>
            <a:off x="6095784" y="4484914"/>
            <a:ext cx="2880331" cy="772886"/>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6.</a:t>
            </a:r>
            <a:r>
              <a:rPr lang="en-US" sz="1600" dirty="0" smtClean="0">
                <a:solidFill>
                  <a:prstClr val="white"/>
                </a:solidFill>
              </a:rPr>
              <a:t> Prevent the Loss and Degradation of Coastal Habitat</a:t>
            </a:r>
            <a:endParaRPr lang="en-US" sz="1600" dirty="0">
              <a:solidFill>
                <a:prstClr val="white"/>
              </a:solidFill>
            </a:endParaRPr>
          </a:p>
        </p:txBody>
      </p:sp>
      <p:sp>
        <p:nvSpPr>
          <p:cNvPr id="3" name="Rounded Rectangle 2"/>
          <p:cNvSpPr/>
          <p:nvPr/>
        </p:nvSpPr>
        <p:spPr>
          <a:xfrm>
            <a:off x="6095784" y="5486401"/>
            <a:ext cx="2898075" cy="762000"/>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7.</a:t>
            </a:r>
            <a:r>
              <a:rPr lang="en-US" sz="1600" dirty="0" smtClean="0">
                <a:solidFill>
                  <a:prstClr val="white"/>
                </a:solidFill>
              </a:rPr>
              <a:t> Foster Sustainable Fisheries</a:t>
            </a:r>
            <a:endParaRPr lang="en-US" sz="1600" dirty="0">
              <a:solidFill>
                <a:prstClr val="white"/>
              </a:solidFill>
            </a:endParaRPr>
          </a:p>
        </p:txBody>
      </p:sp>
      <p:sp>
        <p:nvSpPr>
          <p:cNvPr id="7" name="Rounded Rectangle 6"/>
          <p:cNvSpPr/>
          <p:nvPr/>
        </p:nvSpPr>
        <p:spPr>
          <a:xfrm>
            <a:off x="388545" y="685800"/>
            <a:ext cx="8246068" cy="914400"/>
          </a:xfrm>
          <a:prstGeom prst="roundRect">
            <a:avLst/>
          </a:prstGeom>
          <a:solidFill>
            <a:schemeClr val="bg1"/>
          </a:solid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black"/>
                </a:solidFill>
              </a:rPr>
              <a:t>Goal: To promote collective management of </a:t>
            </a:r>
            <a:r>
              <a:rPr lang="en-US" dirty="0" err="1">
                <a:solidFill>
                  <a:prstClr val="black"/>
                </a:solidFill>
              </a:rPr>
              <a:t>transboundary</a:t>
            </a:r>
            <a:r>
              <a:rPr lang="en-US" dirty="0">
                <a:solidFill>
                  <a:prstClr val="black"/>
                </a:solidFill>
              </a:rPr>
              <a:t> water systems and implementation of the full range of policy, legal and institutional reforms and investments contributing to sustainable use and maintenance of ecosystem services</a:t>
            </a:r>
          </a:p>
        </p:txBody>
      </p:sp>
      <p:sp>
        <p:nvSpPr>
          <p:cNvPr id="14" name="Up Arrow 13"/>
          <p:cNvSpPr/>
          <p:nvPr/>
        </p:nvSpPr>
        <p:spPr>
          <a:xfrm>
            <a:off x="1074497" y="3081560"/>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4028445" y="3097809"/>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8" name="TextBox 17"/>
          <p:cNvSpPr txBox="1"/>
          <p:nvPr/>
        </p:nvSpPr>
        <p:spPr>
          <a:xfrm>
            <a:off x="1074497" y="69070"/>
            <a:ext cx="6497613" cy="584775"/>
          </a:xfrm>
          <a:prstGeom prst="rect">
            <a:avLst/>
          </a:prstGeom>
          <a:noFill/>
        </p:spPr>
        <p:txBody>
          <a:bodyPr wrap="none" rtlCol="0">
            <a:spAutoFit/>
          </a:bodyPr>
          <a:lstStyle/>
          <a:p>
            <a:r>
              <a:rPr lang="en-US" sz="3200" b="1" dirty="0" smtClean="0">
                <a:solidFill>
                  <a:prstClr val="black"/>
                </a:solidFill>
              </a:rPr>
              <a:t>International Waters GEF- 6 Strategy</a:t>
            </a:r>
            <a:endParaRPr lang="en-US" sz="3200" b="1" dirty="0">
              <a:solidFill>
                <a:prstClr val="black"/>
              </a:solidFill>
            </a:endParaRPr>
          </a:p>
        </p:txBody>
      </p:sp>
    </p:spTree>
    <p:extLst>
      <p:ext uri="{BB962C8B-B14F-4D97-AF65-F5344CB8AC3E}">
        <p14:creationId xmlns:p14="http://schemas.microsoft.com/office/powerpoint/2010/main" val="786106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graphicFrame>
        <p:nvGraphicFramePr>
          <p:cNvPr id="2" name="Table 1"/>
          <p:cNvGraphicFramePr>
            <a:graphicFrameLocks noGrp="1"/>
          </p:cNvGraphicFramePr>
          <p:nvPr>
            <p:extLst>
              <p:ext uri="{D42A27DB-BD31-4B8C-83A1-F6EECF244321}">
                <p14:modId xmlns:p14="http://schemas.microsoft.com/office/powerpoint/2010/main" val="2479378128"/>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&amp;</a:t>
                      </a:r>
                      <a:r>
                        <a:rPr lang="en-US" sz="1400" baseline="0" dirty="0" smtClean="0"/>
                        <a:t>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3" name="Right Arrow 2"/>
          <p:cNvSpPr/>
          <p:nvPr/>
        </p:nvSpPr>
        <p:spPr>
          <a:xfrm>
            <a:off x="152400" y="38862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62800" y="952500"/>
            <a:ext cx="1752600" cy="552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4343400"/>
            <a:ext cx="7467600"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804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388545" y="152400"/>
            <a:ext cx="8229600" cy="457200"/>
          </a:xfrm>
          <a:solidFill>
            <a:srgbClr val="7030A0"/>
          </a:solidFill>
        </p:spPr>
        <p:txBody>
          <a:bodyPr>
            <a:normAutofit fontScale="90000"/>
          </a:bodyPr>
          <a:lstStyle/>
          <a:p>
            <a:pPr algn="ctr"/>
            <a:r>
              <a:rPr lang="en-US" sz="2800" b="1" dirty="0" smtClean="0">
                <a:solidFill>
                  <a:schemeClr val="bg1"/>
                </a:solidFill>
                <a:latin typeface="Arial" pitchFamily="34" charset="0"/>
                <a:cs typeface="Arial" pitchFamily="34" charset="0"/>
              </a:rPr>
              <a:t>GEF-6 Chemicals &amp; Waste Strategy</a:t>
            </a:r>
            <a:endParaRPr lang="en-US" sz="2800" b="1" dirty="0">
              <a:solidFill>
                <a:schemeClr val="bg1"/>
              </a:solidFill>
              <a:latin typeface="Arial" pitchFamily="34" charset="0"/>
              <a:cs typeface="Arial" pitchFamily="34" charset="0"/>
            </a:endParaRPr>
          </a:p>
        </p:txBody>
      </p:sp>
      <p:sp>
        <p:nvSpPr>
          <p:cNvPr id="7" name="Rounded Rectangle 6"/>
          <p:cNvSpPr/>
          <p:nvPr/>
        </p:nvSpPr>
        <p:spPr>
          <a:xfrm>
            <a:off x="237546" y="685799"/>
            <a:ext cx="8612436" cy="990601"/>
          </a:xfrm>
          <a:prstGeom prst="roundRect">
            <a:avLst/>
          </a:prstGeom>
          <a:solidFill>
            <a:schemeClr val="accent4">
              <a:lumMod val="75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smtClean="0">
              <a:solidFill>
                <a:schemeClr val="bg1"/>
              </a:solidFill>
            </a:endParaRPr>
          </a:p>
          <a:p>
            <a:pPr algn="ctr" fontAlgn="base">
              <a:spcBef>
                <a:spcPct val="0"/>
              </a:spcBef>
              <a:spcAft>
                <a:spcPct val="0"/>
              </a:spcAft>
            </a:pPr>
            <a:r>
              <a:rPr lang="en-US" dirty="0" smtClean="0">
                <a:solidFill>
                  <a:schemeClr val="bg1"/>
                </a:solidFill>
              </a:rPr>
              <a:t>Goal</a:t>
            </a:r>
            <a:r>
              <a:rPr lang="en-US" dirty="0">
                <a:solidFill>
                  <a:schemeClr val="bg1"/>
                </a:solidFill>
              </a:rPr>
              <a:t>: to prevent the exposure of human and the environment to harmful C&amp;W of global importance, including POPs, mercury and ODS, through a significant reduction in the production, use, consumption and emissions/releases of those chemicals and waste</a:t>
            </a:r>
          </a:p>
          <a:p>
            <a:pPr algn="ctr" fontAlgn="base">
              <a:spcBef>
                <a:spcPct val="0"/>
              </a:spcBef>
              <a:spcAft>
                <a:spcPct val="0"/>
              </a:spcAft>
            </a:pPr>
            <a:endParaRPr lang="en-US" dirty="0">
              <a:solidFill>
                <a:schemeClr val="bg1"/>
              </a:solidFill>
            </a:endParaRPr>
          </a:p>
        </p:txBody>
      </p:sp>
      <p:sp>
        <p:nvSpPr>
          <p:cNvPr id="14" name="Up Arrow 13"/>
          <p:cNvSpPr/>
          <p:nvPr/>
        </p:nvSpPr>
        <p:spPr>
          <a:xfrm>
            <a:off x="2051647" y="3121931"/>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6378959" y="3104587"/>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7" name="Rounded Rectangle 16"/>
          <p:cNvSpPr/>
          <p:nvPr/>
        </p:nvSpPr>
        <p:spPr>
          <a:xfrm>
            <a:off x="927929" y="1765931"/>
            <a:ext cx="3505200" cy="1214251"/>
          </a:xfrm>
          <a:prstGeom prst="roundRect">
            <a:avLst/>
          </a:prstGeom>
          <a:solidFill>
            <a:schemeClr val="accent4">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schemeClr val="bg1"/>
                </a:solidFill>
              </a:rPr>
              <a:t>Objective 1: Develop </a:t>
            </a:r>
            <a:r>
              <a:rPr lang="en-US" sz="1600" b="1" dirty="0">
                <a:solidFill>
                  <a:schemeClr val="bg1"/>
                </a:solidFill>
              </a:rPr>
              <a:t>the enabling conditions, tools and environment for the sound management of harmful chemicals and wastes</a:t>
            </a:r>
          </a:p>
        </p:txBody>
      </p:sp>
      <p:sp>
        <p:nvSpPr>
          <p:cNvPr id="18" name="Rounded Rectangle 17"/>
          <p:cNvSpPr/>
          <p:nvPr/>
        </p:nvSpPr>
        <p:spPr>
          <a:xfrm>
            <a:off x="5105401" y="1768395"/>
            <a:ext cx="3505200" cy="1214251"/>
          </a:xfrm>
          <a:prstGeom prst="roundRect">
            <a:avLst/>
          </a:prstGeom>
          <a:solidFill>
            <a:schemeClr val="accent4">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schemeClr val="bg1"/>
                </a:solidFill>
              </a:rPr>
              <a:t>Objective 2: Reduce </a:t>
            </a:r>
            <a:r>
              <a:rPr lang="en-US" sz="1600" b="1" dirty="0">
                <a:solidFill>
                  <a:schemeClr val="bg1"/>
                </a:solidFill>
              </a:rPr>
              <a:t>the prevalence of harmful chemicals and waste and support the implementation of clean alternative technologies/substances</a:t>
            </a:r>
          </a:p>
        </p:txBody>
      </p:sp>
      <p:sp>
        <p:nvSpPr>
          <p:cNvPr id="22" name="Rounded Rectangle 21"/>
          <p:cNvSpPr/>
          <p:nvPr/>
        </p:nvSpPr>
        <p:spPr>
          <a:xfrm>
            <a:off x="914398" y="3546724"/>
            <a:ext cx="3505201" cy="949075"/>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schemeClr val="tx1"/>
                </a:solidFill>
              </a:rPr>
              <a:t>1. </a:t>
            </a:r>
            <a:r>
              <a:rPr lang="en-US" sz="1200" dirty="0">
                <a:solidFill>
                  <a:schemeClr val="tx1"/>
                </a:solidFill>
              </a:rPr>
              <a:t>Develop and demonstrate new tools and economic approaches for managing harmful chemicals and waste in a sound manner</a:t>
            </a:r>
          </a:p>
        </p:txBody>
      </p:sp>
      <p:sp>
        <p:nvSpPr>
          <p:cNvPr id="23" name="Rounded Rectangle 22"/>
          <p:cNvSpPr/>
          <p:nvPr/>
        </p:nvSpPr>
        <p:spPr>
          <a:xfrm>
            <a:off x="944611" y="4724400"/>
            <a:ext cx="3474988" cy="1066800"/>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schemeClr val="tx1"/>
                </a:solidFill>
              </a:rPr>
              <a:t>2</a:t>
            </a:r>
            <a:r>
              <a:rPr lang="en-US" sz="1200" dirty="0">
                <a:solidFill>
                  <a:schemeClr val="tx1"/>
                </a:solidFill>
              </a:rPr>
              <a:t>. Support enabling activities and promote their integration into national budgets and planning processes, national and sector policies and actions and global monitoring</a:t>
            </a:r>
          </a:p>
        </p:txBody>
      </p:sp>
      <p:sp>
        <p:nvSpPr>
          <p:cNvPr id="28" name="Rounded Rectangle 27"/>
          <p:cNvSpPr/>
          <p:nvPr/>
        </p:nvSpPr>
        <p:spPr>
          <a:xfrm>
            <a:off x="5105400" y="3452859"/>
            <a:ext cx="3505201" cy="357142"/>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schemeClr val="tx1"/>
                </a:solidFill>
              </a:rPr>
              <a:t>3</a:t>
            </a:r>
            <a:r>
              <a:rPr lang="en-US" sz="1200" dirty="0">
                <a:solidFill>
                  <a:schemeClr val="tx1"/>
                </a:solidFill>
              </a:rPr>
              <a:t>. Reduction and elimination of POPs</a:t>
            </a:r>
          </a:p>
        </p:txBody>
      </p:sp>
      <p:sp>
        <p:nvSpPr>
          <p:cNvPr id="20" name="Rounded Rectangle 19"/>
          <p:cNvSpPr/>
          <p:nvPr/>
        </p:nvSpPr>
        <p:spPr>
          <a:xfrm>
            <a:off x="5105400" y="3962401"/>
            <a:ext cx="3505200" cy="609600"/>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a:solidFill>
                  <a:schemeClr val="tx1"/>
                </a:solidFill>
              </a:rPr>
              <a:t>4</a:t>
            </a:r>
            <a:r>
              <a:rPr lang="en-US" sz="1200" dirty="0" smtClean="0">
                <a:solidFill>
                  <a:schemeClr val="tx1"/>
                </a:solidFill>
              </a:rPr>
              <a:t>. </a:t>
            </a:r>
            <a:r>
              <a:rPr lang="en-US" sz="1200" dirty="0">
                <a:solidFill>
                  <a:schemeClr val="tx1"/>
                </a:solidFill>
              </a:rPr>
              <a:t>Reduction or elimination of anthropogenic emissions and releases of mercury to the </a:t>
            </a:r>
            <a:r>
              <a:rPr lang="en-US" sz="1200" dirty="0" smtClean="0">
                <a:solidFill>
                  <a:schemeClr val="tx1"/>
                </a:solidFill>
              </a:rPr>
              <a:t>environment</a:t>
            </a:r>
            <a:endParaRPr lang="en-US" sz="1200" dirty="0">
              <a:solidFill>
                <a:schemeClr val="tx1"/>
              </a:solidFill>
            </a:endParaRPr>
          </a:p>
        </p:txBody>
      </p:sp>
      <p:sp>
        <p:nvSpPr>
          <p:cNvPr id="21" name="Rounded Rectangle 20"/>
          <p:cNvSpPr/>
          <p:nvPr/>
        </p:nvSpPr>
        <p:spPr>
          <a:xfrm>
            <a:off x="5105398" y="4708022"/>
            <a:ext cx="3505201" cy="549778"/>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schemeClr val="tx1"/>
                </a:solidFill>
              </a:rPr>
              <a:t>5. Complete </a:t>
            </a:r>
            <a:r>
              <a:rPr lang="en-US" sz="1200" dirty="0">
                <a:solidFill>
                  <a:schemeClr val="tx1"/>
                </a:solidFill>
              </a:rPr>
              <a:t>the phase out of ODS in CEITs and assist Article 5 countries under the Montreal Protocol to achieve climate mitigation </a:t>
            </a:r>
            <a:r>
              <a:rPr lang="en-US" sz="1200" dirty="0" smtClean="0">
                <a:solidFill>
                  <a:schemeClr val="tx1"/>
                </a:solidFill>
              </a:rPr>
              <a:t>benefits</a:t>
            </a:r>
            <a:endParaRPr lang="en-US" sz="1200" dirty="0">
              <a:solidFill>
                <a:schemeClr val="tx1"/>
              </a:solidFill>
            </a:endParaRPr>
          </a:p>
        </p:txBody>
      </p:sp>
      <p:sp>
        <p:nvSpPr>
          <p:cNvPr id="24" name="Rounded Rectangle 23"/>
          <p:cNvSpPr/>
          <p:nvPr/>
        </p:nvSpPr>
        <p:spPr>
          <a:xfrm>
            <a:off x="5105400" y="5439630"/>
            <a:ext cx="3505201" cy="703139"/>
          </a:xfrm>
          <a:prstGeom prst="roundRect">
            <a:avLst/>
          </a:prstGeom>
          <a:solidFill>
            <a:schemeClr val="accent4">
              <a:lumMod val="60000"/>
              <a:lumOff val="4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schemeClr val="tx1"/>
                </a:solidFill>
              </a:rPr>
              <a:t>6. </a:t>
            </a:r>
            <a:r>
              <a:rPr lang="en-US" sz="1200" dirty="0">
                <a:solidFill>
                  <a:schemeClr val="tx1"/>
                </a:solidFill>
              </a:rPr>
              <a:t>Support regional approaches to eliminate and reduce harmful chemicals and waste in LDCs and SIDs </a:t>
            </a:r>
          </a:p>
          <a:p>
            <a:pPr fontAlgn="base">
              <a:spcBef>
                <a:spcPct val="0"/>
              </a:spcBef>
              <a:spcAft>
                <a:spcPct val="0"/>
              </a:spcAft>
            </a:pPr>
            <a:endParaRPr lang="en-US" sz="1200" dirty="0">
              <a:solidFill>
                <a:schemeClr val="tx1"/>
              </a:solidFill>
            </a:endParaRPr>
          </a:p>
        </p:txBody>
      </p:sp>
    </p:spTree>
    <p:extLst>
      <p:ext uri="{BB962C8B-B14F-4D97-AF65-F5344CB8AC3E}">
        <p14:creationId xmlns:p14="http://schemas.microsoft.com/office/powerpoint/2010/main" val="2686195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 to </a:t>
            </a:r>
            <a:r>
              <a:rPr lang="en-US" dirty="0" smtClean="0"/>
              <a:t>integrated approaches</a:t>
            </a:r>
            <a:endParaRPr lang="en-US" dirty="0"/>
          </a:p>
        </p:txBody>
      </p:sp>
      <p:sp>
        <p:nvSpPr>
          <p:cNvPr id="3" name="Content Placeholder 2"/>
          <p:cNvSpPr>
            <a:spLocks noGrp="1"/>
          </p:cNvSpPr>
          <p:nvPr>
            <p:ph idx="1"/>
          </p:nvPr>
        </p:nvSpPr>
        <p:spPr>
          <a:xfrm>
            <a:off x="473765" y="1417638"/>
            <a:ext cx="8229600" cy="5211762"/>
          </a:xfrm>
        </p:spPr>
        <p:txBody>
          <a:bodyPr>
            <a:normAutofit fontScale="92500" lnSpcReduction="20000"/>
          </a:bodyPr>
          <a:lstStyle/>
          <a:p>
            <a:pPr marL="0" indent="0">
              <a:buNone/>
            </a:pPr>
            <a:r>
              <a:rPr lang="en-US" sz="2300" b="1" u="sng" dirty="0" smtClean="0"/>
              <a:t>Chemical and Waste components relevant integrated approaches </a:t>
            </a:r>
            <a:r>
              <a:rPr lang="en-US" sz="2300" b="1" u="sng" dirty="0"/>
              <a:t>to address key issues</a:t>
            </a:r>
            <a:r>
              <a:rPr lang="en-US" sz="2200" b="1" u="sng" dirty="0"/>
              <a:t>, </a:t>
            </a:r>
            <a:endParaRPr lang="en-US" sz="2200" b="1" u="sng" dirty="0" smtClean="0"/>
          </a:p>
          <a:p>
            <a:pPr marL="0" indent="0">
              <a:buNone/>
            </a:pPr>
            <a:r>
              <a:rPr lang="en-US" sz="2200" dirty="0" smtClean="0"/>
              <a:t>including:</a:t>
            </a:r>
            <a:endParaRPr lang="en-US" sz="2200" dirty="0"/>
          </a:p>
          <a:p>
            <a:pPr lvl="1"/>
            <a:r>
              <a:rPr lang="en-US" sz="2200" dirty="0"/>
              <a:t>For Cities</a:t>
            </a:r>
          </a:p>
          <a:p>
            <a:pPr lvl="2"/>
            <a:r>
              <a:rPr lang="en-US" sz="2200" dirty="0"/>
              <a:t>Promote comprehensive waste management systems in municipalities through promotion of the 3R, and eradication of open burning of municipal, medical and electronic waste which contain hazardous chemicals- POPs and mercury</a:t>
            </a:r>
          </a:p>
          <a:p>
            <a:pPr lvl="2"/>
            <a:r>
              <a:rPr lang="en-US" sz="2200" dirty="0"/>
              <a:t>Phase out PCBs in electrical equipment and the electrical grid </a:t>
            </a:r>
          </a:p>
          <a:p>
            <a:pPr lvl="2"/>
            <a:r>
              <a:rPr lang="en-US" sz="2200" dirty="0"/>
              <a:t>Phase out the use of mercury in products, lighting, etc…</a:t>
            </a:r>
          </a:p>
          <a:p>
            <a:pPr lvl="2"/>
            <a:r>
              <a:rPr lang="en-US" sz="2200" dirty="0"/>
              <a:t>Promote BAT/BEP to reduce UPOPs emission from industrial processes</a:t>
            </a:r>
          </a:p>
          <a:p>
            <a:pPr marL="914400" lvl="2" indent="0">
              <a:buNone/>
            </a:pPr>
            <a:endParaRPr lang="en-US" sz="2200" dirty="0"/>
          </a:p>
          <a:p>
            <a:pPr lvl="1"/>
            <a:r>
              <a:rPr lang="en-US" sz="2200" dirty="0"/>
              <a:t>For Food security</a:t>
            </a:r>
          </a:p>
          <a:p>
            <a:pPr lvl="2"/>
            <a:r>
              <a:rPr lang="en-US" sz="2200" dirty="0"/>
              <a:t>Promote Sound management of pesticides used in urban agriculture</a:t>
            </a:r>
          </a:p>
          <a:p>
            <a:pPr lvl="2"/>
            <a:r>
              <a:rPr lang="en-US" sz="2200" dirty="0"/>
              <a:t>Assessment and clean up of agricultural  lands contaminated with hazardous POPs and/or other hazardous chemicals</a:t>
            </a:r>
          </a:p>
          <a:p>
            <a:pPr marL="914400" lvl="2" indent="0">
              <a:buNone/>
            </a:pPr>
            <a:endParaRPr lang="en-US" sz="2000" dirty="0"/>
          </a:p>
          <a:p>
            <a:pPr marL="914400" lvl="2" indent="0">
              <a:buNone/>
            </a:pPr>
            <a:endParaRPr lang="en-US" sz="1600" dirty="0"/>
          </a:p>
        </p:txBody>
      </p:sp>
    </p:spTree>
    <p:extLst>
      <p:ext uri="{BB962C8B-B14F-4D97-AF65-F5344CB8AC3E}">
        <p14:creationId xmlns:p14="http://schemas.microsoft.com/office/powerpoint/2010/main" val="807647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graphicFrame>
        <p:nvGraphicFramePr>
          <p:cNvPr id="2" name="Table 1"/>
          <p:cNvGraphicFramePr>
            <a:graphicFrameLocks noGrp="1"/>
          </p:cNvGraphicFramePr>
          <p:nvPr>
            <p:extLst>
              <p:ext uri="{D42A27DB-BD31-4B8C-83A1-F6EECF244321}">
                <p14:modId xmlns:p14="http://schemas.microsoft.com/office/powerpoint/2010/main" val="3315929489"/>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3048000"/>
                <a:gridCol w="1728840"/>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&amp; Wastes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3" name="Right Arrow 2"/>
          <p:cNvSpPr/>
          <p:nvPr/>
        </p:nvSpPr>
        <p:spPr>
          <a:xfrm>
            <a:off x="152400" y="42672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162800" y="952500"/>
            <a:ext cx="1752600" cy="552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 y="4876800"/>
            <a:ext cx="74676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35154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388545" y="152400"/>
            <a:ext cx="8229600" cy="457200"/>
          </a:xfrm>
          <a:solidFill>
            <a:srgbClr val="009900"/>
          </a:solidFill>
        </p:spPr>
        <p:txBody>
          <a:bodyPr>
            <a:normAutofit fontScale="90000"/>
          </a:bodyPr>
          <a:lstStyle/>
          <a:p>
            <a:pPr algn="ctr"/>
            <a:r>
              <a:rPr lang="en-US" sz="2800" b="1" dirty="0" smtClean="0">
                <a:solidFill>
                  <a:schemeClr val="bg1"/>
                </a:solidFill>
                <a:latin typeface="Arial" pitchFamily="34" charset="0"/>
                <a:cs typeface="Arial" pitchFamily="34" charset="0"/>
              </a:rPr>
              <a:t>GEF-6 Sustainable Forest Management Strategy</a:t>
            </a:r>
            <a:endParaRPr lang="en-US" sz="2800" b="1" dirty="0">
              <a:solidFill>
                <a:schemeClr val="bg1"/>
              </a:solidFill>
              <a:latin typeface="Arial" pitchFamily="34" charset="0"/>
              <a:cs typeface="Arial" pitchFamily="34" charset="0"/>
            </a:endParaRPr>
          </a:p>
        </p:txBody>
      </p:sp>
      <p:sp>
        <p:nvSpPr>
          <p:cNvPr id="7" name="Rounded Rectangle 6"/>
          <p:cNvSpPr/>
          <p:nvPr/>
        </p:nvSpPr>
        <p:spPr>
          <a:xfrm>
            <a:off x="388545" y="685800"/>
            <a:ext cx="8246068" cy="914400"/>
          </a:xfrm>
          <a:prstGeom prst="roundRect">
            <a:avLst/>
          </a:prstGeom>
          <a:solidFill>
            <a:srgbClr val="33CC33"/>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smtClean="0">
              <a:solidFill>
                <a:schemeClr val="bg1"/>
              </a:solidFill>
            </a:endParaRPr>
          </a:p>
          <a:p>
            <a:pPr algn="ctr" fontAlgn="base">
              <a:spcBef>
                <a:spcPct val="0"/>
              </a:spcBef>
              <a:spcAft>
                <a:spcPct val="0"/>
              </a:spcAft>
            </a:pPr>
            <a:r>
              <a:rPr lang="en-US" dirty="0" smtClean="0">
                <a:solidFill>
                  <a:schemeClr val="bg1"/>
                </a:solidFill>
              </a:rPr>
              <a:t>Goal</a:t>
            </a:r>
            <a:r>
              <a:rPr lang="en-US" dirty="0">
                <a:solidFill>
                  <a:schemeClr val="bg1"/>
                </a:solidFill>
              </a:rPr>
              <a:t>: To achieve multiple environmental, social and economic benefits from improved management of all types of forests and trees outside of forests.</a:t>
            </a:r>
          </a:p>
          <a:p>
            <a:pPr algn="ctr" fontAlgn="base">
              <a:spcBef>
                <a:spcPct val="0"/>
              </a:spcBef>
              <a:spcAft>
                <a:spcPct val="0"/>
              </a:spcAft>
            </a:pPr>
            <a:endParaRPr lang="en-US" dirty="0">
              <a:solidFill>
                <a:prstClr val="black"/>
              </a:solidFill>
            </a:endParaRPr>
          </a:p>
        </p:txBody>
      </p:sp>
      <p:sp>
        <p:nvSpPr>
          <p:cNvPr id="14" name="Up Arrow 13"/>
          <p:cNvSpPr/>
          <p:nvPr/>
        </p:nvSpPr>
        <p:spPr>
          <a:xfrm>
            <a:off x="695153" y="3088000"/>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2806376" y="3060154"/>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7" name="Rounded Rectangle 16"/>
          <p:cNvSpPr/>
          <p:nvPr/>
        </p:nvSpPr>
        <p:spPr>
          <a:xfrm>
            <a:off x="182612" y="1737555"/>
            <a:ext cx="2027188" cy="1214251"/>
          </a:xfrm>
          <a:prstGeom prst="roundRect">
            <a:avLst/>
          </a:prstGeom>
          <a:solidFill>
            <a:srgbClr val="0099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SFM 1: To </a:t>
            </a:r>
            <a:r>
              <a:rPr lang="en-US" sz="1600" b="1" dirty="0">
                <a:solidFill>
                  <a:prstClr val="white"/>
                </a:solidFill>
              </a:rPr>
              <a:t>maintain forest resources</a:t>
            </a:r>
          </a:p>
        </p:txBody>
      </p:sp>
      <p:sp>
        <p:nvSpPr>
          <p:cNvPr id="18" name="Rounded Rectangle 17"/>
          <p:cNvSpPr/>
          <p:nvPr/>
        </p:nvSpPr>
        <p:spPr>
          <a:xfrm>
            <a:off x="2438400" y="1747525"/>
            <a:ext cx="1752600" cy="1214251"/>
          </a:xfrm>
          <a:prstGeom prst="roundRect">
            <a:avLst/>
          </a:prstGeom>
          <a:solidFill>
            <a:srgbClr val="0099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SFM 2: To </a:t>
            </a:r>
            <a:r>
              <a:rPr lang="en-US" sz="1600" b="1" dirty="0">
                <a:solidFill>
                  <a:prstClr val="white"/>
                </a:solidFill>
              </a:rPr>
              <a:t>enhance forest management</a:t>
            </a:r>
          </a:p>
        </p:txBody>
      </p:sp>
      <p:sp>
        <p:nvSpPr>
          <p:cNvPr id="19" name="Rounded Rectangle 18"/>
          <p:cNvSpPr/>
          <p:nvPr/>
        </p:nvSpPr>
        <p:spPr>
          <a:xfrm>
            <a:off x="6705600" y="1737553"/>
            <a:ext cx="2295380" cy="1214251"/>
          </a:xfrm>
          <a:prstGeom prst="roundRect">
            <a:avLst/>
          </a:prstGeom>
          <a:solidFill>
            <a:srgbClr val="0099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prstClr val="white"/>
                </a:solidFill>
              </a:rPr>
              <a:t>SFM 4: To </a:t>
            </a:r>
            <a:r>
              <a:rPr lang="en-US" sz="1400" b="1" dirty="0">
                <a:solidFill>
                  <a:prstClr val="white"/>
                </a:solidFill>
              </a:rPr>
              <a:t>increase regional and global cooperation</a:t>
            </a:r>
          </a:p>
        </p:txBody>
      </p:sp>
      <p:sp>
        <p:nvSpPr>
          <p:cNvPr id="22" name="Rounded Rectangle 21"/>
          <p:cNvSpPr/>
          <p:nvPr/>
        </p:nvSpPr>
        <p:spPr>
          <a:xfrm>
            <a:off x="182612" y="3545394"/>
            <a:ext cx="8885188" cy="2931606"/>
          </a:xfrm>
          <a:prstGeom prst="roundRect">
            <a:avLst/>
          </a:prstGeom>
          <a:solidFill>
            <a:srgbClr val="33CC33"/>
          </a:solid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marL="171450" indent="-171450" fontAlgn="base">
              <a:spcBef>
                <a:spcPct val="0"/>
              </a:spcBef>
              <a:spcAft>
                <a:spcPct val="0"/>
              </a:spcAft>
              <a:buFont typeface="Arial" panose="020B0604020202020204" pitchFamily="34" charset="0"/>
              <a:buChar char="•"/>
            </a:pPr>
            <a:r>
              <a:rPr lang="en-US" dirty="0" smtClean="0">
                <a:solidFill>
                  <a:prstClr val="white"/>
                </a:solidFill>
              </a:rPr>
              <a:t>Integrated </a:t>
            </a:r>
            <a:r>
              <a:rPr lang="en-US" dirty="0">
                <a:solidFill>
                  <a:prstClr val="white"/>
                </a:solidFill>
              </a:rPr>
              <a:t>land use </a:t>
            </a:r>
            <a:r>
              <a:rPr lang="en-US" dirty="0" smtClean="0">
                <a:solidFill>
                  <a:prstClr val="white"/>
                </a:solidFill>
              </a:rPr>
              <a:t>planning</a:t>
            </a:r>
          </a:p>
          <a:p>
            <a:pPr marL="171450" indent="-171450" fontAlgn="base">
              <a:spcBef>
                <a:spcPct val="0"/>
              </a:spcBef>
              <a:spcAft>
                <a:spcPct val="0"/>
              </a:spcAft>
              <a:buFont typeface="Arial" panose="020B0604020202020204" pitchFamily="34" charset="0"/>
              <a:buChar char="•"/>
            </a:pPr>
            <a:r>
              <a:rPr lang="en-US" dirty="0" smtClean="0">
                <a:solidFill>
                  <a:prstClr val="white"/>
                </a:solidFill>
              </a:rPr>
              <a:t>Identification </a:t>
            </a:r>
            <a:r>
              <a:rPr lang="en-US" dirty="0">
                <a:solidFill>
                  <a:prstClr val="white"/>
                </a:solidFill>
              </a:rPr>
              <a:t>and monitoring of </a:t>
            </a:r>
            <a:r>
              <a:rPr lang="en-US" dirty="0" smtClean="0">
                <a:solidFill>
                  <a:prstClr val="white"/>
                </a:solidFill>
              </a:rPr>
              <a:t>HCVF</a:t>
            </a:r>
          </a:p>
          <a:p>
            <a:pPr marL="171450" indent="-171450" fontAlgn="base">
              <a:spcBef>
                <a:spcPct val="0"/>
              </a:spcBef>
              <a:spcAft>
                <a:spcPct val="0"/>
              </a:spcAft>
              <a:buFont typeface="Arial" panose="020B0604020202020204" pitchFamily="34" charset="0"/>
              <a:buChar char="•"/>
            </a:pPr>
            <a:r>
              <a:rPr lang="en-US" dirty="0" smtClean="0">
                <a:solidFill>
                  <a:prstClr val="white"/>
                </a:solidFill>
              </a:rPr>
              <a:t>Identifying </a:t>
            </a:r>
            <a:r>
              <a:rPr lang="en-US" dirty="0">
                <a:solidFill>
                  <a:prstClr val="white"/>
                </a:solidFill>
              </a:rPr>
              <a:t>and monitoring forest </a:t>
            </a:r>
            <a:r>
              <a:rPr lang="en-US" dirty="0" smtClean="0">
                <a:solidFill>
                  <a:prstClr val="white"/>
                </a:solidFill>
              </a:rPr>
              <a:t>loss</a:t>
            </a:r>
          </a:p>
          <a:p>
            <a:pPr marL="171450" indent="-171450" fontAlgn="base">
              <a:spcBef>
                <a:spcPct val="0"/>
              </a:spcBef>
              <a:spcAft>
                <a:spcPct val="0"/>
              </a:spcAft>
              <a:buFont typeface="Arial" panose="020B0604020202020204" pitchFamily="34" charset="0"/>
              <a:buChar char="•"/>
            </a:pPr>
            <a:r>
              <a:rPr lang="en-US" dirty="0">
                <a:solidFill>
                  <a:prstClr val="white"/>
                </a:solidFill>
              </a:rPr>
              <a:t>Developing and implementing model projects for PES</a:t>
            </a:r>
          </a:p>
          <a:p>
            <a:pPr marL="171450" indent="-171450" fontAlgn="base">
              <a:spcBef>
                <a:spcPct val="0"/>
              </a:spcBef>
              <a:spcAft>
                <a:spcPct val="0"/>
              </a:spcAft>
              <a:buFont typeface="Arial" panose="020B0604020202020204" pitchFamily="34" charset="0"/>
              <a:buChar char="•"/>
            </a:pPr>
            <a:r>
              <a:rPr lang="en-US" dirty="0">
                <a:solidFill>
                  <a:prstClr val="white"/>
                </a:solidFill>
              </a:rPr>
              <a:t>Capacity development for SFM within local </a:t>
            </a:r>
            <a:r>
              <a:rPr lang="en-US" dirty="0" smtClean="0">
                <a:solidFill>
                  <a:prstClr val="white"/>
                </a:solidFill>
              </a:rPr>
              <a:t>communities</a:t>
            </a:r>
          </a:p>
          <a:p>
            <a:pPr marL="171450" indent="-171450" fontAlgn="base">
              <a:spcBef>
                <a:spcPct val="0"/>
              </a:spcBef>
              <a:spcAft>
                <a:spcPct val="0"/>
              </a:spcAft>
              <a:buFont typeface="Arial" panose="020B0604020202020204" pitchFamily="34" charset="0"/>
              <a:buChar char="•"/>
            </a:pPr>
            <a:r>
              <a:rPr lang="en-US" dirty="0" smtClean="0">
                <a:solidFill>
                  <a:prstClr val="white"/>
                </a:solidFill>
              </a:rPr>
              <a:t>Supporting </a:t>
            </a:r>
            <a:r>
              <a:rPr lang="en-US" dirty="0">
                <a:solidFill>
                  <a:prstClr val="white"/>
                </a:solidFill>
              </a:rPr>
              <a:t>sustainable finance mechanisms for </a:t>
            </a:r>
            <a:r>
              <a:rPr lang="en-US" dirty="0" smtClean="0">
                <a:solidFill>
                  <a:prstClr val="white"/>
                </a:solidFill>
              </a:rPr>
              <a:t>SFM</a:t>
            </a:r>
          </a:p>
          <a:p>
            <a:pPr marL="171450" indent="-171450" fontAlgn="base">
              <a:spcBef>
                <a:spcPct val="0"/>
              </a:spcBef>
              <a:spcAft>
                <a:spcPct val="0"/>
              </a:spcAft>
              <a:buFont typeface="Arial" panose="020B0604020202020204" pitchFamily="34" charset="0"/>
              <a:buChar char="•"/>
            </a:pPr>
            <a:r>
              <a:rPr lang="en-US" dirty="0" smtClean="0">
                <a:solidFill>
                  <a:prstClr val="white"/>
                </a:solidFill>
              </a:rPr>
              <a:t>Building </a:t>
            </a:r>
            <a:r>
              <a:rPr lang="en-US" dirty="0">
                <a:solidFill>
                  <a:prstClr val="white"/>
                </a:solidFill>
              </a:rPr>
              <a:t>of technical and institutional capacities to identify degraded forest landscapes and monitor forest restoration</a:t>
            </a:r>
          </a:p>
          <a:p>
            <a:pPr marL="171450" indent="-171450" fontAlgn="base">
              <a:spcBef>
                <a:spcPct val="0"/>
              </a:spcBef>
              <a:spcAft>
                <a:spcPct val="0"/>
              </a:spcAft>
              <a:buFont typeface="Arial" panose="020B0604020202020204" pitchFamily="34" charset="0"/>
              <a:buChar char="•"/>
            </a:pPr>
            <a:r>
              <a:rPr lang="en-US" dirty="0">
                <a:solidFill>
                  <a:prstClr val="white"/>
                </a:solidFill>
              </a:rPr>
              <a:t>Integrating plantation management in landscape restoration</a:t>
            </a:r>
          </a:p>
          <a:p>
            <a:pPr marL="171450" indent="-171450" fontAlgn="base">
              <a:spcBef>
                <a:spcPct val="0"/>
              </a:spcBef>
              <a:spcAft>
                <a:spcPct val="0"/>
              </a:spcAft>
              <a:buFont typeface="Arial" panose="020B0604020202020204" pitchFamily="34" charset="0"/>
              <a:buChar char="•"/>
            </a:pPr>
            <a:r>
              <a:rPr lang="en-US" dirty="0">
                <a:solidFill>
                  <a:prstClr val="white"/>
                </a:solidFill>
              </a:rPr>
              <a:t>Private sector engagement</a:t>
            </a:r>
          </a:p>
          <a:p>
            <a:pPr marL="171450" indent="-171450" fontAlgn="base">
              <a:spcBef>
                <a:spcPct val="0"/>
              </a:spcBef>
              <a:spcAft>
                <a:spcPct val="0"/>
              </a:spcAft>
              <a:buFont typeface="Arial" panose="020B0604020202020204" pitchFamily="34" charset="0"/>
              <a:buChar char="•"/>
            </a:pPr>
            <a:r>
              <a:rPr lang="en-US" dirty="0">
                <a:solidFill>
                  <a:prstClr val="white"/>
                </a:solidFill>
              </a:rPr>
              <a:t>Global technologies for national </a:t>
            </a:r>
            <a:r>
              <a:rPr lang="en-US" dirty="0" smtClean="0">
                <a:solidFill>
                  <a:prstClr val="white"/>
                </a:solidFill>
              </a:rPr>
              <a:t>progress</a:t>
            </a:r>
            <a:endParaRPr lang="en-US" dirty="0">
              <a:solidFill>
                <a:prstClr val="white"/>
              </a:solidFill>
            </a:endParaRPr>
          </a:p>
        </p:txBody>
      </p:sp>
      <p:sp>
        <p:nvSpPr>
          <p:cNvPr id="32" name="Rounded Rectangle 31"/>
          <p:cNvSpPr/>
          <p:nvPr/>
        </p:nvSpPr>
        <p:spPr>
          <a:xfrm>
            <a:off x="4543764" y="1747525"/>
            <a:ext cx="1752600" cy="1214251"/>
          </a:xfrm>
          <a:prstGeom prst="roundRect">
            <a:avLst/>
          </a:prstGeom>
          <a:solidFill>
            <a:srgbClr val="0099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SFM 3: To </a:t>
            </a:r>
            <a:r>
              <a:rPr lang="en-US" sz="1600" b="1" dirty="0">
                <a:solidFill>
                  <a:prstClr val="white"/>
                </a:solidFill>
              </a:rPr>
              <a:t>restore forest ecosystems</a:t>
            </a:r>
          </a:p>
        </p:txBody>
      </p:sp>
      <p:sp>
        <p:nvSpPr>
          <p:cNvPr id="36" name="Up Arrow 35"/>
          <p:cNvSpPr/>
          <p:nvPr/>
        </p:nvSpPr>
        <p:spPr>
          <a:xfrm>
            <a:off x="4936931" y="3088000"/>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Tree>
    <p:extLst>
      <p:ext uri="{BB962C8B-B14F-4D97-AF65-F5344CB8AC3E}">
        <p14:creationId xmlns:p14="http://schemas.microsoft.com/office/powerpoint/2010/main" val="700990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762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graphicFrame>
        <p:nvGraphicFramePr>
          <p:cNvPr id="2" name="Table 1"/>
          <p:cNvGraphicFramePr>
            <a:graphicFrameLocks noGrp="1"/>
          </p:cNvGraphicFramePr>
          <p:nvPr>
            <p:extLst>
              <p:ext uri="{D42A27DB-BD31-4B8C-83A1-F6EECF244321}">
                <p14:modId xmlns:p14="http://schemas.microsoft.com/office/powerpoint/2010/main" val="3218375829"/>
              </p:ext>
            </p:extLst>
          </p:nvPr>
        </p:nvGraphicFramePr>
        <p:xfrm>
          <a:off x="762000" y="781052"/>
          <a:ext cx="8077200" cy="4219597"/>
        </p:xfrm>
        <a:graphic>
          <a:graphicData uri="http://schemas.openxmlformats.org/drawingml/2006/table">
            <a:tbl>
              <a:tblPr firstRow="1" bandRow="1">
                <a:tableStyleId>{5C22544A-7EE6-4342-B048-85BDC9FD1C3A}</a:tableStyleId>
              </a:tblPr>
              <a:tblGrid>
                <a:gridCol w="2971800"/>
                <a:gridCol w="1805040"/>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and Wastes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3" name="Right Arrow 2"/>
          <p:cNvSpPr/>
          <p:nvPr/>
        </p:nvSpPr>
        <p:spPr>
          <a:xfrm>
            <a:off x="76200" y="43434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798428" y="5181600"/>
            <a:ext cx="6516772" cy="1905000"/>
          </a:xfrm>
          <a:solidFill>
            <a:schemeClr val="bg1"/>
          </a:solidFill>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1400" dirty="0" smtClean="0">
                <a:solidFill>
                  <a:schemeClr val="tx1"/>
                </a:solidFill>
              </a:rPr>
              <a:t>LDCF – Least Develop Countries Fund </a:t>
            </a:r>
          </a:p>
          <a:p>
            <a:pPr marL="0" indent="0">
              <a:buNone/>
            </a:pPr>
            <a:r>
              <a:rPr lang="en-US" sz="1400" i="1" dirty="0" smtClean="0">
                <a:solidFill>
                  <a:schemeClr val="tx1"/>
                </a:solidFill>
              </a:rPr>
              <a:t>Eligible countries from XXX region:</a:t>
            </a:r>
          </a:p>
          <a:p>
            <a:pPr marL="0" indent="0">
              <a:buNone/>
            </a:pPr>
            <a:endParaRPr lang="en-US" sz="1400" dirty="0">
              <a:solidFill>
                <a:schemeClr val="tx1"/>
              </a:solidFill>
            </a:endParaRPr>
          </a:p>
          <a:p>
            <a:pPr marL="0" indent="0">
              <a:buNone/>
            </a:pPr>
            <a:r>
              <a:rPr lang="en-US" sz="1400" dirty="0" smtClean="0">
                <a:solidFill>
                  <a:schemeClr val="tx1"/>
                </a:solidFill>
              </a:rPr>
              <a:t>SCCF – Special Climate Change Fund</a:t>
            </a:r>
          </a:p>
          <a:p>
            <a:pPr marL="0" indent="0">
              <a:buNone/>
            </a:pPr>
            <a:r>
              <a:rPr lang="en-US" sz="1400" i="1" dirty="0" smtClean="0">
                <a:solidFill>
                  <a:schemeClr val="tx1"/>
                </a:solidFill>
              </a:rPr>
              <a:t>Eligible countries: All</a:t>
            </a:r>
          </a:p>
        </p:txBody>
      </p:sp>
      <p:sp>
        <p:nvSpPr>
          <p:cNvPr id="7" name="Rectangle 6"/>
          <p:cNvSpPr/>
          <p:nvPr/>
        </p:nvSpPr>
        <p:spPr>
          <a:xfrm>
            <a:off x="7162800" y="533400"/>
            <a:ext cx="1752600" cy="472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50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fade">
                                      <p:cBhvr>
                                        <p:cTn id="3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6" grpId="1" build="p"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Goal &amp; Objectives </a:t>
            </a:r>
            <a:br>
              <a:rPr lang="en-US" sz="3600" b="1" dirty="0" smtClean="0">
                <a:solidFill>
                  <a:schemeClr val="tx1"/>
                </a:solidFill>
              </a:rPr>
            </a:br>
            <a:endParaRPr lang="en-US" sz="3600" b="1" dirty="0">
              <a:solidFill>
                <a:schemeClr val="tx1"/>
              </a:solidFill>
            </a:endParaRPr>
          </a:p>
        </p:txBody>
      </p:sp>
      <p:sp>
        <p:nvSpPr>
          <p:cNvPr id="3" name="Content Placeholder 2"/>
          <p:cNvSpPr>
            <a:spLocks noGrp="1"/>
          </p:cNvSpPr>
          <p:nvPr>
            <p:ph idx="1"/>
          </p:nvPr>
        </p:nvSpPr>
        <p:spPr>
          <a:xfrm>
            <a:off x="341228" y="1864206"/>
            <a:ext cx="3785693" cy="3850794"/>
          </a:xfrm>
          <a:solidFill>
            <a:schemeClr val="bg1"/>
          </a:solidFill>
          <a:ln>
            <a:no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600" dirty="0" smtClean="0">
                <a:solidFill>
                  <a:schemeClr val="tx1"/>
                </a:solidFill>
              </a:rPr>
              <a:t>Goal:  “</a:t>
            </a:r>
            <a:r>
              <a:rPr lang="en-US" sz="2600" dirty="0" smtClean="0">
                <a:solidFill>
                  <a:srgbClr val="00B050"/>
                </a:solidFill>
              </a:rPr>
              <a:t>increase </a:t>
            </a:r>
            <a:r>
              <a:rPr lang="en-US" sz="2600" dirty="0">
                <a:solidFill>
                  <a:srgbClr val="00B050"/>
                </a:solidFill>
              </a:rPr>
              <a:t>resilience to the adverse impacts of climate change in vulnerable developing countries,</a:t>
            </a:r>
            <a:r>
              <a:rPr lang="en-US" sz="2600" dirty="0">
                <a:solidFill>
                  <a:srgbClr val="92D050"/>
                </a:solidFill>
              </a:rPr>
              <a:t> </a:t>
            </a:r>
            <a:r>
              <a:rPr lang="en-US" sz="2600" dirty="0">
                <a:solidFill>
                  <a:schemeClr val="tx1"/>
                </a:solidFill>
              </a:rPr>
              <a:t>through both near- and long-term adaptation measures in affected sectors, areas and </a:t>
            </a:r>
            <a:r>
              <a:rPr lang="en-US" sz="2600" dirty="0" smtClean="0">
                <a:solidFill>
                  <a:schemeClr val="tx1"/>
                </a:solidFill>
              </a:rPr>
              <a:t>communities…”</a:t>
            </a:r>
          </a:p>
        </p:txBody>
      </p:sp>
      <p:sp>
        <p:nvSpPr>
          <p:cNvPr id="13" name="Circular Arrow 12"/>
          <p:cNvSpPr/>
          <p:nvPr/>
        </p:nvSpPr>
        <p:spPr>
          <a:xfrm rot="1357999">
            <a:off x="6717598" y="824378"/>
            <a:ext cx="2374415" cy="2329419"/>
          </a:xfrm>
          <a:prstGeom prst="circularArrow">
            <a:avLst>
              <a:gd name="adj1" fmla="val 10980"/>
              <a:gd name="adj2" fmla="val 1142322"/>
              <a:gd name="adj3" fmla="val 4500000"/>
              <a:gd name="adj4" fmla="val 10800000"/>
              <a:gd name="adj5" fmla="val 12500"/>
            </a:avLst>
          </a:prstGeom>
          <a:solidFill>
            <a:srgbClr val="002060"/>
          </a:solidFill>
        </p:spPr>
        <p:style>
          <a:lnRef idx="1">
            <a:schemeClr val="accent5"/>
          </a:lnRef>
          <a:fillRef idx="2">
            <a:schemeClr val="accent5"/>
          </a:fillRef>
          <a:effectRef idx="1">
            <a:schemeClr val="accent5"/>
          </a:effectRef>
          <a:fontRef idx="minor">
            <a:schemeClr val="dk1"/>
          </a:fontRef>
        </p:style>
      </p:sp>
      <p:sp>
        <p:nvSpPr>
          <p:cNvPr id="14" name="Freeform 13"/>
          <p:cNvSpPr/>
          <p:nvPr/>
        </p:nvSpPr>
        <p:spPr>
          <a:xfrm>
            <a:off x="4565165" y="1828800"/>
            <a:ext cx="3948778" cy="683245"/>
          </a:xfrm>
          <a:custGeom>
            <a:avLst/>
            <a:gdLst>
              <a:gd name="connsiteX0" fmla="*/ 0 w 4023511"/>
              <a:gd name="connsiteY0" fmla="*/ 0 h 676265"/>
              <a:gd name="connsiteX1" fmla="*/ 4023511 w 4023511"/>
              <a:gd name="connsiteY1" fmla="*/ 0 h 676265"/>
              <a:gd name="connsiteX2" fmla="*/ 4023511 w 4023511"/>
              <a:gd name="connsiteY2" fmla="*/ 676265 h 676265"/>
              <a:gd name="connsiteX3" fmla="*/ 0 w 4023511"/>
              <a:gd name="connsiteY3" fmla="*/ 676265 h 676265"/>
              <a:gd name="connsiteX4" fmla="*/ 0 w 4023511"/>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23511" h="676265">
                <a:moveTo>
                  <a:pt x="0" y="0"/>
                </a:moveTo>
                <a:lnTo>
                  <a:pt x="4023511" y="0"/>
                </a:lnTo>
                <a:lnTo>
                  <a:pt x="4023511" y="676265"/>
                </a:lnTo>
                <a:lnTo>
                  <a:pt x="0" y="67626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000" kern="1200" dirty="0" smtClean="0"/>
              <a:t>1) </a:t>
            </a:r>
            <a:r>
              <a:rPr lang="en-US" sz="2000" dirty="0"/>
              <a:t>Reduce the </a:t>
            </a:r>
            <a:r>
              <a:rPr lang="en-US" sz="2000" u="sng" dirty="0"/>
              <a:t>vulnerability</a:t>
            </a:r>
            <a:r>
              <a:rPr lang="en-US" sz="2000" dirty="0"/>
              <a:t> of people, livelihoods, physical assets and natural systems </a:t>
            </a:r>
            <a:endParaRPr lang="en-US" sz="2000" kern="1200" dirty="0"/>
          </a:p>
        </p:txBody>
      </p:sp>
      <p:sp>
        <p:nvSpPr>
          <p:cNvPr id="15" name="Shape 14"/>
          <p:cNvSpPr/>
          <p:nvPr/>
        </p:nvSpPr>
        <p:spPr>
          <a:xfrm rot="20657684">
            <a:off x="4800601" y="2546925"/>
            <a:ext cx="2209800" cy="2044305"/>
          </a:xfrm>
          <a:prstGeom prst="leftCircularArrow">
            <a:avLst>
              <a:gd name="adj1" fmla="val 10980"/>
              <a:gd name="adj2" fmla="val 1142322"/>
              <a:gd name="adj3" fmla="val 6300000"/>
              <a:gd name="adj4" fmla="val 19549548"/>
              <a:gd name="adj5" fmla="val 11314"/>
            </a:avLst>
          </a:prstGeom>
          <a:solidFill>
            <a:srgbClr val="002060"/>
          </a:solidFill>
        </p:spPr>
        <p:style>
          <a:lnRef idx="1">
            <a:schemeClr val="accent5"/>
          </a:lnRef>
          <a:fillRef idx="2">
            <a:schemeClr val="accent5"/>
          </a:fillRef>
          <a:effectRef idx="1">
            <a:schemeClr val="accent5"/>
          </a:effectRef>
          <a:fontRef idx="minor">
            <a:schemeClr val="dk1"/>
          </a:fontRef>
        </p:style>
      </p:sp>
      <p:sp>
        <p:nvSpPr>
          <p:cNvPr id="16" name="Freeform 15"/>
          <p:cNvSpPr/>
          <p:nvPr/>
        </p:nvSpPr>
        <p:spPr>
          <a:xfrm>
            <a:off x="5627820" y="3403936"/>
            <a:ext cx="3715005" cy="683245"/>
          </a:xfrm>
          <a:custGeom>
            <a:avLst/>
            <a:gdLst>
              <a:gd name="connsiteX0" fmla="*/ 0 w 3785314"/>
              <a:gd name="connsiteY0" fmla="*/ 0 h 676265"/>
              <a:gd name="connsiteX1" fmla="*/ 3785314 w 3785314"/>
              <a:gd name="connsiteY1" fmla="*/ 0 h 676265"/>
              <a:gd name="connsiteX2" fmla="*/ 3785314 w 3785314"/>
              <a:gd name="connsiteY2" fmla="*/ 676265 h 676265"/>
              <a:gd name="connsiteX3" fmla="*/ 0 w 3785314"/>
              <a:gd name="connsiteY3" fmla="*/ 676265 h 676265"/>
              <a:gd name="connsiteX4" fmla="*/ 0 w 3785314"/>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5314" h="676265">
                <a:moveTo>
                  <a:pt x="0" y="0"/>
                </a:moveTo>
                <a:lnTo>
                  <a:pt x="3785314" y="0"/>
                </a:lnTo>
                <a:lnTo>
                  <a:pt x="3785314" y="676265"/>
                </a:lnTo>
                <a:lnTo>
                  <a:pt x="0" y="67626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000" kern="1200" dirty="0" smtClean="0"/>
              <a:t>2) </a:t>
            </a:r>
            <a:r>
              <a:rPr lang="en-US" sz="2000" dirty="0"/>
              <a:t>Strengthen institutional and technical </a:t>
            </a:r>
            <a:r>
              <a:rPr lang="en-US" sz="2000" u="sng" dirty="0"/>
              <a:t>capacities </a:t>
            </a:r>
            <a:endParaRPr lang="en-US" sz="2000" u="sng" kern="1200" dirty="0"/>
          </a:p>
        </p:txBody>
      </p:sp>
      <p:sp>
        <p:nvSpPr>
          <p:cNvPr id="18" name="Freeform 17"/>
          <p:cNvSpPr/>
          <p:nvPr/>
        </p:nvSpPr>
        <p:spPr>
          <a:xfrm>
            <a:off x="4419600" y="5182932"/>
            <a:ext cx="3302740" cy="836868"/>
          </a:xfrm>
          <a:custGeom>
            <a:avLst/>
            <a:gdLst>
              <a:gd name="connsiteX0" fmla="*/ 0 w 4523161"/>
              <a:gd name="connsiteY0" fmla="*/ 0 h 676265"/>
              <a:gd name="connsiteX1" fmla="*/ 4523161 w 4523161"/>
              <a:gd name="connsiteY1" fmla="*/ 0 h 676265"/>
              <a:gd name="connsiteX2" fmla="*/ 4523161 w 4523161"/>
              <a:gd name="connsiteY2" fmla="*/ 676265 h 676265"/>
              <a:gd name="connsiteX3" fmla="*/ 0 w 4523161"/>
              <a:gd name="connsiteY3" fmla="*/ 676265 h 676265"/>
              <a:gd name="connsiteX4" fmla="*/ 0 w 4523161"/>
              <a:gd name="connsiteY4" fmla="*/ 0 h 6762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3161" h="676265">
                <a:moveTo>
                  <a:pt x="0" y="0"/>
                </a:moveTo>
                <a:lnTo>
                  <a:pt x="4523161" y="0"/>
                </a:lnTo>
                <a:lnTo>
                  <a:pt x="4523161" y="676265"/>
                </a:lnTo>
                <a:lnTo>
                  <a:pt x="0" y="676265"/>
                </a:lnTo>
                <a:lnTo>
                  <a:pt x="0" y="0"/>
                </a:lnTo>
                <a:close/>
              </a:path>
            </a:pathLst>
          </a:custGeom>
          <a:solidFill>
            <a:schemeClr val="bg1">
              <a:alpha val="50000"/>
            </a:schemeClr>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000" dirty="0"/>
              <a:t>3) Integrate climate change adaptation into relevant </a:t>
            </a:r>
            <a:r>
              <a:rPr lang="en-US" sz="2000" u="sng" dirty="0"/>
              <a:t>policies, plans and associated processes</a:t>
            </a:r>
          </a:p>
        </p:txBody>
      </p:sp>
      <p:sp>
        <p:nvSpPr>
          <p:cNvPr id="11" name="Circular Arrow 10"/>
          <p:cNvSpPr/>
          <p:nvPr/>
        </p:nvSpPr>
        <p:spPr>
          <a:xfrm rot="2555585">
            <a:off x="6827811" y="4281193"/>
            <a:ext cx="2374415" cy="2329419"/>
          </a:xfrm>
          <a:prstGeom prst="circularArrow">
            <a:avLst>
              <a:gd name="adj1" fmla="val 10980"/>
              <a:gd name="adj2" fmla="val 1142322"/>
              <a:gd name="adj3" fmla="val 4500000"/>
              <a:gd name="adj4" fmla="val 10800000"/>
              <a:gd name="adj5" fmla="val 12500"/>
            </a:avLst>
          </a:prstGeom>
          <a:solidFill>
            <a:srgbClr val="002060"/>
          </a:solidFill>
        </p:spPr>
        <p:style>
          <a:lnRef idx="1">
            <a:schemeClr val="accent5"/>
          </a:lnRef>
          <a:fillRef idx="2">
            <a:schemeClr val="accent5"/>
          </a:fillRef>
          <a:effectRef idx="1">
            <a:schemeClr val="accent5"/>
          </a:effectRef>
          <a:fontRef idx="minor">
            <a:schemeClr val="dk1"/>
          </a:fontRef>
        </p:style>
      </p:sp>
    </p:spTree>
    <p:extLst>
      <p:ext uri="{BB962C8B-B14F-4D97-AF65-F5344CB8AC3E}">
        <p14:creationId xmlns:p14="http://schemas.microsoft.com/office/powerpoint/2010/main" val="1373788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7001358" y="3768124"/>
            <a:ext cx="914400" cy="254139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76" name="Rectangle 3075"/>
          <p:cNvSpPr/>
          <p:nvPr/>
        </p:nvSpPr>
        <p:spPr>
          <a:xfrm>
            <a:off x="6091479" y="3770532"/>
            <a:ext cx="914400" cy="2541394"/>
          </a:xfrm>
          <a:prstGeom prst="rect">
            <a:avLst/>
          </a:prstGeom>
          <a:solidFill>
            <a:srgbClr val="CC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75" name="Rectangle 3074"/>
          <p:cNvSpPr/>
          <p:nvPr/>
        </p:nvSpPr>
        <p:spPr>
          <a:xfrm>
            <a:off x="5181600" y="3770531"/>
            <a:ext cx="914400" cy="254139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72" name="Rectangle 3071"/>
          <p:cNvSpPr/>
          <p:nvPr/>
        </p:nvSpPr>
        <p:spPr>
          <a:xfrm>
            <a:off x="4256972" y="3770532"/>
            <a:ext cx="914400" cy="2554066"/>
          </a:xfrm>
          <a:prstGeom prst="rect">
            <a:avLst/>
          </a:prstGeom>
          <a:solidFill>
            <a:srgbClr val="5AB28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Rectangle 28"/>
          <p:cNvSpPr/>
          <p:nvPr/>
        </p:nvSpPr>
        <p:spPr>
          <a:xfrm>
            <a:off x="3365547" y="3757859"/>
            <a:ext cx="914400" cy="2554067"/>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Trapezoid 25"/>
          <p:cNvSpPr/>
          <p:nvPr/>
        </p:nvSpPr>
        <p:spPr>
          <a:xfrm>
            <a:off x="1524000" y="2566296"/>
            <a:ext cx="6391758" cy="1224176"/>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Rectangle 24"/>
          <p:cNvSpPr/>
          <p:nvPr/>
        </p:nvSpPr>
        <p:spPr>
          <a:xfrm>
            <a:off x="2438782" y="3790472"/>
            <a:ext cx="914400" cy="2554068"/>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Rectangle 20"/>
          <p:cNvSpPr/>
          <p:nvPr/>
        </p:nvSpPr>
        <p:spPr>
          <a:xfrm>
            <a:off x="1503982" y="3790472"/>
            <a:ext cx="914400" cy="2581138"/>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a:xfrm>
            <a:off x="1663997" y="4588890"/>
            <a:ext cx="430887" cy="1097801"/>
          </a:xfrm>
          <a:prstGeom prst="rect">
            <a:avLst/>
          </a:prstGeom>
          <a:noFill/>
          <a:ln>
            <a:noFill/>
          </a:ln>
        </p:spPr>
        <p:txBody>
          <a:bodyPr vert="vert270" wrap="none" rtlCol="0">
            <a:spAutoFit/>
          </a:bodyPr>
          <a:lstStyle/>
          <a:p>
            <a:r>
              <a:rPr lang="en-US" sz="1600" b="1" dirty="0">
                <a:solidFill>
                  <a:prstClr val="white"/>
                </a:solidFill>
              </a:rPr>
              <a:t>Biodiversity</a:t>
            </a:r>
          </a:p>
        </p:txBody>
      </p:sp>
      <p:sp>
        <p:nvSpPr>
          <p:cNvPr id="5" name="TextBox 4"/>
          <p:cNvSpPr txBox="1"/>
          <p:nvPr/>
        </p:nvSpPr>
        <p:spPr>
          <a:xfrm>
            <a:off x="2539015" y="4595046"/>
            <a:ext cx="677108" cy="1143903"/>
          </a:xfrm>
          <a:prstGeom prst="rect">
            <a:avLst/>
          </a:prstGeom>
          <a:noFill/>
          <a:ln>
            <a:noFill/>
          </a:ln>
        </p:spPr>
        <p:txBody>
          <a:bodyPr vert="vert270" wrap="none" rtlCol="0">
            <a:spAutoFit/>
          </a:bodyPr>
          <a:lstStyle/>
          <a:p>
            <a:pPr algn="ctr"/>
            <a:r>
              <a:rPr lang="en-US" sz="1600" b="1" dirty="0">
                <a:solidFill>
                  <a:prstClr val="white"/>
                </a:solidFill>
              </a:rPr>
              <a:t>Land </a:t>
            </a:r>
            <a:br>
              <a:rPr lang="en-US" sz="1600" b="1" dirty="0">
                <a:solidFill>
                  <a:prstClr val="white"/>
                </a:solidFill>
              </a:rPr>
            </a:br>
            <a:r>
              <a:rPr lang="en-US" sz="1600" b="1" dirty="0">
                <a:solidFill>
                  <a:prstClr val="white"/>
                </a:solidFill>
              </a:rPr>
              <a:t>Degradation</a:t>
            </a:r>
          </a:p>
        </p:txBody>
      </p:sp>
      <p:sp>
        <p:nvSpPr>
          <p:cNvPr id="10" name="TextBox 9"/>
          <p:cNvSpPr txBox="1"/>
          <p:nvPr/>
        </p:nvSpPr>
        <p:spPr>
          <a:xfrm>
            <a:off x="5409257" y="4408039"/>
            <a:ext cx="677108" cy="1459502"/>
          </a:xfrm>
          <a:prstGeom prst="rect">
            <a:avLst/>
          </a:prstGeom>
          <a:noFill/>
          <a:ln>
            <a:noFill/>
          </a:ln>
        </p:spPr>
        <p:txBody>
          <a:bodyPr vert="vert270" wrap="none" rtlCol="0">
            <a:spAutoFit/>
          </a:bodyPr>
          <a:lstStyle/>
          <a:p>
            <a:r>
              <a:rPr lang="en-US" sz="1600" b="1" dirty="0">
                <a:solidFill>
                  <a:prstClr val="white"/>
                </a:solidFill>
              </a:rPr>
              <a:t>Climate </a:t>
            </a:r>
            <a:r>
              <a:rPr lang="en-US" sz="1600" b="1" dirty="0" smtClean="0">
                <a:solidFill>
                  <a:prstClr val="white"/>
                </a:solidFill>
              </a:rPr>
              <a:t>Change </a:t>
            </a:r>
          </a:p>
          <a:p>
            <a:pPr algn="ctr"/>
            <a:r>
              <a:rPr lang="en-US" sz="1600" b="1" dirty="0" smtClean="0">
                <a:solidFill>
                  <a:prstClr val="white"/>
                </a:solidFill>
              </a:rPr>
              <a:t>Mitigation</a:t>
            </a:r>
            <a:endParaRPr lang="en-US" sz="1600" b="1" dirty="0">
              <a:solidFill>
                <a:prstClr val="white"/>
              </a:solidFill>
            </a:endParaRPr>
          </a:p>
        </p:txBody>
      </p:sp>
      <p:sp>
        <p:nvSpPr>
          <p:cNvPr id="11" name="TextBox 10"/>
          <p:cNvSpPr txBox="1"/>
          <p:nvPr/>
        </p:nvSpPr>
        <p:spPr>
          <a:xfrm>
            <a:off x="7162800" y="4228066"/>
            <a:ext cx="430887" cy="1715534"/>
          </a:xfrm>
          <a:prstGeom prst="rect">
            <a:avLst/>
          </a:prstGeom>
          <a:noFill/>
          <a:ln>
            <a:noFill/>
          </a:ln>
        </p:spPr>
        <p:txBody>
          <a:bodyPr vert="vert270" wrap="none" rtlCol="0">
            <a:spAutoFit/>
          </a:bodyPr>
          <a:lstStyle/>
          <a:p>
            <a:r>
              <a:rPr lang="en-US" sz="1600" b="1" dirty="0" smtClean="0">
                <a:solidFill>
                  <a:prstClr val="white"/>
                </a:solidFill>
              </a:rPr>
              <a:t>Chemicals &amp; Waste</a:t>
            </a:r>
            <a:endParaRPr lang="en-US" sz="1600" b="1" dirty="0">
              <a:solidFill>
                <a:prstClr val="white"/>
              </a:solidFill>
            </a:endParaRPr>
          </a:p>
        </p:txBody>
      </p:sp>
      <p:sp>
        <p:nvSpPr>
          <p:cNvPr id="12" name="TextBox 11"/>
          <p:cNvSpPr txBox="1"/>
          <p:nvPr/>
        </p:nvSpPr>
        <p:spPr>
          <a:xfrm>
            <a:off x="3500322" y="4481793"/>
            <a:ext cx="677108" cy="1248162"/>
          </a:xfrm>
          <a:prstGeom prst="rect">
            <a:avLst/>
          </a:prstGeom>
          <a:noFill/>
          <a:ln>
            <a:noFill/>
          </a:ln>
        </p:spPr>
        <p:txBody>
          <a:bodyPr vert="vert270" wrap="none" rtlCol="0">
            <a:spAutoFit/>
          </a:bodyPr>
          <a:lstStyle/>
          <a:p>
            <a:r>
              <a:rPr lang="en-US" sz="1600" b="1" dirty="0">
                <a:solidFill>
                  <a:prstClr val="white"/>
                </a:solidFill>
              </a:rPr>
              <a:t>International </a:t>
            </a:r>
            <a:br>
              <a:rPr lang="en-US" sz="1600" b="1" dirty="0">
                <a:solidFill>
                  <a:prstClr val="white"/>
                </a:solidFill>
              </a:rPr>
            </a:br>
            <a:r>
              <a:rPr lang="en-US" sz="1600" b="1" dirty="0">
                <a:solidFill>
                  <a:prstClr val="white"/>
                </a:solidFill>
              </a:rPr>
              <a:t>Waters</a:t>
            </a:r>
          </a:p>
        </p:txBody>
      </p:sp>
      <p:sp>
        <p:nvSpPr>
          <p:cNvPr id="13" name="TextBox 12"/>
          <p:cNvSpPr txBox="1"/>
          <p:nvPr/>
        </p:nvSpPr>
        <p:spPr>
          <a:xfrm>
            <a:off x="4286875" y="4448113"/>
            <a:ext cx="923330" cy="1231171"/>
          </a:xfrm>
          <a:prstGeom prst="rect">
            <a:avLst/>
          </a:prstGeom>
          <a:noFill/>
          <a:ln>
            <a:noFill/>
          </a:ln>
        </p:spPr>
        <p:txBody>
          <a:bodyPr vert="vert270" wrap="none" rtlCol="0">
            <a:spAutoFit/>
          </a:bodyPr>
          <a:lstStyle/>
          <a:p>
            <a:pPr algn="ctr"/>
            <a:r>
              <a:rPr lang="en-US" sz="1600" b="1" dirty="0">
                <a:solidFill>
                  <a:prstClr val="white"/>
                </a:solidFill>
              </a:rPr>
              <a:t>Sustainable</a:t>
            </a:r>
            <a:br>
              <a:rPr lang="en-US" sz="1600" b="1" dirty="0">
                <a:solidFill>
                  <a:prstClr val="white"/>
                </a:solidFill>
              </a:rPr>
            </a:br>
            <a:r>
              <a:rPr lang="en-US" sz="1600" b="1" dirty="0">
                <a:solidFill>
                  <a:prstClr val="white"/>
                </a:solidFill>
              </a:rPr>
              <a:t>Forest </a:t>
            </a:r>
            <a:br>
              <a:rPr lang="en-US" sz="1600" b="1" dirty="0">
                <a:solidFill>
                  <a:prstClr val="white"/>
                </a:solidFill>
              </a:rPr>
            </a:br>
            <a:r>
              <a:rPr lang="en-US" sz="1600" b="1" dirty="0">
                <a:solidFill>
                  <a:prstClr val="white"/>
                </a:solidFill>
              </a:rPr>
              <a:t>Management</a:t>
            </a:r>
          </a:p>
        </p:txBody>
      </p:sp>
      <p:sp>
        <p:nvSpPr>
          <p:cNvPr id="28" name="TextBox 27"/>
          <p:cNvSpPr txBox="1"/>
          <p:nvPr/>
        </p:nvSpPr>
        <p:spPr>
          <a:xfrm>
            <a:off x="403560" y="4707336"/>
            <a:ext cx="907364" cy="830997"/>
          </a:xfrm>
          <a:prstGeom prst="rect">
            <a:avLst/>
          </a:prstGeom>
          <a:noFill/>
        </p:spPr>
        <p:txBody>
          <a:bodyPr wrap="none" rtlCol="0">
            <a:spAutoFit/>
          </a:bodyPr>
          <a:lstStyle/>
          <a:p>
            <a:pPr algn="ctr"/>
            <a:r>
              <a:rPr lang="en-US" sz="2400" b="1" dirty="0" smtClean="0">
                <a:solidFill>
                  <a:srgbClr val="006600"/>
                </a:solidFill>
              </a:rPr>
              <a:t>Focal</a:t>
            </a:r>
            <a:r>
              <a:rPr lang="en-US" sz="2400" b="1" dirty="0">
                <a:solidFill>
                  <a:srgbClr val="006600"/>
                </a:solidFill>
              </a:rPr>
              <a:t/>
            </a:r>
            <a:br>
              <a:rPr lang="en-US" sz="2400" b="1" dirty="0">
                <a:solidFill>
                  <a:srgbClr val="006600"/>
                </a:solidFill>
              </a:rPr>
            </a:br>
            <a:r>
              <a:rPr lang="en-US" sz="2400" b="1" dirty="0" smtClean="0">
                <a:solidFill>
                  <a:srgbClr val="006600"/>
                </a:solidFill>
              </a:rPr>
              <a:t>Areas</a:t>
            </a:r>
            <a:endParaRPr lang="en-US" sz="2400" b="1" dirty="0">
              <a:solidFill>
                <a:srgbClr val="006600"/>
              </a:solidFill>
            </a:endParaRPr>
          </a:p>
        </p:txBody>
      </p:sp>
      <p:sp>
        <p:nvSpPr>
          <p:cNvPr id="3" name="TextBox 2"/>
          <p:cNvSpPr txBox="1"/>
          <p:nvPr/>
        </p:nvSpPr>
        <p:spPr>
          <a:xfrm>
            <a:off x="66538" y="2667000"/>
            <a:ext cx="1346201" cy="1015663"/>
          </a:xfrm>
          <a:prstGeom prst="rect">
            <a:avLst/>
          </a:prstGeom>
          <a:noFill/>
        </p:spPr>
        <p:txBody>
          <a:bodyPr wrap="none" rtlCol="0">
            <a:spAutoFit/>
          </a:bodyPr>
          <a:lstStyle/>
          <a:p>
            <a:pPr algn="ctr"/>
            <a:r>
              <a:rPr lang="en-US" sz="2000" b="1" dirty="0" smtClean="0">
                <a:solidFill>
                  <a:srgbClr val="7030A0"/>
                </a:solidFill>
              </a:rPr>
              <a:t>Integrated </a:t>
            </a:r>
            <a:br>
              <a:rPr lang="en-US" sz="2000" b="1" dirty="0" smtClean="0">
                <a:solidFill>
                  <a:srgbClr val="7030A0"/>
                </a:solidFill>
              </a:rPr>
            </a:br>
            <a:r>
              <a:rPr lang="en-US" sz="2000" b="1" dirty="0" smtClean="0">
                <a:solidFill>
                  <a:srgbClr val="7030A0"/>
                </a:solidFill>
              </a:rPr>
              <a:t>Approach </a:t>
            </a:r>
          </a:p>
          <a:p>
            <a:pPr algn="ctr"/>
            <a:r>
              <a:rPr lang="en-US" sz="2000" b="1" dirty="0" smtClean="0">
                <a:solidFill>
                  <a:srgbClr val="7030A0"/>
                </a:solidFill>
              </a:rPr>
              <a:t>Pilots</a:t>
            </a:r>
            <a:endParaRPr lang="en-US" sz="2000" b="1" dirty="0">
              <a:solidFill>
                <a:srgbClr val="7030A0"/>
              </a:solidFill>
            </a:endParaRPr>
          </a:p>
        </p:txBody>
      </p:sp>
      <p:sp>
        <p:nvSpPr>
          <p:cNvPr id="32" name="Left Brace 31"/>
          <p:cNvSpPr/>
          <p:nvPr/>
        </p:nvSpPr>
        <p:spPr>
          <a:xfrm>
            <a:off x="1219200" y="3124200"/>
            <a:ext cx="221657" cy="533400"/>
          </a:xfrm>
          <a:prstGeom prst="leftBrace">
            <a:avLst/>
          </a:prstGeom>
          <a:ln w="63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6" name="Rectangle 5"/>
          <p:cNvSpPr/>
          <p:nvPr/>
        </p:nvSpPr>
        <p:spPr>
          <a:xfrm>
            <a:off x="1465562" y="3084411"/>
            <a:ext cx="2243006" cy="307777"/>
          </a:xfrm>
          <a:prstGeom prst="rect">
            <a:avLst/>
          </a:prstGeom>
        </p:spPr>
        <p:txBody>
          <a:bodyPr wrap="square">
            <a:spAutoFit/>
          </a:bodyPr>
          <a:lstStyle/>
          <a:p>
            <a:pPr marL="285750" indent="-285750" algn="ctr">
              <a:buFont typeface="Wingdings" pitchFamily="2" charset="2"/>
              <a:buChar char="v"/>
            </a:pPr>
            <a:r>
              <a:rPr lang="en-US" sz="1400" b="1" dirty="0" smtClean="0">
                <a:solidFill>
                  <a:prstClr val="white"/>
                </a:solidFill>
              </a:rPr>
              <a:t>Food Security</a:t>
            </a:r>
            <a:endParaRPr lang="en-US" sz="1400" b="1" dirty="0">
              <a:solidFill>
                <a:prstClr val="white"/>
              </a:solidFill>
            </a:endParaRPr>
          </a:p>
        </p:txBody>
      </p:sp>
      <p:sp>
        <p:nvSpPr>
          <p:cNvPr id="7" name="TextBox 6"/>
          <p:cNvSpPr txBox="1"/>
          <p:nvPr/>
        </p:nvSpPr>
        <p:spPr>
          <a:xfrm>
            <a:off x="3200400" y="2790194"/>
            <a:ext cx="2138478" cy="523220"/>
          </a:xfrm>
          <a:prstGeom prst="rect">
            <a:avLst/>
          </a:prstGeom>
          <a:noFill/>
        </p:spPr>
        <p:txBody>
          <a:bodyPr wrap="square" rtlCol="0">
            <a:spAutoFit/>
          </a:bodyPr>
          <a:lstStyle/>
          <a:p>
            <a:pPr marL="742950" lvl="1" indent="-285750" algn="ctr">
              <a:buFont typeface="Wingdings" pitchFamily="2" charset="2"/>
              <a:buChar char="v"/>
            </a:pPr>
            <a:r>
              <a:rPr lang="en-US" sz="1400" b="1" dirty="0" smtClean="0">
                <a:solidFill>
                  <a:prstClr val="white"/>
                </a:solidFill>
              </a:rPr>
              <a:t>Sustainable Cities</a:t>
            </a:r>
            <a:endParaRPr lang="en-US" sz="1400" dirty="0">
              <a:solidFill>
                <a:prstClr val="black"/>
              </a:solidFill>
            </a:endParaRPr>
          </a:p>
        </p:txBody>
      </p:sp>
      <p:sp>
        <p:nvSpPr>
          <p:cNvPr id="9" name="Rectangle 8"/>
          <p:cNvSpPr/>
          <p:nvPr/>
        </p:nvSpPr>
        <p:spPr>
          <a:xfrm>
            <a:off x="5817549" y="3159913"/>
            <a:ext cx="1462260" cy="307777"/>
          </a:xfrm>
          <a:prstGeom prst="rect">
            <a:avLst/>
          </a:prstGeom>
        </p:spPr>
        <p:txBody>
          <a:bodyPr wrap="none">
            <a:spAutoFit/>
          </a:bodyPr>
          <a:lstStyle/>
          <a:p>
            <a:pPr marL="285750" indent="-285750">
              <a:buFont typeface="Wingdings" pitchFamily="2" charset="2"/>
              <a:buChar char="v"/>
            </a:pPr>
            <a:r>
              <a:rPr lang="en-US" sz="1400" b="1" dirty="0" smtClean="0">
                <a:solidFill>
                  <a:prstClr val="white"/>
                </a:solidFill>
              </a:rPr>
              <a:t>Commodities</a:t>
            </a:r>
            <a:endParaRPr lang="en-US" sz="1400" dirty="0">
              <a:solidFill>
                <a:prstClr val="black"/>
              </a:solidFill>
            </a:endParaRPr>
          </a:p>
        </p:txBody>
      </p:sp>
      <p:sp>
        <p:nvSpPr>
          <p:cNvPr id="33" name="Title 1"/>
          <p:cNvSpPr txBox="1">
            <a:spLocks/>
          </p:cNvSpPr>
          <p:nvPr/>
        </p:nvSpPr>
        <p:spPr>
          <a:xfrm>
            <a:off x="739638" y="932023"/>
            <a:ext cx="82296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006600"/>
                </a:solidFill>
                <a:cs typeface="Arial" panose="020B0604020202020204" pitchFamily="34" charset="0"/>
              </a:rPr>
              <a:t>GEF-6 Programming</a:t>
            </a:r>
            <a:endParaRPr lang="en-US" sz="3600" dirty="0">
              <a:solidFill>
                <a:srgbClr val="006600"/>
              </a:solidFill>
              <a:cs typeface="Arial" panose="020B0604020202020204" pitchFamily="34" charset="0"/>
            </a:endParaRPr>
          </a:p>
        </p:txBody>
      </p:sp>
      <p:sp>
        <p:nvSpPr>
          <p:cNvPr id="36" name="TextBox 35"/>
          <p:cNvSpPr txBox="1"/>
          <p:nvPr/>
        </p:nvSpPr>
        <p:spPr>
          <a:xfrm>
            <a:off x="6252921" y="4376123"/>
            <a:ext cx="677108" cy="1459502"/>
          </a:xfrm>
          <a:prstGeom prst="rect">
            <a:avLst/>
          </a:prstGeom>
          <a:noFill/>
          <a:ln>
            <a:noFill/>
          </a:ln>
        </p:spPr>
        <p:txBody>
          <a:bodyPr vert="vert270" wrap="none" rtlCol="0">
            <a:spAutoFit/>
          </a:bodyPr>
          <a:lstStyle/>
          <a:p>
            <a:r>
              <a:rPr lang="en-US" sz="1600" b="1" dirty="0" smtClean="0">
                <a:solidFill>
                  <a:prstClr val="white"/>
                </a:solidFill>
              </a:rPr>
              <a:t>Climate Change </a:t>
            </a:r>
          </a:p>
          <a:p>
            <a:r>
              <a:rPr lang="en-US" sz="1600" b="1" dirty="0" smtClean="0">
                <a:solidFill>
                  <a:prstClr val="white"/>
                </a:solidFill>
              </a:rPr>
              <a:t>Adaptation</a:t>
            </a:r>
            <a:endParaRPr lang="en-US" sz="1600" b="1" dirty="0">
              <a:solidFill>
                <a:prstClr val="white"/>
              </a:solidFill>
            </a:endParaRPr>
          </a:p>
        </p:txBody>
      </p:sp>
      <p:sp>
        <p:nvSpPr>
          <p:cNvPr id="8" name="Rectangle 7"/>
          <p:cNvSpPr/>
          <p:nvPr/>
        </p:nvSpPr>
        <p:spPr>
          <a:xfrm>
            <a:off x="1503982" y="3757859"/>
            <a:ext cx="6411776" cy="2586681"/>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02881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685800"/>
            <a:ext cx="8229600" cy="1143000"/>
          </a:xfrm>
        </p:spPr>
        <p:txBody>
          <a:bodyPr/>
          <a:lstStyle/>
          <a:p>
            <a:r>
              <a:rPr lang="en-US" sz="3600" b="1" dirty="0" smtClean="0">
                <a:solidFill>
                  <a:schemeClr val="tx1"/>
                </a:solidFill>
              </a:rPr>
              <a:t>Adaptation Programming Strategy: </a:t>
            </a:r>
            <a:br>
              <a:rPr lang="en-US" sz="3600" b="1" dirty="0" smtClean="0">
                <a:solidFill>
                  <a:schemeClr val="tx1"/>
                </a:solidFill>
              </a:rPr>
            </a:br>
            <a:r>
              <a:rPr lang="en-US" sz="3600" b="1" dirty="0" smtClean="0">
                <a:solidFill>
                  <a:schemeClr val="tx1"/>
                </a:solidFill>
              </a:rPr>
              <a:t>Thematic Priorities</a:t>
            </a:r>
            <a:endParaRPr lang="en-US" sz="3600" b="1" dirty="0">
              <a:solidFill>
                <a:schemeClr val="tx1"/>
              </a:solidFill>
            </a:endParaRPr>
          </a:p>
        </p:txBody>
      </p:sp>
      <p:sp>
        <p:nvSpPr>
          <p:cNvPr id="3" name="Content Placeholder 2"/>
          <p:cNvSpPr>
            <a:spLocks noGrp="1"/>
          </p:cNvSpPr>
          <p:nvPr>
            <p:ph idx="1"/>
          </p:nvPr>
        </p:nvSpPr>
        <p:spPr>
          <a:xfrm>
            <a:off x="457200" y="2362200"/>
            <a:ext cx="4343400" cy="4114800"/>
          </a:xfrm>
        </p:spPr>
        <p:txBody>
          <a:bodyPr/>
          <a:lstStyle/>
          <a:p>
            <a:pPr marL="171450" indent="-171450">
              <a:spcBef>
                <a:spcPct val="0"/>
              </a:spcBef>
              <a:buFont typeface="Arial" panose="020B0604020202020204" pitchFamily="34" charset="0"/>
              <a:buChar char="•"/>
            </a:pPr>
            <a:r>
              <a:rPr lang="en-US" sz="2400" dirty="0">
                <a:solidFill>
                  <a:schemeClr val="accent3">
                    <a:lumMod val="50000"/>
                  </a:schemeClr>
                </a:solidFill>
              </a:rPr>
              <a:t>Agriculture and food security</a:t>
            </a:r>
          </a:p>
          <a:p>
            <a:pPr marL="171450" indent="-171450">
              <a:spcBef>
                <a:spcPct val="0"/>
              </a:spcBef>
              <a:buFont typeface="Arial" panose="020B0604020202020204" pitchFamily="34" charset="0"/>
              <a:buChar char="•"/>
            </a:pPr>
            <a:r>
              <a:rPr lang="en-US" sz="2400" dirty="0" smtClean="0"/>
              <a:t>Water resources management</a:t>
            </a:r>
          </a:p>
          <a:p>
            <a:pPr marL="171450" indent="-171450">
              <a:spcBef>
                <a:spcPct val="0"/>
              </a:spcBef>
              <a:buFont typeface="Arial" panose="020B0604020202020204" pitchFamily="34" charset="0"/>
              <a:buChar char="•"/>
            </a:pPr>
            <a:r>
              <a:rPr lang="en-US" sz="2400" dirty="0" smtClean="0">
                <a:solidFill>
                  <a:srgbClr val="002060"/>
                </a:solidFill>
              </a:rPr>
              <a:t>Coastal </a:t>
            </a:r>
            <a:r>
              <a:rPr lang="en-US" sz="2400" dirty="0">
                <a:solidFill>
                  <a:srgbClr val="002060"/>
                </a:solidFill>
              </a:rPr>
              <a:t>zone managemen</a:t>
            </a:r>
            <a:r>
              <a:rPr lang="en-US" sz="2400" dirty="0"/>
              <a:t>t</a:t>
            </a:r>
          </a:p>
          <a:p>
            <a:pPr marL="171450" indent="-171450">
              <a:spcBef>
                <a:spcPct val="0"/>
              </a:spcBef>
              <a:buFont typeface="Arial" panose="020B0604020202020204" pitchFamily="34" charset="0"/>
              <a:buChar char="•"/>
            </a:pPr>
            <a:r>
              <a:rPr lang="en-US" sz="2400" dirty="0"/>
              <a:t>Infrastructure</a:t>
            </a:r>
          </a:p>
          <a:p>
            <a:pPr marL="171450" indent="-171450">
              <a:spcBef>
                <a:spcPct val="0"/>
              </a:spcBef>
              <a:buFont typeface="Arial" panose="020B0604020202020204" pitchFamily="34" charset="0"/>
              <a:buChar char="•"/>
            </a:pPr>
            <a:r>
              <a:rPr lang="en-US" sz="2400" dirty="0">
                <a:solidFill>
                  <a:srgbClr val="C00000"/>
                </a:solidFill>
              </a:rPr>
              <a:t>Disaster risk </a:t>
            </a:r>
            <a:r>
              <a:rPr lang="en-US" sz="2400" dirty="0" smtClean="0">
                <a:solidFill>
                  <a:srgbClr val="C00000"/>
                </a:solidFill>
              </a:rPr>
              <a:t>management</a:t>
            </a:r>
          </a:p>
          <a:p>
            <a:pPr marL="171450" indent="-171450">
              <a:spcBef>
                <a:spcPct val="0"/>
              </a:spcBef>
              <a:buFont typeface="Arial" panose="020B0604020202020204" pitchFamily="34" charset="0"/>
              <a:buChar char="•"/>
            </a:pPr>
            <a:r>
              <a:rPr lang="en-US" sz="2400" dirty="0" smtClean="0"/>
              <a:t>Natural </a:t>
            </a:r>
            <a:r>
              <a:rPr lang="en-US" sz="2400" dirty="0"/>
              <a:t>resources management</a:t>
            </a:r>
          </a:p>
          <a:p>
            <a:pPr marL="171450" indent="-171450">
              <a:spcBef>
                <a:spcPct val="0"/>
              </a:spcBef>
              <a:buFont typeface="Arial" panose="020B0604020202020204" pitchFamily="34" charset="0"/>
              <a:buChar char="•"/>
            </a:pPr>
            <a:r>
              <a:rPr lang="en-US" sz="2400" dirty="0" smtClean="0">
                <a:solidFill>
                  <a:schemeClr val="accent6">
                    <a:lumMod val="75000"/>
                  </a:schemeClr>
                </a:solidFill>
              </a:rPr>
              <a:t>Health</a:t>
            </a:r>
            <a:endParaRPr lang="en-US" sz="2400" dirty="0">
              <a:solidFill>
                <a:schemeClr val="accent6">
                  <a:lumMod val="75000"/>
                </a:schemeClr>
              </a:solidFill>
            </a:endParaRPr>
          </a:p>
        </p:txBody>
      </p:sp>
      <p:sp>
        <p:nvSpPr>
          <p:cNvPr id="4" name="Rectangle 3"/>
          <p:cNvSpPr/>
          <p:nvPr/>
        </p:nvSpPr>
        <p:spPr>
          <a:xfrm>
            <a:off x="4800600" y="2743200"/>
            <a:ext cx="4572000" cy="1200329"/>
          </a:xfrm>
          <a:prstGeom prst="rect">
            <a:avLst/>
          </a:prstGeom>
        </p:spPr>
        <p:txBody>
          <a:bodyPr>
            <a:spAutoFit/>
          </a:bodyPr>
          <a:lstStyle/>
          <a:p>
            <a:pPr marL="171450" indent="-171450">
              <a:spcBef>
                <a:spcPct val="0"/>
              </a:spcBef>
              <a:buFont typeface="Arial" panose="020B0604020202020204" pitchFamily="34" charset="0"/>
              <a:buChar char="•"/>
            </a:pPr>
            <a:r>
              <a:rPr lang="en-US" sz="2400" dirty="0" smtClean="0"/>
              <a:t>Climate </a:t>
            </a:r>
            <a:r>
              <a:rPr lang="en-US" sz="2400" dirty="0"/>
              <a:t>information services</a:t>
            </a:r>
          </a:p>
          <a:p>
            <a:pPr marL="171450" indent="-171450">
              <a:spcBef>
                <a:spcPct val="0"/>
              </a:spcBef>
              <a:buFont typeface="Arial" panose="020B0604020202020204" pitchFamily="34" charset="0"/>
              <a:buChar char="•"/>
            </a:pPr>
            <a:r>
              <a:rPr lang="en-US" sz="2400" dirty="0">
                <a:solidFill>
                  <a:srgbClr val="7030A0"/>
                </a:solidFill>
              </a:rPr>
              <a:t>Climate-resilient urban systems</a:t>
            </a:r>
          </a:p>
          <a:p>
            <a:pPr marL="171450" indent="-171450">
              <a:spcBef>
                <a:spcPct val="0"/>
              </a:spcBef>
              <a:buFont typeface="Arial" panose="020B0604020202020204" pitchFamily="34" charset="0"/>
              <a:buChar char="•"/>
            </a:pPr>
            <a:r>
              <a:rPr lang="en-US" sz="2400" dirty="0"/>
              <a:t>Small Island Developing States</a:t>
            </a:r>
          </a:p>
        </p:txBody>
      </p:sp>
    </p:spTree>
    <p:extLst>
      <p:ext uri="{BB962C8B-B14F-4D97-AF65-F5344CB8AC3E}">
        <p14:creationId xmlns:p14="http://schemas.microsoft.com/office/powerpoint/2010/main" val="212838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graphicFrame>
        <p:nvGraphicFramePr>
          <p:cNvPr id="2" name="Table 1"/>
          <p:cNvGraphicFramePr>
            <a:graphicFrameLocks noGrp="1"/>
          </p:cNvGraphicFramePr>
          <p:nvPr>
            <p:extLst>
              <p:ext uri="{D42A27DB-BD31-4B8C-83A1-F6EECF244321}">
                <p14:modId xmlns:p14="http://schemas.microsoft.com/office/powerpoint/2010/main" val="1041368343"/>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&amp;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Tree>
    <p:extLst>
      <p:ext uri="{BB962C8B-B14F-4D97-AF65-F5344CB8AC3E}">
        <p14:creationId xmlns:p14="http://schemas.microsoft.com/office/powerpoint/2010/main" val="1379370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127761"/>
            <a:ext cx="8229600" cy="1143000"/>
          </a:xfrm>
        </p:spPr>
        <p:txBody>
          <a:bodyPr>
            <a:normAutofit/>
          </a:bodyPr>
          <a:lstStyle/>
          <a:p>
            <a:r>
              <a:rPr lang="en-US" dirty="0">
                <a:solidFill>
                  <a:schemeClr val="bg1"/>
                </a:solidFill>
              </a:rPr>
              <a:t>Water, Food, Energy Nexus</a:t>
            </a:r>
          </a:p>
        </p:txBody>
      </p:sp>
      <p:sp>
        <p:nvSpPr>
          <p:cNvPr id="3" name="Content Placeholder 2"/>
          <p:cNvSpPr>
            <a:spLocks noGrp="1"/>
          </p:cNvSpPr>
          <p:nvPr>
            <p:ph idx="1"/>
          </p:nvPr>
        </p:nvSpPr>
        <p:spPr>
          <a:xfrm>
            <a:off x="518766" y="4307019"/>
            <a:ext cx="2895600" cy="457199"/>
          </a:xfrm>
        </p:spPr>
        <p:txBody>
          <a:bodyPr>
            <a:normAutofit fontScale="77500" lnSpcReduction="20000"/>
          </a:bodyPr>
          <a:lstStyle/>
          <a:p>
            <a:pPr marL="0" indent="0">
              <a:buNone/>
            </a:pPr>
            <a:r>
              <a:rPr lang="en-US" dirty="0" smtClean="0"/>
              <a:t>PROPOSED PROJECT:</a:t>
            </a:r>
            <a:endParaRPr lang="en-US" dirty="0"/>
          </a:p>
        </p:txBody>
      </p:sp>
      <p:sp>
        <p:nvSpPr>
          <p:cNvPr id="12" name="Rounded Rectangle 11"/>
          <p:cNvSpPr/>
          <p:nvPr/>
        </p:nvSpPr>
        <p:spPr>
          <a:xfrm>
            <a:off x="4781550" y="6038192"/>
            <a:ext cx="1924050" cy="743608"/>
          </a:xfrm>
          <a:prstGeom prst="roundRect">
            <a:avLst/>
          </a:prstGeom>
          <a:solidFill>
            <a:srgbClr val="DFB107"/>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prstClr val="white"/>
                </a:solidFill>
              </a:rPr>
              <a:t>CCM Program 4: Forests and Other </a:t>
            </a:r>
            <a:r>
              <a:rPr lang="en-US" sz="1200" b="1" dirty="0">
                <a:solidFill>
                  <a:prstClr val="white"/>
                </a:solidFill>
              </a:rPr>
              <a:t>L</a:t>
            </a:r>
            <a:r>
              <a:rPr lang="en-US" sz="1200" b="1" dirty="0" smtClean="0">
                <a:solidFill>
                  <a:prstClr val="white"/>
                </a:solidFill>
              </a:rPr>
              <a:t>and Use and Climate </a:t>
            </a:r>
            <a:r>
              <a:rPr lang="en-US" sz="1200" b="1" dirty="0">
                <a:solidFill>
                  <a:prstClr val="white"/>
                </a:solidFill>
              </a:rPr>
              <a:t>S</a:t>
            </a:r>
            <a:r>
              <a:rPr lang="en-US" sz="1200" b="1" dirty="0" smtClean="0">
                <a:solidFill>
                  <a:prstClr val="white"/>
                </a:solidFill>
              </a:rPr>
              <a:t>mart Agriculture</a:t>
            </a:r>
            <a:endParaRPr lang="en-US" sz="1200" b="1" dirty="0">
              <a:solidFill>
                <a:prstClr val="white"/>
              </a:solidFill>
            </a:endParaRPr>
          </a:p>
        </p:txBody>
      </p:sp>
      <p:sp>
        <p:nvSpPr>
          <p:cNvPr id="13" name="Rounded Rectangle 12"/>
          <p:cNvSpPr/>
          <p:nvPr/>
        </p:nvSpPr>
        <p:spPr>
          <a:xfrm>
            <a:off x="5753100" y="4191000"/>
            <a:ext cx="1333500" cy="833251"/>
          </a:xfrm>
          <a:prstGeom prst="roundRect">
            <a:avLst/>
          </a:prstGeom>
          <a:solidFill>
            <a:srgbClr val="9966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prstClr val="white"/>
                </a:solidFill>
              </a:rPr>
              <a:t>LD Program 1: Agro-ecological Intensification</a:t>
            </a:r>
            <a:endParaRPr lang="en-US" sz="1200" b="1" dirty="0">
              <a:solidFill>
                <a:prstClr val="white"/>
              </a:solidFill>
            </a:endParaRPr>
          </a:p>
        </p:txBody>
      </p:sp>
      <p:sp>
        <p:nvSpPr>
          <p:cNvPr id="15" name="Rounded Rectangle 14"/>
          <p:cNvSpPr/>
          <p:nvPr/>
        </p:nvSpPr>
        <p:spPr>
          <a:xfrm>
            <a:off x="7218818" y="4399688"/>
            <a:ext cx="1679684" cy="974131"/>
          </a:xfrm>
          <a:prstGeom prst="roundRect">
            <a:avLst/>
          </a:prstGeom>
          <a:solidFill>
            <a:schemeClr val="accent1">
              <a:lumMod val="75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b="1" dirty="0" smtClean="0">
                <a:solidFill>
                  <a:prstClr val="white"/>
                </a:solidFill>
              </a:rPr>
              <a:t>IW Program 3. </a:t>
            </a:r>
            <a:r>
              <a:rPr lang="en-US" sz="1200" dirty="0" smtClean="0">
                <a:solidFill>
                  <a:prstClr val="white"/>
                </a:solidFill>
              </a:rPr>
              <a:t>Advance Conjunctive Management of Surface &amp; Groundwater Systems</a:t>
            </a:r>
            <a:endParaRPr lang="en-US" sz="1200" dirty="0">
              <a:solidFill>
                <a:prstClr val="white"/>
              </a:solidFill>
            </a:endParaRPr>
          </a:p>
        </p:txBody>
      </p:sp>
      <p:sp>
        <p:nvSpPr>
          <p:cNvPr id="17" name="Rounded Rectangle 16"/>
          <p:cNvSpPr/>
          <p:nvPr/>
        </p:nvSpPr>
        <p:spPr>
          <a:xfrm>
            <a:off x="6781800" y="5500798"/>
            <a:ext cx="2133600" cy="823802"/>
          </a:xfrm>
          <a:prstGeom prst="roundRect">
            <a:avLst/>
          </a:prstGeom>
          <a:solidFill>
            <a:srgbClr val="92D050"/>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BD Program </a:t>
            </a:r>
            <a:r>
              <a:rPr lang="en-US" sz="1200" dirty="0">
                <a:solidFill>
                  <a:prstClr val="white"/>
                </a:solidFill>
              </a:rPr>
              <a:t>3</a:t>
            </a:r>
            <a:r>
              <a:rPr lang="en-US" sz="1200" dirty="0" smtClean="0">
                <a:solidFill>
                  <a:prstClr val="white"/>
                </a:solidFill>
              </a:rPr>
              <a:t>. Preventing the extinction of known threatened species</a:t>
            </a:r>
            <a:endParaRPr lang="en-US" sz="1200" dirty="0">
              <a:solidFill>
                <a:prstClr val="white"/>
              </a:solidFill>
            </a:endParaRP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3000"/>
            <a:ext cx="8222166" cy="3070916"/>
          </a:xfrm>
          <a:prstGeom prst="rect">
            <a:avLst/>
          </a:prstGeom>
        </p:spPr>
      </p:pic>
      <p:sp>
        <p:nvSpPr>
          <p:cNvPr id="19" name="Rectangle 18"/>
          <p:cNvSpPr/>
          <p:nvPr/>
        </p:nvSpPr>
        <p:spPr>
          <a:xfrm>
            <a:off x="511332" y="4686286"/>
            <a:ext cx="6118068" cy="369332"/>
          </a:xfrm>
          <a:prstGeom prst="rect">
            <a:avLst/>
          </a:prstGeom>
        </p:spPr>
        <p:txBody>
          <a:bodyPr wrap="square">
            <a:spAutoFit/>
          </a:bodyPr>
          <a:lstStyle/>
          <a:p>
            <a:r>
              <a:rPr lang="en-US" dirty="0"/>
              <a:t>Address unsustainable agriculture (Land Degradation</a:t>
            </a:r>
            <a:r>
              <a:rPr lang="en-US" dirty="0" smtClean="0"/>
              <a:t>)</a:t>
            </a:r>
            <a:endParaRPr lang="en-US" dirty="0"/>
          </a:p>
        </p:txBody>
      </p:sp>
      <p:sp>
        <p:nvSpPr>
          <p:cNvPr id="20" name="Rectangle 19"/>
          <p:cNvSpPr/>
          <p:nvPr/>
        </p:nvSpPr>
        <p:spPr>
          <a:xfrm>
            <a:off x="511332" y="5007496"/>
            <a:ext cx="6270468" cy="369332"/>
          </a:xfrm>
          <a:prstGeom prst="rect">
            <a:avLst/>
          </a:prstGeom>
        </p:spPr>
        <p:txBody>
          <a:bodyPr wrap="square">
            <a:spAutoFit/>
          </a:bodyPr>
          <a:lstStyle/>
          <a:p>
            <a:r>
              <a:rPr lang="en-US" dirty="0"/>
              <a:t>that is causing eutrophication of the river (International Waters</a:t>
            </a:r>
            <a:r>
              <a:rPr lang="en-US" dirty="0" smtClean="0"/>
              <a:t>)</a:t>
            </a:r>
            <a:endParaRPr lang="en-US" dirty="0"/>
          </a:p>
        </p:txBody>
      </p:sp>
      <p:sp>
        <p:nvSpPr>
          <p:cNvPr id="21" name="Rectangle 20"/>
          <p:cNvSpPr/>
          <p:nvPr/>
        </p:nvSpPr>
        <p:spPr>
          <a:xfrm>
            <a:off x="505756" y="5330688"/>
            <a:ext cx="6504644" cy="369332"/>
          </a:xfrm>
          <a:prstGeom prst="rect">
            <a:avLst/>
          </a:prstGeom>
        </p:spPr>
        <p:txBody>
          <a:bodyPr wrap="square">
            <a:spAutoFit/>
          </a:bodyPr>
          <a:lstStyle/>
          <a:p>
            <a:r>
              <a:rPr lang="en-US" dirty="0"/>
              <a:t>and encroaching on the neighboring protect area (Biodiversity</a:t>
            </a:r>
            <a:r>
              <a:rPr lang="en-US" dirty="0" smtClean="0"/>
              <a:t>)</a:t>
            </a:r>
            <a:endParaRPr lang="en-US" dirty="0"/>
          </a:p>
        </p:txBody>
      </p:sp>
      <p:sp>
        <p:nvSpPr>
          <p:cNvPr id="22" name="Rectangle 21"/>
          <p:cNvSpPr/>
          <p:nvPr/>
        </p:nvSpPr>
        <p:spPr>
          <a:xfrm>
            <a:off x="533400" y="5638800"/>
            <a:ext cx="5334000" cy="369332"/>
          </a:xfrm>
          <a:prstGeom prst="rect">
            <a:avLst/>
          </a:prstGeom>
        </p:spPr>
        <p:txBody>
          <a:bodyPr wrap="square">
            <a:spAutoFit/>
          </a:bodyPr>
          <a:lstStyle/>
          <a:p>
            <a:r>
              <a:rPr lang="en-US" dirty="0"/>
              <a:t>through deforestation (Climate Change Mitigation)</a:t>
            </a:r>
          </a:p>
        </p:txBody>
      </p:sp>
      <p:sp>
        <p:nvSpPr>
          <p:cNvPr id="14" name="Title 1"/>
          <p:cNvSpPr txBox="1">
            <a:spLocks/>
          </p:cNvSpPr>
          <p:nvPr/>
        </p:nvSpPr>
        <p:spPr>
          <a:xfrm>
            <a:off x="4572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GEF-6 Integrated Thinking</a:t>
            </a:r>
          </a:p>
        </p:txBody>
      </p:sp>
    </p:spTree>
    <p:extLst>
      <p:ext uri="{BB962C8B-B14F-4D97-AF65-F5344CB8AC3E}">
        <p14:creationId xmlns:p14="http://schemas.microsoft.com/office/powerpoint/2010/main" val="294694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7" grpId="0" animBg="1"/>
      <p:bldP spid="19" grpId="0"/>
      <p:bldP spid="20"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Integrated Thinking</a:t>
            </a:r>
            <a:endParaRPr lang="en-US" sz="3600" dirty="0"/>
          </a:p>
        </p:txBody>
      </p:sp>
      <p:sp>
        <p:nvSpPr>
          <p:cNvPr id="3" name="Content Placeholder 2"/>
          <p:cNvSpPr>
            <a:spLocks noGrp="1"/>
          </p:cNvSpPr>
          <p:nvPr>
            <p:ph idx="1"/>
          </p:nvPr>
        </p:nvSpPr>
        <p:spPr>
          <a:xfrm>
            <a:off x="152400" y="1752600"/>
            <a:ext cx="8229600" cy="4525963"/>
          </a:xfrm>
        </p:spPr>
        <p:txBody>
          <a:bodyPr>
            <a:normAutofit/>
          </a:bodyPr>
          <a:lstStyle/>
          <a:p>
            <a:r>
              <a:rPr lang="en-US" sz="2800" dirty="0" smtClean="0"/>
              <a:t>Using integrated thinking, </a:t>
            </a:r>
            <a:br>
              <a:rPr lang="en-US" sz="2800" dirty="0" smtClean="0"/>
            </a:br>
            <a:r>
              <a:rPr lang="en-US" sz="2800" dirty="0" smtClean="0"/>
              <a:t>propose creative and inclusive solutions</a:t>
            </a:r>
          </a:p>
          <a:p>
            <a:r>
              <a:rPr lang="en-US" sz="2800" dirty="0"/>
              <a:t>S</a:t>
            </a:r>
            <a:r>
              <a:rPr lang="en-US" sz="2800" dirty="0" smtClean="0"/>
              <a:t>olutions should deliver </a:t>
            </a:r>
            <a:br>
              <a:rPr lang="en-US" sz="2800" dirty="0" smtClean="0"/>
            </a:br>
            <a:r>
              <a:rPr lang="en-US" sz="2800" dirty="0" smtClean="0"/>
              <a:t>results that align with </a:t>
            </a:r>
            <a:br>
              <a:rPr lang="en-US" sz="2800" dirty="0" smtClean="0"/>
            </a:br>
            <a:r>
              <a:rPr lang="en-US" sz="2800" dirty="0" smtClean="0"/>
              <a:t>GEF-6 focal area objectives</a:t>
            </a:r>
          </a:p>
          <a:p>
            <a:r>
              <a:rPr lang="en-US" sz="2800" dirty="0" smtClean="0"/>
              <a:t>Single FA projects might </a:t>
            </a:r>
            <a:br>
              <a:rPr lang="en-US" sz="2800" dirty="0" smtClean="0"/>
            </a:br>
            <a:r>
              <a:rPr lang="en-US" sz="2800" dirty="0" smtClean="0"/>
              <a:t>still be necessary in </a:t>
            </a:r>
            <a:br>
              <a:rPr lang="en-US" sz="2800" dirty="0" smtClean="0"/>
            </a:br>
            <a:r>
              <a:rPr lang="en-US" sz="2800" dirty="0" smtClean="0"/>
              <a:t>specific contexts</a:t>
            </a:r>
          </a:p>
          <a:p>
            <a:r>
              <a:rPr lang="en-US" sz="2800" dirty="0" smtClean="0"/>
              <a:t>MFA projects on the rise</a:t>
            </a:r>
          </a:p>
          <a:p>
            <a:endParaRPr lang="en-US" sz="2800"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48200" y="2667000"/>
            <a:ext cx="4495800" cy="4028507"/>
          </a:xfrm>
          <a:prstGeom prst="rect">
            <a:avLst/>
          </a:prstGeom>
          <a:noFill/>
          <a:ln w="9525">
            <a:noFill/>
            <a:miter lim="800000"/>
            <a:headEnd/>
            <a:tailEnd/>
          </a:ln>
        </p:spPr>
      </p:pic>
      <p:sp>
        <p:nvSpPr>
          <p:cNvPr id="5" name="TextBox 4"/>
          <p:cNvSpPr txBox="1"/>
          <p:nvPr/>
        </p:nvSpPr>
        <p:spPr>
          <a:xfrm>
            <a:off x="6629400" y="3581400"/>
            <a:ext cx="609600" cy="381000"/>
          </a:xfrm>
          <a:prstGeom prst="rect">
            <a:avLst/>
          </a:prstGeom>
          <a:noFill/>
        </p:spPr>
        <p:txBody>
          <a:bodyPr wrap="square" rtlCol="0">
            <a:spAutoFit/>
          </a:bodyPr>
          <a:lstStyle/>
          <a:p>
            <a:pPr algn="ctr"/>
            <a:r>
              <a:rPr lang="en-US" dirty="0" smtClean="0"/>
              <a:t>FA</a:t>
            </a:r>
            <a:endParaRPr lang="en-US" dirty="0"/>
          </a:p>
        </p:txBody>
      </p:sp>
      <p:sp>
        <p:nvSpPr>
          <p:cNvPr id="6" name="TextBox 5"/>
          <p:cNvSpPr txBox="1"/>
          <p:nvPr/>
        </p:nvSpPr>
        <p:spPr>
          <a:xfrm>
            <a:off x="5105400" y="6019800"/>
            <a:ext cx="762000" cy="381000"/>
          </a:xfrm>
          <a:prstGeom prst="rect">
            <a:avLst/>
          </a:prstGeom>
          <a:noFill/>
        </p:spPr>
        <p:txBody>
          <a:bodyPr wrap="square" rtlCol="0">
            <a:spAutoFit/>
          </a:bodyPr>
          <a:lstStyle/>
          <a:p>
            <a:pPr algn="ctr"/>
            <a:r>
              <a:rPr lang="en-US" dirty="0" smtClean="0"/>
              <a:t>FA</a:t>
            </a:r>
            <a:endParaRPr lang="en-US" dirty="0"/>
          </a:p>
        </p:txBody>
      </p:sp>
      <p:sp>
        <p:nvSpPr>
          <p:cNvPr id="7" name="TextBox 6"/>
          <p:cNvSpPr txBox="1"/>
          <p:nvPr/>
        </p:nvSpPr>
        <p:spPr>
          <a:xfrm>
            <a:off x="7924800" y="6019800"/>
            <a:ext cx="685800" cy="381000"/>
          </a:xfrm>
          <a:prstGeom prst="rect">
            <a:avLst/>
          </a:prstGeom>
          <a:noFill/>
        </p:spPr>
        <p:txBody>
          <a:bodyPr wrap="square" rtlCol="0">
            <a:spAutoFit/>
          </a:bodyPr>
          <a:lstStyle/>
          <a:p>
            <a:pPr algn="ctr"/>
            <a:r>
              <a:rPr lang="en-US" dirty="0" smtClean="0"/>
              <a:t>FA</a:t>
            </a:r>
            <a:endParaRPr lang="en-US" dirty="0"/>
          </a:p>
        </p:txBody>
      </p:sp>
      <p:sp>
        <p:nvSpPr>
          <p:cNvPr id="8" name="TextBox 7"/>
          <p:cNvSpPr txBox="1"/>
          <p:nvPr/>
        </p:nvSpPr>
        <p:spPr>
          <a:xfrm>
            <a:off x="6376827" y="4973867"/>
            <a:ext cx="1066800" cy="369332"/>
          </a:xfrm>
          <a:prstGeom prst="rect">
            <a:avLst/>
          </a:prstGeom>
          <a:noFill/>
        </p:spPr>
        <p:txBody>
          <a:bodyPr wrap="square" rtlCol="0">
            <a:spAutoFit/>
          </a:bodyPr>
          <a:lstStyle/>
          <a:p>
            <a:pPr algn="ctr"/>
            <a:r>
              <a:rPr lang="en-US" dirty="0" smtClean="0"/>
              <a:t>MFA</a:t>
            </a:r>
            <a:endParaRPr lang="en-US" dirty="0"/>
          </a:p>
        </p:txBody>
      </p:sp>
    </p:spTree>
    <p:extLst>
      <p:ext uri="{BB962C8B-B14F-4D97-AF65-F5344CB8AC3E}">
        <p14:creationId xmlns:p14="http://schemas.microsoft.com/office/powerpoint/2010/main" val="3679960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4000" dirty="0" smtClean="0"/>
              <a:t>Thank you!</a:t>
            </a:r>
          </a:p>
          <a:p>
            <a:pPr marL="0" indent="0" algn="ctr">
              <a:buNone/>
            </a:pPr>
            <a:endParaRPr lang="en-US" sz="4000" dirty="0"/>
          </a:p>
        </p:txBody>
      </p:sp>
    </p:spTree>
    <p:extLst>
      <p:ext uri="{BB962C8B-B14F-4D97-AF65-F5344CB8AC3E}">
        <p14:creationId xmlns:p14="http://schemas.microsoft.com/office/powerpoint/2010/main" val="370124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61505672"/>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and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sp>
        <p:nvSpPr>
          <p:cNvPr id="3" name="Right Arrow 2"/>
          <p:cNvSpPr/>
          <p:nvPr/>
        </p:nvSpPr>
        <p:spPr>
          <a:xfrm>
            <a:off x="152400" y="19812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3429000"/>
            <a:ext cx="8686800" cy="327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86400" y="1066800"/>
            <a:ext cx="34290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3096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8545" y="152400"/>
            <a:ext cx="8229600" cy="457200"/>
          </a:xfrm>
          <a:solidFill>
            <a:srgbClr val="78A200"/>
          </a:solidFill>
        </p:spPr>
        <p:txBody>
          <a:bodyPr>
            <a:normAutofit fontScale="90000"/>
          </a:bodyPr>
          <a:lstStyle/>
          <a:p>
            <a:pPr algn="ctr"/>
            <a:r>
              <a:rPr lang="en-US" sz="2800" b="1" dirty="0" smtClean="0">
                <a:solidFill>
                  <a:schemeClr val="bg1"/>
                </a:solidFill>
                <a:latin typeface="Arial" pitchFamily="34" charset="0"/>
                <a:cs typeface="Arial" pitchFamily="34" charset="0"/>
              </a:rPr>
              <a:t>GEF-6 Biodiversity Strategy</a:t>
            </a:r>
            <a:endParaRPr lang="en-US" sz="2800" b="1" dirty="0">
              <a:solidFill>
                <a:schemeClr val="bg1"/>
              </a:solidFill>
              <a:latin typeface="Arial" pitchFamily="34" charset="0"/>
              <a:cs typeface="Arial" pitchFamily="34" charset="0"/>
            </a:endParaRPr>
          </a:p>
        </p:txBody>
      </p:sp>
      <p:sp>
        <p:nvSpPr>
          <p:cNvPr id="2" name="Rounded Rectangle 1"/>
          <p:cNvSpPr/>
          <p:nvPr/>
        </p:nvSpPr>
        <p:spPr>
          <a:xfrm>
            <a:off x="6248400" y="4546523"/>
            <a:ext cx="2745459" cy="772886"/>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10. Integration of biodiversity and ecosystem services into development and finance planning</a:t>
            </a:r>
            <a:endParaRPr lang="en-US" sz="1200" dirty="0">
              <a:solidFill>
                <a:prstClr val="white"/>
              </a:solidFill>
            </a:endParaRPr>
          </a:p>
        </p:txBody>
      </p:sp>
      <p:sp>
        <p:nvSpPr>
          <p:cNvPr id="7" name="Rounded Rectangle 6"/>
          <p:cNvSpPr/>
          <p:nvPr/>
        </p:nvSpPr>
        <p:spPr>
          <a:xfrm>
            <a:off x="388545" y="685800"/>
            <a:ext cx="8246068" cy="914400"/>
          </a:xfrm>
          <a:prstGeom prst="roundRect">
            <a:avLst/>
          </a:prstGeom>
          <a:solidFill>
            <a:schemeClr val="bg1"/>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black"/>
                </a:solidFill>
              </a:rPr>
              <a:t>Goal: To maintain globally significant biodiversity and the ecosystem goods and services that it provides to society</a:t>
            </a:r>
          </a:p>
        </p:txBody>
      </p:sp>
      <p:sp>
        <p:nvSpPr>
          <p:cNvPr id="14" name="Up Arrow 13"/>
          <p:cNvSpPr/>
          <p:nvPr/>
        </p:nvSpPr>
        <p:spPr>
          <a:xfrm>
            <a:off x="632553" y="3060154"/>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2806376" y="3060154"/>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7" name="Rounded Rectangle 16"/>
          <p:cNvSpPr/>
          <p:nvPr/>
        </p:nvSpPr>
        <p:spPr>
          <a:xfrm>
            <a:off x="182612" y="1737555"/>
            <a:ext cx="2027188" cy="1214251"/>
          </a:xfrm>
          <a:prstGeom prst="roundRect">
            <a:avLst/>
          </a:prstGeom>
          <a:solidFill>
            <a:schemeClr val="accent3">
              <a:lumMod val="50000"/>
            </a:schemeClr>
          </a:solidFill>
          <a:ln>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BD1:  </a:t>
            </a:r>
            <a:r>
              <a:rPr lang="en-US" sz="1600" b="1" dirty="0">
                <a:solidFill>
                  <a:prstClr val="white"/>
                </a:solidFill>
              </a:rPr>
              <a:t>Improve Sustainability of Protected Area </a:t>
            </a:r>
            <a:r>
              <a:rPr lang="en-US" sz="1600" b="1" dirty="0" smtClean="0">
                <a:solidFill>
                  <a:prstClr val="white"/>
                </a:solidFill>
              </a:rPr>
              <a:t>Systems</a:t>
            </a:r>
            <a:endParaRPr lang="en-US" sz="1600" b="1" dirty="0">
              <a:solidFill>
                <a:prstClr val="white"/>
              </a:solidFill>
            </a:endParaRPr>
          </a:p>
        </p:txBody>
      </p:sp>
      <p:sp>
        <p:nvSpPr>
          <p:cNvPr id="18" name="Rounded Rectangle 17"/>
          <p:cNvSpPr/>
          <p:nvPr/>
        </p:nvSpPr>
        <p:spPr>
          <a:xfrm>
            <a:off x="2362200" y="1737555"/>
            <a:ext cx="1752600" cy="1214251"/>
          </a:xfrm>
          <a:prstGeom prst="roundRect">
            <a:avLst/>
          </a:prstGeom>
          <a:solidFill>
            <a:schemeClr val="accent3">
              <a:lumMod val="50000"/>
            </a:schemeClr>
          </a:solidFill>
          <a:ln>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BD 2: </a:t>
            </a:r>
            <a:r>
              <a:rPr lang="en-US" sz="1600" b="1" dirty="0">
                <a:solidFill>
                  <a:prstClr val="white"/>
                </a:solidFill>
              </a:rPr>
              <a:t>Reduce </a:t>
            </a:r>
            <a:r>
              <a:rPr lang="en-US" sz="1600" b="1" dirty="0" smtClean="0">
                <a:solidFill>
                  <a:prstClr val="white"/>
                </a:solidFill>
              </a:rPr>
              <a:t>Threats </a:t>
            </a:r>
            <a:r>
              <a:rPr lang="en-US" sz="1600" b="1" dirty="0">
                <a:solidFill>
                  <a:prstClr val="white"/>
                </a:solidFill>
              </a:rPr>
              <a:t>to Globally Significant  Biodiversity </a:t>
            </a:r>
          </a:p>
        </p:txBody>
      </p:sp>
      <p:sp>
        <p:nvSpPr>
          <p:cNvPr id="19" name="Rounded Rectangle 18"/>
          <p:cNvSpPr/>
          <p:nvPr/>
        </p:nvSpPr>
        <p:spPr>
          <a:xfrm>
            <a:off x="6248400" y="1737553"/>
            <a:ext cx="2752580" cy="1214251"/>
          </a:xfrm>
          <a:prstGeom prst="roundRect">
            <a:avLst/>
          </a:prstGeom>
          <a:solidFill>
            <a:schemeClr val="accent3">
              <a:lumMod val="50000"/>
            </a:schemeClr>
          </a:solidFill>
          <a:ln>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prstClr val="white"/>
                </a:solidFill>
              </a:rPr>
              <a:t>BD4: Mainstream </a:t>
            </a:r>
            <a:r>
              <a:rPr lang="en-US" sz="1400" b="1" dirty="0">
                <a:solidFill>
                  <a:prstClr val="white"/>
                </a:solidFill>
              </a:rPr>
              <a:t>Biodiversity Conservation and Sustainable Use </a:t>
            </a:r>
            <a:r>
              <a:rPr lang="en-US" sz="1400" b="1" dirty="0" smtClean="0">
                <a:solidFill>
                  <a:prstClr val="white"/>
                </a:solidFill>
              </a:rPr>
              <a:t>into </a:t>
            </a:r>
            <a:r>
              <a:rPr lang="en-US" sz="1400" b="1" dirty="0">
                <a:solidFill>
                  <a:prstClr val="white"/>
                </a:solidFill>
              </a:rPr>
              <a:t>Production Landscapes</a:t>
            </a:r>
            <a:r>
              <a:rPr lang="en-US" sz="1400" b="1" dirty="0" smtClean="0">
                <a:solidFill>
                  <a:prstClr val="white"/>
                </a:solidFill>
              </a:rPr>
              <a:t>/ Seascapes </a:t>
            </a:r>
            <a:r>
              <a:rPr lang="en-US" sz="1400" b="1" dirty="0">
                <a:solidFill>
                  <a:prstClr val="white"/>
                </a:solidFill>
              </a:rPr>
              <a:t>and Sectors </a:t>
            </a:r>
          </a:p>
        </p:txBody>
      </p:sp>
      <p:sp>
        <p:nvSpPr>
          <p:cNvPr id="22" name="Rounded Rectangle 21"/>
          <p:cNvSpPr/>
          <p:nvPr/>
        </p:nvSpPr>
        <p:spPr>
          <a:xfrm>
            <a:off x="182612" y="3545395"/>
            <a:ext cx="2027188" cy="1265556"/>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1. Improving financial </a:t>
            </a:r>
            <a:r>
              <a:rPr lang="en-US" sz="1200" dirty="0">
                <a:solidFill>
                  <a:prstClr val="white"/>
                </a:solidFill>
              </a:rPr>
              <a:t>sustainability and effective management of </a:t>
            </a:r>
            <a:r>
              <a:rPr lang="en-US" sz="1200" dirty="0" smtClean="0">
                <a:solidFill>
                  <a:prstClr val="white"/>
                </a:solidFill>
              </a:rPr>
              <a:t>the national </a:t>
            </a:r>
            <a:r>
              <a:rPr lang="en-US" sz="1200" dirty="0">
                <a:solidFill>
                  <a:prstClr val="white"/>
                </a:solidFill>
              </a:rPr>
              <a:t>ecological infrastructure</a:t>
            </a:r>
          </a:p>
        </p:txBody>
      </p:sp>
      <p:sp>
        <p:nvSpPr>
          <p:cNvPr id="23" name="Rounded Rectangle 22"/>
          <p:cNvSpPr/>
          <p:nvPr/>
        </p:nvSpPr>
        <p:spPr>
          <a:xfrm>
            <a:off x="182612" y="4953000"/>
            <a:ext cx="2027188" cy="1295400"/>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2 </a:t>
            </a:r>
            <a:r>
              <a:rPr lang="en-US" sz="1200" dirty="0">
                <a:solidFill>
                  <a:prstClr val="white"/>
                </a:solidFill>
              </a:rPr>
              <a:t>. </a:t>
            </a:r>
            <a:r>
              <a:rPr lang="en-US" sz="1200" dirty="0" smtClean="0">
                <a:solidFill>
                  <a:prstClr val="white"/>
                </a:solidFill>
              </a:rPr>
              <a:t>Nature’s Last Stand: Expanding </a:t>
            </a:r>
            <a:r>
              <a:rPr lang="en-US" sz="1200" dirty="0">
                <a:solidFill>
                  <a:prstClr val="white"/>
                </a:solidFill>
              </a:rPr>
              <a:t>the reach of the global protected area estate.</a:t>
            </a:r>
          </a:p>
        </p:txBody>
      </p:sp>
      <p:sp>
        <p:nvSpPr>
          <p:cNvPr id="25" name="Rounded Rectangle 24"/>
          <p:cNvSpPr/>
          <p:nvPr/>
        </p:nvSpPr>
        <p:spPr>
          <a:xfrm>
            <a:off x="2362200" y="3546106"/>
            <a:ext cx="1752600"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3. </a:t>
            </a:r>
            <a:r>
              <a:rPr lang="en-US" sz="1200" dirty="0">
                <a:solidFill>
                  <a:prstClr val="white"/>
                </a:solidFill>
              </a:rPr>
              <a:t>Preventing </a:t>
            </a:r>
            <a:r>
              <a:rPr lang="en-US" sz="1200" dirty="0" smtClean="0">
                <a:solidFill>
                  <a:prstClr val="white"/>
                </a:solidFill>
              </a:rPr>
              <a:t>the extinction </a:t>
            </a:r>
            <a:r>
              <a:rPr lang="en-US" sz="1200" dirty="0">
                <a:solidFill>
                  <a:prstClr val="white"/>
                </a:solidFill>
              </a:rPr>
              <a:t>of known threatened species</a:t>
            </a:r>
          </a:p>
        </p:txBody>
      </p:sp>
      <p:sp>
        <p:nvSpPr>
          <p:cNvPr id="28" name="Rounded Rectangle 27"/>
          <p:cNvSpPr/>
          <p:nvPr/>
        </p:nvSpPr>
        <p:spPr>
          <a:xfrm>
            <a:off x="6248400" y="3546725"/>
            <a:ext cx="2763527" cy="782084"/>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9. Managing </a:t>
            </a:r>
            <a:r>
              <a:rPr lang="en-US" sz="1200" dirty="0">
                <a:solidFill>
                  <a:prstClr val="white"/>
                </a:solidFill>
              </a:rPr>
              <a:t>the </a:t>
            </a:r>
            <a:r>
              <a:rPr lang="en-US" sz="1200" dirty="0" smtClean="0">
                <a:solidFill>
                  <a:prstClr val="white"/>
                </a:solidFill>
              </a:rPr>
              <a:t>human-biodiversity interface</a:t>
            </a:r>
            <a:endParaRPr lang="en-US" sz="1200" dirty="0">
              <a:solidFill>
                <a:prstClr val="white"/>
              </a:solidFill>
            </a:endParaRPr>
          </a:p>
        </p:txBody>
      </p:sp>
      <p:sp>
        <p:nvSpPr>
          <p:cNvPr id="29" name="Rounded Rectangle 28"/>
          <p:cNvSpPr/>
          <p:nvPr/>
        </p:nvSpPr>
        <p:spPr>
          <a:xfrm>
            <a:off x="2377155" y="4419600"/>
            <a:ext cx="1752600"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a:solidFill>
                  <a:prstClr val="white"/>
                </a:solidFill>
              </a:rPr>
              <a:t>4</a:t>
            </a:r>
            <a:r>
              <a:rPr lang="en-US" sz="1200" dirty="0" smtClean="0">
                <a:solidFill>
                  <a:prstClr val="white"/>
                </a:solidFill>
              </a:rPr>
              <a:t>. </a:t>
            </a:r>
            <a:r>
              <a:rPr lang="en-US" sz="1200" dirty="0">
                <a:solidFill>
                  <a:prstClr val="white"/>
                </a:solidFill>
              </a:rPr>
              <a:t>Prevention, control, and </a:t>
            </a:r>
            <a:r>
              <a:rPr lang="en-US" sz="1200" dirty="0" smtClean="0">
                <a:solidFill>
                  <a:prstClr val="white"/>
                </a:solidFill>
              </a:rPr>
              <a:t>management </a:t>
            </a:r>
            <a:r>
              <a:rPr lang="en-US" sz="1200" dirty="0">
                <a:solidFill>
                  <a:prstClr val="white"/>
                </a:solidFill>
              </a:rPr>
              <a:t>of </a:t>
            </a:r>
            <a:r>
              <a:rPr lang="en-US" sz="1200" dirty="0" smtClean="0">
                <a:solidFill>
                  <a:prstClr val="white"/>
                </a:solidFill>
              </a:rPr>
              <a:t>invasive </a:t>
            </a:r>
            <a:r>
              <a:rPr lang="en-US" sz="1200" dirty="0">
                <a:solidFill>
                  <a:prstClr val="white"/>
                </a:solidFill>
              </a:rPr>
              <a:t>a</a:t>
            </a:r>
            <a:r>
              <a:rPr lang="en-US" sz="1200" dirty="0" smtClean="0">
                <a:solidFill>
                  <a:prstClr val="white"/>
                </a:solidFill>
              </a:rPr>
              <a:t>lien </a:t>
            </a:r>
            <a:r>
              <a:rPr lang="en-US" sz="1200" dirty="0">
                <a:solidFill>
                  <a:prstClr val="white"/>
                </a:solidFill>
              </a:rPr>
              <a:t>s</a:t>
            </a:r>
            <a:r>
              <a:rPr lang="en-US" sz="1200" dirty="0" smtClean="0">
                <a:solidFill>
                  <a:prstClr val="white"/>
                </a:solidFill>
              </a:rPr>
              <a:t>pecies</a:t>
            </a:r>
            <a:r>
              <a:rPr lang="en-US" sz="1200" dirty="0">
                <a:solidFill>
                  <a:prstClr val="white"/>
                </a:solidFill>
              </a:rPr>
              <a:t>. </a:t>
            </a:r>
          </a:p>
        </p:txBody>
      </p:sp>
      <p:sp>
        <p:nvSpPr>
          <p:cNvPr id="31" name="Rounded Rectangle 30"/>
          <p:cNvSpPr/>
          <p:nvPr/>
        </p:nvSpPr>
        <p:spPr>
          <a:xfrm>
            <a:off x="2362200" y="5354703"/>
            <a:ext cx="1752600"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5. </a:t>
            </a:r>
            <a:r>
              <a:rPr lang="en-US" sz="1200" dirty="0">
                <a:solidFill>
                  <a:prstClr val="white"/>
                </a:solidFill>
              </a:rPr>
              <a:t>Implementing the Cartagena Protocol of Biosafety</a:t>
            </a:r>
          </a:p>
        </p:txBody>
      </p:sp>
      <p:sp>
        <p:nvSpPr>
          <p:cNvPr id="32" name="Rounded Rectangle 31"/>
          <p:cNvSpPr/>
          <p:nvPr/>
        </p:nvSpPr>
        <p:spPr>
          <a:xfrm>
            <a:off x="4305082" y="1747525"/>
            <a:ext cx="1752600" cy="1214251"/>
          </a:xfrm>
          <a:prstGeom prst="roundRect">
            <a:avLst/>
          </a:prstGeom>
          <a:solidFill>
            <a:schemeClr val="accent3">
              <a:lumMod val="50000"/>
            </a:schemeClr>
          </a:solidFill>
          <a:ln>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BD 3: Sustainably Use Biodiversity </a:t>
            </a:r>
            <a:endParaRPr lang="en-US" sz="1600" b="1" dirty="0">
              <a:solidFill>
                <a:prstClr val="white"/>
              </a:solidFill>
            </a:endParaRPr>
          </a:p>
        </p:txBody>
      </p:sp>
      <p:sp>
        <p:nvSpPr>
          <p:cNvPr id="33" name="Rounded Rectangle 32"/>
          <p:cNvSpPr/>
          <p:nvPr/>
        </p:nvSpPr>
        <p:spPr>
          <a:xfrm>
            <a:off x="4288346" y="3545395"/>
            <a:ext cx="1786071"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a:solidFill>
                  <a:prstClr val="white"/>
                </a:solidFill>
              </a:rPr>
              <a:t>6</a:t>
            </a:r>
            <a:r>
              <a:rPr lang="en-US" sz="1200" dirty="0" smtClean="0">
                <a:solidFill>
                  <a:prstClr val="white"/>
                </a:solidFill>
              </a:rPr>
              <a:t>. </a:t>
            </a:r>
            <a:r>
              <a:rPr lang="en-US" sz="1200" dirty="0">
                <a:solidFill>
                  <a:prstClr val="white"/>
                </a:solidFill>
              </a:rPr>
              <a:t>Ridge to </a:t>
            </a:r>
            <a:r>
              <a:rPr lang="en-US" sz="1200" dirty="0" smtClean="0">
                <a:solidFill>
                  <a:prstClr val="white"/>
                </a:solidFill>
              </a:rPr>
              <a:t>Reef+: </a:t>
            </a:r>
            <a:r>
              <a:rPr lang="en-US" sz="1200" dirty="0">
                <a:solidFill>
                  <a:prstClr val="white"/>
                </a:solidFill>
              </a:rPr>
              <a:t>Maintaining integrity and function of globally significant coral reefs</a:t>
            </a:r>
          </a:p>
        </p:txBody>
      </p:sp>
      <p:sp>
        <p:nvSpPr>
          <p:cNvPr id="34" name="Rounded Rectangle 33"/>
          <p:cNvSpPr/>
          <p:nvPr/>
        </p:nvSpPr>
        <p:spPr>
          <a:xfrm>
            <a:off x="4321817" y="4501149"/>
            <a:ext cx="1752600"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a:solidFill>
                  <a:prstClr val="white"/>
                </a:solidFill>
              </a:rPr>
              <a:t>7</a:t>
            </a:r>
            <a:r>
              <a:rPr lang="en-US" sz="1200" dirty="0" smtClean="0">
                <a:solidFill>
                  <a:prstClr val="white"/>
                </a:solidFill>
              </a:rPr>
              <a:t>. </a:t>
            </a:r>
            <a:r>
              <a:rPr lang="en-US" sz="1200" dirty="0">
                <a:solidFill>
                  <a:prstClr val="white"/>
                </a:solidFill>
              </a:rPr>
              <a:t>Securing Agriculture’s Future:  Sustainable use of </a:t>
            </a:r>
            <a:r>
              <a:rPr lang="en-US" sz="1200" dirty="0" smtClean="0">
                <a:solidFill>
                  <a:prstClr val="white"/>
                </a:solidFill>
              </a:rPr>
              <a:t>plant </a:t>
            </a:r>
            <a:r>
              <a:rPr lang="en-US" sz="1200" dirty="0">
                <a:solidFill>
                  <a:prstClr val="white"/>
                </a:solidFill>
              </a:rPr>
              <a:t>and </a:t>
            </a:r>
            <a:r>
              <a:rPr lang="en-US" sz="1200" dirty="0" smtClean="0">
                <a:solidFill>
                  <a:prstClr val="white"/>
                </a:solidFill>
              </a:rPr>
              <a:t>animal </a:t>
            </a:r>
            <a:r>
              <a:rPr lang="en-US" sz="1200" dirty="0">
                <a:solidFill>
                  <a:prstClr val="white"/>
                </a:solidFill>
              </a:rPr>
              <a:t>genetic resources.</a:t>
            </a:r>
          </a:p>
        </p:txBody>
      </p:sp>
      <p:sp>
        <p:nvSpPr>
          <p:cNvPr id="35" name="Rounded Rectangle 34"/>
          <p:cNvSpPr/>
          <p:nvPr/>
        </p:nvSpPr>
        <p:spPr>
          <a:xfrm>
            <a:off x="4321817" y="5416312"/>
            <a:ext cx="1752600" cy="782703"/>
          </a:xfrm>
          <a:prstGeom prst="roundRect">
            <a:avLst/>
          </a:prstGeom>
          <a:solidFill>
            <a:schemeClr val="accent3">
              <a:lumMod val="75000"/>
            </a:schemeClr>
          </a:solidFill>
          <a:ln w="19050">
            <a:solidFill>
              <a:srgbClr val="78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a:solidFill>
                  <a:prstClr val="white"/>
                </a:solidFill>
              </a:rPr>
              <a:t>8</a:t>
            </a:r>
            <a:r>
              <a:rPr lang="en-US" sz="1200" dirty="0" smtClean="0">
                <a:solidFill>
                  <a:prstClr val="white"/>
                </a:solidFill>
              </a:rPr>
              <a:t>. </a:t>
            </a:r>
            <a:r>
              <a:rPr lang="en-US" sz="1200" dirty="0">
                <a:solidFill>
                  <a:prstClr val="white"/>
                </a:solidFill>
              </a:rPr>
              <a:t>Implementing the Nagoya Protocol on Access and Benefit Sharing. </a:t>
            </a:r>
          </a:p>
        </p:txBody>
      </p:sp>
      <p:sp>
        <p:nvSpPr>
          <p:cNvPr id="36" name="Up Arrow 35"/>
          <p:cNvSpPr/>
          <p:nvPr/>
        </p:nvSpPr>
        <p:spPr>
          <a:xfrm>
            <a:off x="4698248" y="3098290"/>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Tree>
    <p:extLst>
      <p:ext uri="{BB962C8B-B14F-4D97-AF65-F5344CB8AC3E}">
        <p14:creationId xmlns:p14="http://schemas.microsoft.com/office/powerpoint/2010/main" val="404646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950225846"/>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and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sp>
        <p:nvSpPr>
          <p:cNvPr id="3" name="Right Arrow 2"/>
          <p:cNvSpPr/>
          <p:nvPr/>
        </p:nvSpPr>
        <p:spPr>
          <a:xfrm>
            <a:off x="152400" y="22860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3429000"/>
            <a:ext cx="8686800" cy="327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86400" y="1066800"/>
            <a:ext cx="34290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3400" y="3429000"/>
            <a:ext cx="8686800" cy="327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86400" y="1219200"/>
            <a:ext cx="34290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6637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388545" y="152400"/>
            <a:ext cx="8229600" cy="457200"/>
          </a:xfrm>
          <a:solidFill>
            <a:srgbClr val="663300"/>
          </a:solidFill>
        </p:spPr>
        <p:txBody>
          <a:bodyPr>
            <a:normAutofit fontScale="90000"/>
          </a:bodyPr>
          <a:lstStyle/>
          <a:p>
            <a:pPr algn="ctr"/>
            <a:r>
              <a:rPr lang="en-US" sz="2800" b="1" dirty="0" smtClean="0">
                <a:solidFill>
                  <a:schemeClr val="bg1"/>
                </a:solidFill>
                <a:latin typeface="Arial" pitchFamily="34" charset="0"/>
                <a:cs typeface="Arial" pitchFamily="34" charset="0"/>
              </a:rPr>
              <a:t>GEF-6 Land Degradation Strategy</a:t>
            </a:r>
            <a:endParaRPr lang="en-US" sz="2800" b="1" dirty="0">
              <a:solidFill>
                <a:schemeClr val="bg1"/>
              </a:solidFill>
              <a:latin typeface="Arial" pitchFamily="34" charset="0"/>
              <a:cs typeface="Arial" pitchFamily="34" charset="0"/>
            </a:endParaRPr>
          </a:p>
        </p:txBody>
      </p:sp>
      <p:sp>
        <p:nvSpPr>
          <p:cNvPr id="7" name="Rounded Rectangle 6"/>
          <p:cNvSpPr/>
          <p:nvPr/>
        </p:nvSpPr>
        <p:spPr>
          <a:xfrm>
            <a:off x="388545" y="685800"/>
            <a:ext cx="8246068" cy="914400"/>
          </a:xfrm>
          <a:prstGeom prst="roundRect">
            <a:avLst/>
          </a:prstGeom>
          <a:solidFill>
            <a:srgbClr val="CC9900"/>
          </a:solidFill>
          <a:ln w="3810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prstClr val="black"/>
                </a:solidFill>
              </a:rPr>
              <a:t>Goal: To arrest or reverse land degradation (desertification and deforestation) </a:t>
            </a:r>
          </a:p>
        </p:txBody>
      </p:sp>
      <p:sp>
        <p:nvSpPr>
          <p:cNvPr id="14" name="Up Arrow 13"/>
          <p:cNvSpPr/>
          <p:nvPr/>
        </p:nvSpPr>
        <p:spPr>
          <a:xfrm>
            <a:off x="695153" y="3088000"/>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2806376" y="3060154"/>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7" name="Rounded Rectangle 16"/>
          <p:cNvSpPr/>
          <p:nvPr/>
        </p:nvSpPr>
        <p:spPr>
          <a:xfrm>
            <a:off x="182612" y="1737555"/>
            <a:ext cx="2027188" cy="1214251"/>
          </a:xfrm>
          <a:prstGeom prst="roundRect">
            <a:avLst/>
          </a:prstGeom>
          <a:solidFill>
            <a:srgbClr val="9966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LD 1</a:t>
            </a:r>
            <a:r>
              <a:rPr lang="en-US" sz="1600" b="1" dirty="0">
                <a:solidFill>
                  <a:prstClr val="white"/>
                </a:solidFill>
              </a:rPr>
              <a:t>: Agriculture and Rangeland Systems</a:t>
            </a:r>
          </a:p>
        </p:txBody>
      </p:sp>
      <p:sp>
        <p:nvSpPr>
          <p:cNvPr id="18" name="Rounded Rectangle 17"/>
          <p:cNvSpPr/>
          <p:nvPr/>
        </p:nvSpPr>
        <p:spPr>
          <a:xfrm>
            <a:off x="2438400" y="1747525"/>
            <a:ext cx="1752600" cy="1214251"/>
          </a:xfrm>
          <a:prstGeom prst="roundRect">
            <a:avLst/>
          </a:prstGeom>
          <a:solidFill>
            <a:srgbClr val="9966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LD 2</a:t>
            </a:r>
            <a:r>
              <a:rPr lang="en-US" sz="1600" b="1" dirty="0">
                <a:solidFill>
                  <a:prstClr val="white"/>
                </a:solidFill>
              </a:rPr>
              <a:t>: Forest Landscapes</a:t>
            </a:r>
          </a:p>
        </p:txBody>
      </p:sp>
      <p:sp>
        <p:nvSpPr>
          <p:cNvPr id="19" name="Rounded Rectangle 18"/>
          <p:cNvSpPr/>
          <p:nvPr/>
        </p:nvSpPr>
        <p:spPr>
          <a:xfrm>
            <a:off x="6705600" y="1737553"/>
            <a:ext cx="2295380" cy="1214251"/>
          </a:xfrm>
          <a:prstGeom prst="roundRect">
            <a:avLst/>
          </a:prstGeom>
          <a:solidFill>
            <a:srgbClr val="9966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smtClean="0">
                <a:solidFill>
                  <a:prstClr val="white"/>
                </a:solidFill>
              </a:rPr>
              <a:t>LD 4</a:t>
            </a:r>
            <a:r>
              <a:rPr lang="en-US" sz="1400" b="1" dirty="0">
                <a:solidFill>
                  <a:prstClr val="white"/>
                </a:solidFill>
              </a:rPr>
              <a:t>: Institutional and Policy Frameworks</a:t>
            </a:r>
          </a:p>
        </p:txBody>
      </p:sp>
      <p:sp>
        <p:nvSpPr>
          <p:cNvPr id="22" name="Rounded Rectangle 21"/>
          <p:cNvSpPr/>
          <p:nvPr/>
        </p:nvSpPr>
        <p:spPr>
          <a:xfrm>
            <a:off x="182612" y="3545395"/>
            <a:ext cx="2027188" cy="1265556"/>
          </a:xfrm>
          <a:prstGeom prst="roundRect">
            <a:avLst/>
          </a:prstGeom>
          <a:solidFill>
            <a:srgbClr val="CC9900"/>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1</a:t>
            </a:r>
            <a:r>
              <a:rPr lang="en-US" sz="1200" dirty="0">
                <a:solidFill>
                  <a:prstClr val="white"/>
                </a:solidFill>
              </a:rPr>
              <a:t>. Agro-ecological Intensification – efficient use of natural capital (land, soil, water, and vegetation) in crop and livestock production systems</a:t>
            </a:r>
          </a:p>
        </p:txBody>
      </p:sp>
      <p:sp>
        <p:nvSpPr>
          <p:cNvPr id="23" name="Rounded Rectangle 22"/>
          <p:cNvSpPr/>
          <p:nvPr/>
        </p:nvSpPr>
        <p:spPr>
          <a:xfrm>
            <a:off x="182612" y="4953000"/>
            <a:ext cx="2027188" cy="1295400"/>
          </a:xfrm>
          <a:prstGeom prst="roundRect">
            <a:avLst/>
          </a:prstGeom>
          <a:solidFill>
            <a:srgbClr val="CC9900"/>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2. SLM </a:t>
            </a:r>
            <a:r>
              <a:rPr lang="en-US" sz="1200" dirty="0">
                <a:solidFill>
                  <a:prstClr val="white"/>
                </a:solidFill>
              </a:rPr>
              <a:t>in Climate-Smart Agriculture – innovative practices for increasing vegetative cover and soil organic carbon</a:t>
            </a:r>
          </a:p>
        </p:txBody>
      </p:sp>
      <p:sp>
        <p:nvSpPr>
          <p:cNvPr id="25" name="Rounded Rectangle 24"/>
          <p:cNvSpPr/>
          <p:nvPr/>
        </p:nvSpPr>
        <p:spPr>
          <a:xfrm>
            <a:off x="2438400" y="3546106"/>
            <a:ext cx="1752600" cy="1386860"/>
          </a:xfrm>
          <a:prstGeom prst="roundRect">
            <a:avLst/>
          </a:prstGeom>
          <a:solidFill>
            <a:srgbClr val="CC9900"/>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3. </a:t>
            </a:r>
            <a:r>
              <a:rPr lang="en-US" sz="1200" dirty="0">
                <a:solidFill>
                  <a:prstClr val="white"/>
                </a:solidFill>
              </a:rPr>
              <a:t>Landscape Management and Restoration – community and livelihood-based options for increasing forest and tree cover</a:t>
            </a:r>
          </a:p>
        </p:txBody>
      </p:sp>
      <p:sp>
        <p:nvSpPr>
          <p:cNvPr id="28" name="Rounded Rectangle 27"/>
          <p:cNvSpPr/>
          <p:nvPr/>
        </p:nvSpPr>
        <p:spPr>
          <a:xfrm>
            <a:off x="6705600" y="3546724"/>
            <a:ext cx="2306327" cy="949075"/>
          </a:xfrm>
          <a:prstGeom prst="roundRect">
            <a:avLst/>
          </a:prstGeom>
          <a:solidFill>
            <a:srgbClr val="CC9900"/>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5. Mainstreaming </a:t>
            </a:r>
            <a:r>
              <a:rPr lang="en-US" sz="1200" dirty="0">
                <a:solidFill>
                  <a:prstClr val="white"/>
                </a:solidFill>
              </a:rPr>
              <a:t>SLM in Development – influencing institutions, policies, and governance frameworks for SLM</a:t>
            </a:r>
          </a:p>
        </p:txBody>
      </p:sp>
      <p:sp>
        <p:nvSpPr>
          <p:cNvPr id="32" name="Rounded Rectangle 31"/>
          <p:cNvSpPr/>
          <p:nvPr/>
        </p:nvSpPr>
        <p:spPr>
          <a:xfrm>
            <a:off x="4543764" y="1747525"/>
            <a:ext cx="1752600" cy="1214251"/>
          </a:xfrm>
          <a:prstGeom prst="roundRect">
            <a:avLst/>
          </a:prstGeom>
          <a:solidFill>
            <a:srgbClr val="996600"/>
          </a:solidFill>
          <a:ln>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LD 3</a:t>
            </a:r>
            <a:r>
              <a:rPr lang="en-US" sz="1600" b="1" dirty="0">
                <a:solidFill>
                  <a:prstClr val="white"/>
                </a:solidFill>
              </a:rPr>
              <a:t>: Integrated Landscapes</a:t>
            </a:r>
          </a:p>
        </p:txBody>
      </p:sp>
      <p:sp>
        <p:nvSpPr>
          <p:cNvPr id="33" name="Rounded Rectangle 32"/>
          <p:cNvSpPr/>
          <p:nvPr/>
        </p:nvSpPr>
        <p:spPr>
          <a:xfrm>
            <a:off x="4510293" y="3545395"/>
            <a:ext cx="1786071" cy="1387571"/>
          </a:xfrm>
          <a:prstGeom prst="roundRect">
            <a:avLst/>
          </a:prstGeom>
          <a:solidFill>
            <a:srgbClr val="CC9900"/>
          </a:solidFill>
          <a:ln w="19050">
            <a:solidFill>
              <a:srgbClr val="66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200" dirty="0" smtClean="0">
                <a:solidFill>
                  <a:prstClr val="white"/>
                </a:solidFill>
              </a:rPr>
              <a:t>4. </a:t>
            </a:r>
            <a:r>
              <a:rPr lang="en-US" sz="1200" dirty="0">
                <a:solidFill>
                  <a:prstClr val="white"/>
                </a:solidFill>
              </a:rPr>
              <a:t>Scaling-up SLM – moving appropriate interventions to scale for crop and rangeland productivity</a:t>
            </a:r>
          </a:p>
        </p:txBody>
      </p:sp>
      <p:sp>
        <p:nvSpPr>
          <p:cNvPr id="36" name="Up Arrow 35"/>
          <p:cNvSpPr/>
          <p:nvPr/>
        </p:nvSpPr>
        <p:spPr>
          <a:xfrm>
            <a:off x="4936931" y="3088000"/>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Tree>
    <p:extLst>
      <p:ext uri="{BB962C8B-B14F-4D97-AF65-F5344CB8AC3E}">
        <p14:creationId xmlns:p14="http://schemas.microsoft.com/office/powerpoint/2010/main" val="2902943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56794758"/>
              </p:ext>
            </p:extLst>
          </p:nvPr>
        </p:nvGraphicFramePr>
        <p:xfrm>
          <a:off x="762000" y="1314452"/>
          <a:ext cx="8077200" cy="4219597"/>
        </p:xfrm>
        <a:graphic>
          <a:graphicData uri="http://schemas.openxmlformats.org/drawingml/2006/table">
            <a:tbl>
              <a:tblPr firstRow="1" bandRow="1">
                <a:tableStyleId>{5C22544A-7EE6-4342-B048-85BDC9FD1C3A}</a:tableStyleId>
              </a:tblPr>
              <a:tblGrid>
                <a:gridCol w="2866104"/>
                <a:gridCol w="1910736"/>
                <a:gridCol w="1663145"/>
                <a:gridCol w="1637215"/>
              </a:tblGrid>
              <a:tr h="713414">
                <a:tc>
                  <a:txBody>
                    <a:bodyPr/>
                    <a:lstStyle/>
                    <a:p>
                      <a:endParaRPr lang="en-US" sz="1400" dirty="0"/>
                    </a:p>
                  </a:txBody>
                  <a:tcPr marL="68580" marR="68580" marT="34290" marB="34290"/>
                </a:tc>
                <a:tc>
                  <a:txBody>
                    <a:bodyPr/>
                    <a:lstStyle/>
                    <a:p>
                      <a:pPr algn="ctr"/>
                      <a:r>
                        <a:rPr lang="en-US" sz="1400" dirty="0" smtClean="0"/>
                        <a:t>GEF Trust Fund: </a:t>
                      </a:r>
                    </a:p>
                    <a:p>
                      <a:pPr algn="ctr"/>
                      <a:r>
                        <a:rPr lang="en-US" sz="1400" dirty="0" smtClean="0"/>
                        <a:t>STAR Allocation</a:t>
                      </a:r>
                      <a:endParaRPr lang="en-US" sz="1400" dirty="0"/>
                    </a:p>
                  </a:txBody>
                  <a:tcPr marL="68580" marR="68580" marT="34290" marB="34290"/>
                </a:tc>
                <a:tc>
                  <a:txBody>
                    <a:bodyPr/>
                    <a:lstStyle/>
                    <a:p>
                      <a:pPr algn="ctr"/>
                      <a:r>
                        <a:rPr lang="en-US" sz="1400" dirty="0" smtClean="0"/>
                        <a:t>GEF Trust Fund: </a:t>
                      </a:r>
                    </a:p>
                    <a:p>
                      <a:pPr algn="ctr"/>
                      <a:r>
                        <a:rPr lang="en-US" sz="1400" dirty="0" smtClean="0"/>
                        <a:t>Non-STAR</a:t>
                      </a:r>
                      <a:r>
                        <a:rPr lang="en-US" sz="1400" baseline="0" dirty="0" smtClean="0"/>
                        <a:t> Allocation</a:t>
                      </a:r>
                      <a:endParaRPr lang="en-US" sz="1400" dirty="0"/>
                    </a:p>
                  </a:txBody>
                  <a:tcPr marL="68580" marR="68580" marT="34290" marB="34290"/>
                </a:tc>
                <a:tc>
                  <a:txBody>
                    <a:bodyPr/>
                    <a:lstStyle/>
                    <a:p>
                      <a:pPr algn="ctr"/>
                      <a:r>
                        <a:rPr lang="en-US" sz="1400" dirty="0" smtClean="0"/>
                        <a:t>LDCF</a:t>
                      </a:r>
                      <a:r>
                        <a:rPr lang="en-US" sz="1400" baseline="0" dirty="0" smtClean="0"/>
                        <a:t> / SCCF</a:t>
                      </a:r>
                      <a:endParaRPr lang="en-US" sz="1400" dirty="0"/>
                    </a:p>
                  </a:txBody>
                  <a:tcPr marL="68580" marR="68580" marT="34290" marB="34290"/>
                </a:tc>
              </a:tr>
              <a:tr h="342587">
                <a:tc>
                  <a:txBody>
                    <a:bodyPr/>
                    <a:lstStyle/>
                    <a:p>
                      <a:r>
                        <a:rPr lang="en-US" sz="1400" dirty="0" smtClean="0"/>
                        <a:t>Biodiversity</a:t>
                      </a:r>
                      <a:r>
                        <a:rPr lang="en-US" sz="1400" baseline="0" dirty="0" smtClean="0"/>
                        <a:t> (BD)</a:t>
                      </a:r>
                      <a:endParaRPr lang="en-US" sz="1400" dirty="0" smtClean="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Land Degradation (LD)</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Climate Change Mitigation (CCM)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r>
              <a:tr h="507743">
                <a:tc>
                  <a:txBody>
                    <a:bodyPr/>
                    <a:lstStyle/>
                    <a:p>
                      <a:r>
                        <a:rPr lang="en-US" sz="1400" dirty="0" smtClean="0"/>
                        <a:t>International Waters (IW)</a:t>
                      </a:r>
                      <a:endParaRPr lang="en-US" sz="1400" dirty="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342587">
                <a:tc>
                  <a:txBody>
                    <a:bodyPr/>
                    <a:lstStyle/>
                    <a:p>
                      <a:r>
                        <a:rPr lang="en-US" sz="1400" dirty="0" smtClean="0"/>
                        <a:t>Chemicals and Waste (C&amp;W)</a:t>
                      </a:r>
                      <a:endParaRPr lang="en-US" sz="1400" dirty="0"/>
                    </a:p>
                  </a:txBody>
                  <a:tcPr marL="68580" marR="68580" marT="34290" marB="34290"/>
                </a:tc>
                <a:tc>
                  <a:txBody>
                    <a:bodyPr/>
                    <a:lstStyle/>
                    <a:p>
                      <a:pPr algn="ctr"/>
                      <a:endParaRPr lang="en-US" sz="140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r>
                        <a:rPr lang="en-US" sz="1400" dirty="0" smtClean="0"/>
                        <a:t>Sustainable Forest Management (SFM)</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c>
                  <a:txBody>
                    <a:bodyPr/>
                    <a:lstStyle/>
                    <a:p>
                      <a:pPr algn="ctr"/>
                      <a:endParaRPr lang="en-US" sz="1400" dirty="0"/>
                    </a:p>
                  </a:txBody>
                  <a:tcPr marL="68580" marR="68580" marT="34290" marB="34290"/>
                </a:tc>
              </a:tr>
              <a:tr h="6018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Climate</a:t>
                      </a:r>
                      <a:r>
                        <a:rPr lang="en-US" sz="1400" baseline="0" dirty="0" smtClean="0"/>
                        <a:t> Change Adaptation (CCA)</a:t>
                      </a:r>
                      <a:endParaRPr lang="en-US" sz="1400" dirty="0" smtClean="0"/>
                    </a:p>
                  </a:txBody>
                  <a:tcPr marL="68580" marR="68580" marT="34290" marB="34290"/>
                </a:tc>
                <a:tc>
                  <a:txBody>
                    <a:bodyPr/>
                    <a:lstStyle/>
                    <a:p>
                      <a:pPr algn="ctr"/>
                      <a:endParaRPr lang="en-US" sz="1400"/>
                    </a:p>
                  </a:txBody>
                  <a:tcPr marL="68580" marR="68580" marT="34290" marB="34290"/>
                </a:tc>
                <a:tc>
                  <a:txBody>
                    <a:bodyPr/>
                    <a:lstStyle/>
                    <a:p>
                      <a:pPr algn="ctr"/>
                      <a:endParaRPr lang="en-US" sz="1400" dirty="0"/>
                    </a:p>
                  </a:txBody>
                  <a:tcPr marL="68580" marR="68580" marT="34290" marB="34290"/>
                </a:tc>
                <a:tc>
                  <a:txBody>
                    <a:bodyPr/>
                    <a:lstStyle/>
                    <a:p>
                      <a:pPr algn="ctr"/>
                      <a:r>
                        <a:rPr lang="en-US" sz="1400" dirty="0" smtClean="0"/>
                        <a:t>X</a:t>
                      </a:r>
                      <a:endParaRPr lang="en-US" sz="1400" dirty="0"/>
                    </a:p>
                  </a:txBody>
                  <a:tcPr marL="68580" marR="68580" marT="34290" marB="34290"/>
                </a:tc>
              </a:tr>
            </a:tbl>
          </a:graphicData>
        </a:graphic>
      </p:graphicFrame>
      <p:sp>
        <p:nvSpPr>
          <p:cNvPr id="5" name="Title 1"/>
          <p:cNvSpPr>
            <a:spLocks noGrp="1"/>
          </p:cNvSpPr>
          <p:nvPr>
            <p:ph type="title"/>
          </p:nvPr>
        </p:nvSpPr>
        <p:spPr>
          <a:xfrm>
            <a:off x="1524000" y="609600"/>
            <a:ext cx="6172200" cy="342900"/>
          </a:xfrm>
          <a:solidFill>
            <a:schemeClr val="bg1"/>
          </a:solidFill>
        </p:spPr>
        <p:txBody>
          <a:bodyPr>
            <a:noAutofit/>
          </a:bodyPr>
          <a:lstStyle/>
          <a:p>
            <a:pPr algn="ctr"/>
            <a:r>
              <a:rPr lang="en-US" sz="2100" b="1" dirty="0" smtClean="0">
                <a:latin typeface="Arial" pitchFamily="34" charset="0"/>
                <a:cs typeface="Arial" pitchFamily="34" charset="0"/>
              </a:rPr>
              <a:t>GEF- 6</a:t>
            </a:r>
            <a:r>
              <a:rPr lang="en-US" sz="2100" b="1" dirty="0">
                <a:latin typeface="Arial" pitchFamily="34" charset="0"/>
                <a:cs typeface="Arial" pitchFamily="34" charset="0"/>
              </a:rPr>
              <a:t>: </a:t>
            </a:r>
            <a:r>
              <a:rPr lang="en-US" sz="2100" b="1" dirty="0" smtClean="0">
                <a:latin typeface="Arial" pitchFamily="34" charset="0"/>
                <a:cs typeface="Arial" pitchFamily="34" charset="0"/>
              </a:rPr>
              <a:t>Programming &amp; </a:t>
            </a:r>
            <a:r>
              <a:rPr lang="en-US" sz="2100" b="1" dirty="0">
                <a:latin typeface="Arial" pitchFamily="34" charset="0"/>
                <a:cs typeface="Arial" pitchFamily="34" charset="0"/>
              </a:rPr>
              <a:t>Funding Sources</a:t>
            </a:r>
          </a:p>
        </p:txBody>
      </p:sp>
      <p:sp>
        <p:nvSpPr>
          <p:cNvPr id="3" name="Right Arrow 2"/>
          <p:cNvSpPr/>
          <p:nvPr/>
        </p:nvSpPr>
        <p:spPr>
          <a:xfrm>
            <a:off x="152400" y="2743200"/>
            <a:ext cx="609600" cy="457200"/>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3429000"/>
            <a:ext cx="8686800" cy="3276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86400" y="1066800"/>
            <a:ext cx="34290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39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69194" y="304800"/>
            <a:ext cx="6686550" cy="685800"/>
          </a:xfrm>
        </p:spPr>
        <p:txBody>
          <a:bodyPr/>
          <a:lstStyle/>
          <a:p>
            <a:pPr eaLnBrk="1" hangingPunct="1"/>
            <a:r>
              <a:rPr lang="es-CO" sz="2100" dirty="0">
                <a:solidFill>
                  <a:srgbClr val="006600"/>
                </a:solidFill>
                <a:latin typeface="Arial" charset="0"/>
                <a:cs typeface="Arial" charset="0"/>
              </a:rPr>
              <a:t>GEF’s Unique Value </a:t>
            </a:r>
            <a:r>
              <a:rPr lang="es-CO" sz="2100" dirty="0" err="1">
                <a:solidFill>
                  <a:srgbClr val="006600"/>
                </a:solidFill>
                <a:latin typeface="Arial" charset="0"/>
                <a:cs typeface="Arial" charset="0"/>
              </a:rPr>
              <a:t>for</a:t>
            </a:r>
            <a:r>
              <a:rPr lang="es-CO" sz="2100" dirty="0">
                <a:solidFill>
                  <a:srgbClr val="006600"/>
                </a:solidFill>
                <a:latin typeface="Arial" charset="0"/>
                <a:cs typeface="Arial" charset="0"/>
              </a:rPr>
              <a:t> </a:t>
            </a:r>
            <a:r>
              <a:rPr lang="es-CO" sz="2100" dirty="0" err="1" smtClean="0">
                <a:solidFill>
                  <a:srgbClr val="006600"/>
                </a:solidFill>
                <a:latin typeface="Arial" charset="0"/>
                <a:cs typeface="Arial" charset="0"/>
              </a:rPr>
              <a:t>Climate</a:t>
            </a:r>
            <a:r>
              <a:rPr lang="es-CO" sz="2100" dirty="0" smtClean="0">
                <a:solidFill>
                  <a:srgbClr val="006600"/>
                </a:solidFill>
                <a:latin typeface="Arial" charset="0"/>
                <a:cs typeface="Arial" charset="0"/>
              </a:rPr>
              <a:t> </a:t>
            </a:r>
            <a:r>
              <a:rPr lang="es-CO" sz="2100" dirty="0" err="1" smtClean="0">
                <a:solidFill>
                  <a:srgbClr val="006600"/>
                </a:solidFill>
                <a:latin typeface="Arial" charset="0"/>
                <a:cs typeface="Arial" charset="0"/>
              </a:rPr>
              <a:t>Financing</a:t>
            </a:r>
            <a:endParaRPr lang="es-CO" sz="2100" dirty="0">
              <a:solidFill>
                <a:srgbClr val="006600"/>
              </a:solidFill>
              <a:latin typeface="Arial" charset="0"/>
              <a:cs typeface="Arial" charset="0"/>
            </a:endParaRPr>
          </a:p>
        </p:txBody>
      </p:sp>
      <p:sp>
        <p:nvSpPr>
          <p:cNvPr id="7171" name="TextBox 48"/>
          <p:cNvSpPr txBox="1">
            <a:spLocks noChangeArrowheads="1"/>
          </p:cNvSpPr>
          <p:nvPr/>
        </p:nvSpPr>
        <p:spPr bwMode="auto">
          <a:xfrm>
            <a:off x="1312069" y="1485901"/>
            <a:ext cx="64008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s-CO" sz="1650" dirty="0">
              <a:solidFill>
                <a:srgbClr val="000000"/>
              </a:solidFill>
            </a:endParaRPr>
          </a:p>
        </p:txBody>
      </p:sp>
      <p:graphicFrame>
        <p:nvGraphicFramePr>
          <p:cNvPr id="2" name="Diagram 1"/>
          <p:cNvGraphicFramePr/>
          <p:nvPr>
            <p:extLst>
              <p:ext uri="{D42A27DB-BD31-4B8C-83A1-F6EECF244321}">
                <p14:modId xmlns:p14="http://schemas.microsoft.com/office/powerpoint/2010/main" val="4010314176"/>
              </p:ext>
            </p:extLst>
          </p:nvPr>
        </p:nvGraphicFramePr>
        <p:xfrm>
          <a:off x="457200" y="9906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838200" y="2209800"/>
            <a:ext cx="2171700" cy="16002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rgbClr val="000000"/>
                </a:solidFill>
                <a:latin typeface="Arial" pitchFamily="34" charset="0"/>
                <a:cs typeface="Arial" pitchFamily="34" charset="0"/>
                <a:sym typeface="Wingdings" pitchFamily="2" charset="2"/>
              </a:rPr>
              <a:t>Assisting developing</a:t>
            </a:r>
            <a:r>
              <a:rPr lang="en-US" sz="1350" dirty="0">
                <a:solidFill>
                  <a:srgbClr val="000000"/>
                </a:solidFill>
                <a:latin typeface="Arial" pitchFamily="34" charset="0"/>
                <a:cs typeface="Arial" pitchFamily="34" charset="0"/>
              </a:rPr>
              <a:t> countries in defining and implementing mitigation measures towards 2015 agreement</a:t>
            </a:r>
            <a:endParaRPr lang="es-CO" sz="135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0350649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8545" y="152400"/>
            <a:ext cx="8229600" cy="457200"/>
          </a:xfrm>
          <a:solidFill>
            <a:srgbClr val="CC9900"/>
          </a:solidFill>
          <a:ln>
            <a:solidFill>
              <a:srgbClr val="FF6600"/>
            </a:solidFill>
          </a:ln>
        </p:spPr>
        <p:txBody>
          <a:bodyPr>
            <a:normAutofit fontScale="90000"/>
          </a:bodyPr>
          <a:lstStyle/>
          <a:p>
            <a:pPr algn="ctr"/>
            <a:r>
              <a:rPr lang="en-US" sz="2800" b="1" dirty="0" smtClean="0">
                <a:solidFill>
                  <a:schemeClr val="bg1"/>
                </a:solidFill>
                <a:latin typeface="Arial" pitchFamily="34" charset="0"/>
                <a:cs typeface="Arial" pitchFamily="34" charset="0"/>
              </a:rPr>
              <a:t>GEF-6 Climate Change Mitigation Strategy</a:t>
            </a:r>
            <a:endParaRPr lang="en-US" sz="2800" b="1" dirty="0">
              <a:solidFill>
                <a:schemeClr val="bg1"/>
              </a:solidFill>
              <a:latin typeface="Arial" pitchFamily="34" charset="0"/>
              <a:cs typeface="Arial" pitchFamily="34" charset="0"/>
            </a:endParaRPr>
          </a:p>
        </p:txBody>
      </p:sp>
      <p:sp>
        <p:nvSpPr>
          <p:cNvPr id="9" name="Rounded Rectangle 8"/>
          <p:cNvSpPr/>
          <p:nvPr/>
        </p:nvSpPr>
        <p:spPr>
          <a:xfrm>
            <a:off x="223000" y="1729616"/>
            <a:ext cx="2705100" cy="1214251"/>
          </a:xfrm>
          <a:prstGeom prst="roundRect">
            <a:avLst/>
          </a:prstGeom>
          <a:solidFill>
            <a:srgbClr val="DFB107"/>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1: </a:t>
            </a:r>
            <a:r>
              <a:rPr lang="en-US" sz="1600" b="1" dirty="0">
                <a:solidFill>
                  <a:prstClr val="white"/>
                </a:solidFill>
              </a:rPr>
              <a:t>Promote innovation &amp; technology transfer</a:t>
            </a:r>
          </a:p>
        </p:txBody>
      </p:sp>
      <p:sp>
        <p:nvSpPr>
          <p:cNvPr id="10" name="Rounded Rectangle 9"/>
          <p:cNvSpPr/>
          <p:nvPr/>
        </p:nvSpPr>
        <p:spPr>
          <a:xfrm>
            <a:off x="3139979" y="1739286"/>
            <a:ext cx="2743200" cy="1214251"/>
          </a:xfrm>
          <a:prstGeom prst="roundRect">
            <a:avLst/>
          </a:prstGeom>
          <a:solidFill>
            <a:srgbClr val="DFB107"/>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2: </a:t>
            </a:r>
            <a:r>
              <a:rPr lang="en-US" sz="1600" b="1" dirty="0">
                <a:solidFill>
                  <a:prstClr val="white"/>
                </a:solidFill>
              </a:rPr>
              <a:t>Demonstrate systemic impacts of mitigation options</a:t>
            </a:r>
          </a:p>
        </p:txBody>
      </p:sp>
      <p:sp>
        <p:nvSpPr>
          <p:cNvPr id="11" name="Rounded Rectangle 10"/>
          <p:cNvSpPr/>
          <p:nvPr/>
        </p:nvSpPr>
        <p:spPr>
          <a:xfrm>
            <a:off x="6074012" y="1729614"/>
            <a:ext cx="2908960" cy="1214251"/>
          </a:xfrm>
          <a:prstGeom prst="roundRect">
            <a:avLst/>
          </a:prstGeom>
          <a:solidFill>
            <a:srgbClr val="DFB107"/>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600" b="1" dirty="0" smtClean="0">
                <a:solidFill>
                  <a:prstClr val="white"/>
                </a:solidFill>
              </a:rPr>
              <a:t>Objective 3: </a:t>
            </a:r>
            <a:r>
              <a:rPr lang="en-US" sz="1600" b="1" dirty="0">
                <a:solidFill>
                  <a:prstClr val="white"/>
                </a:solidFill>
              </a:rPr>
              <a:t>Foster enabling conditions to mainstream mitigation concerns into SD strategies</a:t>
            </a:r>
          </a:p>
        </p:txBody>
      </p:sp>
      <p:sp>
        <p:nvSpPr>
          <p:cNvPr id="13" name="Rounded Rectangle 12"/>
          <p:cNvSpPr/>
          <p:nvPr/>
        </p:nvSpPr>
        <p:spPr>
          <a:xfrm>
            <a:off x="266296" y="3460420"/>
            <a:ext cx="2705100" cy="1263980"/>
          </a:xfrm>
          <a:prstGeom prst="roundRect">
            <a:avLst/>
          </a:prstGeom>
          <a:solidFill>
            <a:srgbClr val="FF9933"/>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1</a:t>
            </a:r>
            <a:r>
              <a:rPr lang="en-US" sz="1600" b="1" dirty="0">
                <a:solidFill>
                  <a:prstClr val="white"/>
                </a:solidFill>
              </a:rPr>
              <a:t>.</a:t>
            </a:r>
            <a:r>
              <a:rPr lang="en-US" sz="1600" dirty="0" smtClean="0">
                <a:solidFill>
                  <a:prstClr val="white"/>
                </a:solidFill>
              </a:rPr>
              <a:t> </a:t>
            </a:r>
            <a:r>
              <a:rPr lang="en-US" sz="1600" dirty="0">
                <a:solidFill>
                  <a:prstClr val="white"/>
                </a:solidFill>
              </a:rPr>
              <a:t>Low carbon technologies and mitigation options</a:t>
            </a:r>
          </a:p>
        </p:txBody>
      </p:sp>
      <p:sp>
        <p:nvSpPr>
          <p:cNvPr id="15" name="Rounded Rectangle 14"/>
          <p:cNvSpPr/>
          <p:nvPr/>
        </p:nvSpPr>
        <p:spPr>
          <a:xfrm>
            <a:off x="266296" y="4953000"/>
            <a:ext cx="2705100" cy="1295400"/>
          </a:xfrm>
          <a:prstGeom prst="roundRect">
            <a:avLst/>
          </a:prstGeom>
          <a:solidFill>
            <a:srgbClr val="FF9933"/>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2</a:t>
            </a:r>
            <a:r>
              <a:rPr lang="en-US" sz="1600" dirty="0" smtClean="0">
                <a:solidFill>
                  <a:prstClr val="white"/>
                </a:solidFill>
              </a:rPr>
              <a:t> </a:t>
            </a:r>
            <a:r>
              <a:rPr lang="en-US" sz="1600" dirty="0">
                <a:solidFill>
                  <a:prstClr val="white"/>
                </a:solidFill>
              </a:rPr>
              <a:t>. Innovative policy packages and market initiatives </a:t>
            </a:r>
          </a:p>
        </p:txBody>
      </p:sp>
      <p:sp>
        <p:nvSpPr>
          <p:cNvPr id="20" name="Rounded Rectangle 19"/>
          <p:cNvSpPr/>
          <p:nvPr/>
        </p:nvSpPr>
        <p:spPr>
          <a:xfrm>
            <a:off x="3235872" y="3460420"/>
            <a:ext cx="2668484" cy="1263980"/>
          </a:xfrm>
          <a:prstGeom prst="roundRect">
            <a:avLst/>
          </a:prstGeom>
          <a:solidFill>
            <a:srgbClr val="FF9933"/>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3.</a:t>
            </a:r>
            <a:r>
              <a:rPr lang="en-US" sz="1600" dirty="0" smtClean="0">
                <a:solidFill>
                  <a:prstClr val="white"/>
                </a:solidFill>
              </a:rPr>
              <a:t> </a:t>
            </a:r>
            <a:r>
              <a:rPr lang="en-US" sz="1600" dirty="0">
                <a:solidFill>
                  <a:prstClr val="white"/>
                </a:solidFill>
              </a:rPr>
              <a:t>Integrated low-carbon, urban systems</a:t>
            </a:r>
          </a:p>
        </p:txBody>
      </p:sp>
      <p:sp>
        <p:nvSpPr>
          <p:cNvPr id="21" name="Rounded Rectangle 20"/>
          <p:cNvSpPr/>
          <p:nvPr/>
        </p:nvSpPr>
        <p:spPr>
          <a:xfrm>
            <a:off x="3214695" y="4953001"/>
            <a:ext cx="2680359" cy="1295400"/>
          </a:xfrm>
          <a:prstGeom prst="roundRect">
            <a:avLst/>
          </a:prstGeom>
          <a:solidFill>
            <a:srgbClr val="FF9933"/>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4. </a:t>
            </a:r>
            <a:r>
              <a:rPr lang="en-US" sz="1600" dirty="0">
                <a:solidFill>
                  <a:prstClr val="white"/>
                </a:solidFill>
              </a:rPr>
              <a:t>Forests and other land use, and climate smart agriculture</a:t>
            </a:r>
          </a:p>
        </p:txBody>
      </p:sp>
      <p:sp>
        <p:nvSpPr>
          <p:cNvPr id="24" name="Rounded Rectangle 23"/>
          <p:cNvSpPr/>
          <p:nvPr/>
        </p:nvSpPr>
        <p:spPr>
          <a:xfrm>
            <a:off x="6095189" y="3485116"/>
            <a:ext cx="2902103" cy="782084"/>
          </a:xfrm>
          <a:prstGeom prst="roundRect">
            <a:avLst/>
          </a:prstGeom>
          <a:solidFill>
            <a:srgbClr val="FF9933"/>
          </a:solidFill>
          <a:ln w="190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600" b="1" dirty="0" smtClean="0">
                <a:solidFill>
                  <a:prstClr val="white"/>
                </a:solidFill>
              </a:rPr>
              <a:t>5.</a:t>
            </a:r>
            <a:r>
              <a:rPr lang="en-US" sz="1600" dirty="0" smtClean="0">
                <a:solidFill>
                  <a:prstClr val="white"/>
                </a:solidFill>
              </a:rPr>
              <a:t> </a:t>
            </a:r>
            <a:r>
              <a:rPr lang="en-US" sz="1600" dirty="0">
                <a:solidFill>
                  <a:prstClr val="white"/>
                </a:solidFill>
              </a:rPr>
              <a:t>Convention obligations for planning and mitigation contributions</a:t>
            </a:r>
          </a:p>
        </p:txBody>
      </p:sp>
      <p:sp>
        <p:nvSpPr>
          <p:cNvPr id="7" name="Rounded Rectangle 6"/>
          <p:cNvSpPr/>
          <p:nvPr/>
        </p:nvSpPr>
        <p:spPr>
          <a:xfrm>
            <a:off x="388545" y="685800"/>
            <a:ext cx="8246068" cy="914400"/>
          </a:xfrm>
          <a:prstGeom prst="roundRect">
            <a:avLst/>
          </a:prstGeom>
          <a:solidFill>
            <a:srgbClr val="DFB107"/>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a:solidFill>
                  <a:schemeClr val="bg1"/>
                </a:solidFill>
              </a:rPr>
              <a:t>Goal: To support developing countries to make transformational </a:t>
            </a:r>
            <a:r>
              <a:rPr lang="en-US" dirty="0" smtClean="0">
                <a:solidFill>
                  <a:schemeClr val="bg1"/>
                </a:solidFill>
              </a:rPr>
              <a:t>shifts towards low </a:t>
            </a:r>
            <a:r>
              <a:rPr lang="en-US" dirty="0">
                <a:solidFill>
                  <a:schemeClr val="bg1"/>
                </a:solidFill>
              </a:rPr>
              <a:t>emission, resilient development path </a:t>
            </a:r>
          </a:p>
        </p:txBody>
      </p:sp>
      <p:sp>
        <p:nvSpPr>
          <p:cNvPr id="14" name="Up Arrow 13"/>
          <p:cNvSpPr/>
          <p:nvPr/>
        </p:nvSpPr>
        <p:spPr>
          <a:xfrm>
            <a:off x="1074497" y="3081560"/>
            <a:ext cx="1002105" cy="292006"/>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16" name="Up Arrow 15"/>
          <p:cNvSpPr/>
          <p:nvPr/>
        </p:nvSpPr>
        <p:spPr>
          <a:xfrm>
            <a:off x="4028445" y="3097809"/>
            <a:ext cx="966266" cy="275757"/>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
        <p:nvSpPr>
          <p:cNvPr id="27" name="Up Arrow 26"/>
          <p:cNvSpPr/>
          <p:nvPr/>
        </p:nvSpPr>
        <p:spPr>
          <a:xfrm>
            <a:off x="7018807" y="3086551"/>
            <a:ext cx="958082" cy="287015"/>
          </a:xfrm>
          <a:prstGeom prst="upArrow">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lumMod val="50000"/>
                </a:prstClr>
              </a:solidFill>
            </a:endParaRPr>
          </a:p>
        </p:txBody>
      </p:sp>
    </p:spTree>
    <p:extLst>
      <p:ext uri="{BB962C8B-B14F-4D97-AF65-F5344CB8AC3E}">
        <p14:creationId xmlns:p14="http://schemas.microsoft.com/office/powerpoint/2010/main" val="1605374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EF">
  <a:themeElements>
    <a:clrScheme name="GE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F">
      <a:majorFont>
        <a:latin typeface="LucidaSans Roman"/>
        <a:ea typeface=""/>
        <a:cs typeface=""/>
      </a:majorFont>
      <a:minorFont>
        <a:latin typeface="LucidaSans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charset="0"/>
          </a:defRPr>
        </a:defPPr>
      </a:lstStyle>
    </a:lnDef>
  </a:objectDefaults>
  <a:extraClrSchemeLst>
    <a:extraClrScheme>
      <a:clrScheme name="GE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10909</TotalTime>
  <Words>3902</Words>
  <Application>Microsoft Office PowerPoint</Application>
  <PresentationFormat>On-screen Show (4:3)</PresentationFormat>
  <Paragraphs>451</Paragraphs>
  <Slides>24</Slides>
  <Notes>23</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24</vt:i4>
      </vt:variant>
    </vt:vector>
  </HeadingPairs>
  <TitlesOfParts>
    <vt:vector size="35" baseType="lpstr">
      <vt:lpstr>ＭＳ Ｐゴシック</vt:lpstr>
      <vt:lpstr>Arial</vt:lpstr>
      <vt:lpstr>Calibri</vt:lpstr>
      <vt:lpstr>LucidaSans Roman</vt:lpstr>
      <vt:lpstr>Times New Roman</vt:lpstr>
      <vt:lpstr>Wingdings</vt:lpstr>
      <vt:lpstr>1_Office Theme</vt:lpstr>
      <vt:lpstr>3_Office Theme</vt:lpstr>
      <vt:lpstr>2_Office Theme</vt:lpstr>
      <vt:lpstr>4_Office Theme</vt:lpstr>
      <vt:lpstr>GEF</vt:lpstr>
      <vt:lpstr>GEF 6 Programming Directions</vt:lpstr>
      <vt:lpstr>PowerPoint Presentation</vt:lpstr>
      <vt:lpstr>GEF- 6: Programming &amp; Funding Sources</vt:lpstr>
      <vt:lpstr>GEF-6 Biodiversity Strategy</vt:lpstr>
      <vt:lpstr>GEF- 6: Programming &amp; Funding Sources</vt:lpstr>
      <vt:lpstr>GEF-6 Land Degradation Strategy</vt:lpstr>
      <vt:lpstr>GEF- 6: Programming &amp; Funding Sources</vt:lpstr>
      <vt:lpstr>GEF’s Unique Value for Climate Financing</vt:lpstr>
      <vt:lpstr>GEF-6 Climate Change Mitigation Strategy</vt:lpstr>
      <vt:lpstr>GEF- 6: Programming &amp; Funding Sources</vt:lpstr>
      <vt:lpstr>PowerPoint Presentation</vt:lpstr>
      <vt:lpstr>PowerPoint Presentation</vt:lpstr>
      <vt:lpstr>GEF- 6: Programming &amp; Funding Sources</vt:lpstr>
      <vt:lpstr>GEF-6 Chemicals &amp; Waste Strategy</vt:lpstr>
      <vt:lpstr>Support to integrated approaches</vt:lpstr>
      <vt:lpstr>GEF- 6: Programming &amp; Funding Sources</vt:lpstr>
      <vt:lpstr>GEF-6 Sustainable Forest Management Strategy</vt:lpstr>
      <vt:lpstr>GEF- 6: Programming &amp; Funding Sources</vt:lpstr>
      <vt:lpstr>Adaptation Programming Strategy:  Goal &amp; Objectives  </vt:lpstr>
      <vt:lpstr>Adaptation Programming Strategy:  Thematic Priorities</vt:lpstr>
      <vt:lpstr>GEF- 6: Programming &amp; Funding Sources</vt:lpstr>
      <vt:lpstr>Water, Food, Energy Nexus</vt:lpstr>
      <vt:lpstr>Integrated Thinking</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Thomas Zimsky</dc:creator>
  <cp:lastModifiedBy>Camila Perez Gabilondo</cp:lastModifiedBy>
  <cp:revision>195</cp:revision>
  <cp:lastPrinted>2015-03-13T21:16:34Z</cp:lastPrinted>
  <dcterms:created xsi:type="dcterms:W3CDTF">2013-04-08T16:30:17Z</dcterms:created>
  <dcterms:modified xsi:type="dcterms:W3CDTF">2015-03-16T02:30:21Z</dcterms:modified>
</cp:coreProperties>
</file>