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6" r:id="rId1"/>
  </p:sldMasterIdLst>
  <p:notesMasterIdLst>
    <p:notesMasterId r:id="rId32"/>
  </p:notesMasterIdLst>
  <p:handoutMasterIdLst>
    <p:handoutMasterId r:id="rId33"/>
  </p:handoutMasterIdLst>
  <p:sldIdLst>
    <p:sldId id="263" r:id="rId2"/>
    <p:sldId id="289" r:id="rId3"/>
    <p:sldId id="290" r:id="rId4"/>
    <p:sldId id="285" r:id="rId5"/>
    <p:sldId id="271" r:id="rId6"/>
    <p:sldId id="272" r:id="rId7"/>
    <p:sldId id="273" r:id="rId8"/>
    <p:sldId id="286" r:id="rId9"/>
    <p:sldId id="274" r:id="rId10"/>
    <p:sldId id="292" r:id="rId11"/>
    <p:sldId id="275" r:id="rId12"/>
    <p:sldId id="269" r:id="rId13"/>
    <p:sldId id="270" r:id="rId14"/>
    <p:sldId id="304" r:id="rId15"/>
    <p:sldId id="276" r:id="rId16"/>
    <p:sldId id="296" r:id="rId17"/>
    <p:sldId id="291" r:id="rId18"/>
    <p:sldId id="297" r:id="rId19"/>
    <p:sldId id="295" r:id="rId20"/>
    <p:sldId id="287" r:id="rId21"/>
    <p:sldId id="288" r:id="rId22"/>
    <p:sldId id="303" r:id="rId23"/>
    <p:sldId id="293" r:id="rId24"/>
    <p:sldId id="279" r:id="rId25"/>
    <p:sldId id="298" r:id="rId26"/>
    <p:sldId id="294" r:id="rId27"/>
    <p:sldId id="281" r:id="rId28"/>
    <p:sldId id="282" r:id="rId29"/>
    <p:sldId id="299" r:id="rId30"/>
    <p:sldId id="268" r:id="rId31"/>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400249"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82" autoAdjust="0"/>
  </p:normalViewPr>
  <p:slideViewPr>
    <p:cSldViewPr>
      <p:cViewPr varScale="1">
        <p:scale>
          <a:sx n="60" d="100"/>
          <a:sy n="60" d="100"/>
        </p:scale>
        <p:origin x="-74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33" d="100"/>
          <a:sy n="133" d="100"/>
        </p:scale>
        <p:origin x="-528"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E06F54-6BBE-B547-89A5-D721AA5BA088}" type="doc">
      <dgm:prSet loTypeId="urn:microsoft.com/office/officeart/2005/8/layout/arrow2" loCatId="" qsTypeId="urn:microsoft.com/office/officeart/2005/8/quickstyle/simple4" qsCatId="simple" csTypeId="urn:microsoft.com/office/officeart/2005/8/colors/accent1_2" csCatId="accent1" phldr="1"/>
      <dgm:spPr/>
      <dgm:t>
        <a:bodyPr/>
        <a:lstStyle/>
        <a:p>
          <a:endParaRPr lang="en-US"/>
        </a:p>
      </dgm:t>
    </dgm:pt>
    <dgm:pt modelId="{3271D57A-20F4-0847-BBCC-7A8A297565B7}">
      <dgm:prSet phldrT="[Text]" custT="1"/>
      <dgm:spPr/>
      <dgm:t>
        <a:bodyPr/>
        <a:lstStyle/>
        <a:p>
          <a:r>
            <a:rPr lang="en-US" sz="1800" b="1" dirty="0" smtClean="0">
              <a:latin typeface="+mn-lt"/>
              <a:cs typeface="Times New Roman"/>
            </a:rPr>
            <a:t>Step 1: </a:t>
          </a:r>
        </a:p>
        <a:p>
          <a:r>
            <a:rPr lang="en-US" sz="1800" b="1" dirty="0" smtClean="0">
              <a:latin typeface="+mn-lt"/>
              <a:cs typeface="Times New Roman"/>
            </a:rPr>
            <a:t>project concept</a:t>
          </a:r>
        </a:p>
      </dgm:t>
    </dgm:pt>
    <dgm:pt modelId="{327B69BC-5388-1643-9C2D-A420C0B56A95}" type="parTrans" cxnId="{4F02F858-2958-CC44-9656-6CAAFA770D6B}">
      <dgm:prSet/>
      <dgm:spPr/>
      <dgm:t>
        <a:bodyPr/>
        <a:lstStyle/>
        <a:p>
          <a:endParaRPr lang="en-US">
            <a:latin typeface="+mn-lt"/>
          </a:endParaRPr>
        </a:p>
      </dgm:t>
    </dgm:pt>
    <dgm:pt modelId="{3EA59625-298E-C542-95D0-D496C548EE6D}" type="sibTrans" cxnId="{4F02F858-2958-CC44-9656-6CAAFA770D6B}">
      <dgm:prSet/>
      <dgm:spPr/>
      <dgm:t>
        <a:bodyPr/>
        <a:lstStyle/>
        <a:p>
          <a:endParaRPr lang="en-US">
            <a:latin typeface="+mn-lt"/>
          </a:endParaRPr>
        </a:p>
      </dgm:t>
    </dgm:pt>
    <dgm:pt modelId="{7AC13654-F22B-964F-B3EA-8125DD8DF5BE}">
      <dgm:prSet phldrT="[Text]" custT="1"/>
      <dgm:spPr/>
      <dgm:t>
        <a:bodyPr/>
        <a:lstStyle/>
        <a:p>
          <a:r>
            <a:rPr lang="en-US" sz="1800" b="1" dirty="0" smtClean="0">
              <a:latin typeface="+mn-lt"/>
              <a:cs typeface="Times New Roman"/>
            </a:rPr>
            <a:t>Step 2:</a:t>
          </a:r>
        </a:p>
        <a:p>
          <a:r>
            <a:rPr lang="en-US" sz="1800" b="1" dirty="0" smtClean="0">
              <a:latin typeface="+mn-lt"/>
              <a:cs typeface="Times New Roman"/>
            </a:rPr>
            <a:t>fully developed projects</a:t>
          </a:r>
          <a:endParaRPr lang="en-US" sz="1800" b="1" dirty="0">
            <a:latin typeface="+mn-lt"/>
            <a:cs typeface="Times New Roman"/>
          </a:endParaRPr>
        </a:p>
      </dgm:t>
    </dgm:pt>
    <dgm:pt modelId="{CC442885-51B4-3942-8D2B-9C94256DF0C2}" type="parTrans" cxnId="{9A4B2379-A2F1-2F49-8C92-3E27FD20BA25}">
      <dgm:prSet/>
      <dgm:spPr/>
      <dgm:t>
        <a:bodyPr/>
        <a:lstStyle/>
        <a:p>
          <a:endParaRPr lang="en-US">
            <a:latin typeface="+mn-lt"/>
          </a:endParaRPr>
        </a:p>
      </dgm:t>
    </dgm:pt>
    <dgm:pt modelId="{BAEE7325-AD2F-3149-864D-5CF797E59278}" type="sibTrans" cxnId="{9A4B2379-A2F1-2F49-8C92-3E27FD20BA25}">
      <dgm:prSet/>
      <dgm:spPr/>
      <dgm:t>
        <a:bodyPr/>
        <a:lstStyle/>
        <a:p>
          <a:endParaRPr lang="en-US">
            <a:latin typeface="+mn-lt"/>
          </a:endParaRPr>
        </a:p>
      </dgm:t>
    </dgm:pt>
    <dgm:pt modelId="{A78B751C-D85E-AF4C-AE88-AE6FDB42A868}">
      <dgm:prSet phldrT="[Text]" custT="1"/>
      <dgm:spPr/>
      <dgm:t>
        <a:bodyPr/>
        <a:lstStyle/>
        <a:p>
          <a:r>
            <a:rPr lang="en-US" sz="1800" b="1" dirty="0" smtClean="0">
              <a:latin typeface="+mn-lt"/>
              <a:cs typeface="Times New Roman"/>
            </a:rPr>
            <a:t>Step 3: </a:t>
          </a:r>
        </a:p>
        <a:p>
          <a:r>
            <a:rPr lang="en-US" sz="1800" b="1" dirty="0" smtClean="0">
              <a:latin typeface="+mn-lt"/>
              <a:cs typeface="Times New Roman"/>
            </a:rPr>
            <a:t>project implementation</a:t>
          </a:r>
          <a:endParaRPr lang="en-US" sz="1800" b="1" dirty="0">
            <a:latin typeface="+mn-lt"/>
            <a:cs typeface="Times New Roman"/>
          </a:endParaRPr>
        </a:p>
      </dgm:t>
    </dgm:pt>
    <dgm:pt modelId="{7B8B1D14-691F-F14A-A66A-4250C19521BC}" type="parTrans" cxnId="{8E972D46-5222-B844-B11F-CB21C95FFBAF}">
      <dgm:prSet/>
      <dgm:spPr/>
      <dgm:t>
        <a:bodyPr/>
        <a:lstStyle/>
        <a:p>
          <a:endParaRPr lang="en-US">
            <a:latin typeface="+mn-lt"/>
          </a:endParaRPr>
        </a:p>
      </dgm:t>
    </dgm:pt>
    <dgm:pt modelId="{53276979-E78D-E947-AA22-6EF015FAAA15}" type="sibTrans" cxnId="{8E972D46-5222-B844-B11F-CB21C95FFBAF}">
      <dgm:prSet/>
      <dgm:spPr/>
      <dgm:t>
        <a:bodyPr/>
        <a:lstStyle/>
        <a:p>
          <a:endParaRPr lang="en-US">
            <a:latin typeface="+mn-lt"/>
          </a:endParaRPr>
        </a:p>
      </dgm:t>
    </dgm:pt>
    <dgm:pt modelId="{995EB6BE-D18E-6F40-AB83-24A7F839BBDC}">
      <dgm:prSet custT="1"/>
      <dgm:spPr/>
      <dgm:t>
        <a:bodyPr/>
        <a:lstStyle/>
        <a:p>
          <a:r>
            <a:rPr lang="en-US" sz="1800" b="1" dirty="0" smtClean="0">
              <a:latin typeface="+mn-lt"/>
              <a:cs typeface="Times New Roman" pitchFamily="18" charset="0"/>
            </a:rPr>
            <a:t>Step 4:</a:t>
          </a:r>
        </a:p>
        <a:p>
          <a:r>
            <a:rPr lang="en-US" sz="1800" b="1" dirty="0" smtClean="0">
              <a:latin typeface="+mn-lt"/>
              <a:cs typeface="Times New Roman" pitchFamily="18" charset="0"/>
            </a:rPr>
            <a:t>project completion and evaluation</a:t>
          </a:r>
          <a:endParaRPr lang="en-US" sz="1800" b="1" dirty="0">
            <a:latin typeface="+mn-lt"/>
            <a:cs typeface="Times New Roman" pitchFamily="18" charset="0"/>
          </a:endParaRPr>
        </a:p>
      </dgm:t>
    </dgm:pt>
    <dgm:pt modelId="{0ADC7A72-22C0-314C-A35A-6CD2DA209C9E}" type="sibTrans" cxnId="{85F36F61-A53E-0B41-B29A-10163631F826}">
      <dgm:prSet/>
      <dgm:spPr/>
      <dgm:t>
        <a:bodyPr/>
        <a:lstStyle/>
        <a:p>
          <a:endParaRPr lang="en-US">
            <a:latin typeface="+mn-lt"/>
          </a:endParaRPr>
        </a:p>
      </dgm:t>
    </dgm:pt>
    <dgm:pt modelId="{8B1E23E6-0F5A-844C-A7B9-91094A074BA6}" type="parTrans" cxnId="{85F36F61-A53E-0B41-B29A-10163631F826}">
      <dgm:prSet/>
      <dgm:spPr/>
      <dgm:t>
        <a:bodyPr/>
        <a:lstStyle/>
        <a:p>
          <a:endParaRPr lang="en-US">
            <a:latin typeface="+mn-lt"/>
          </a:endParaRPr>
        </a:p>
      </dgm:t>
    </dgm:pt>
    <dgm:pt modelId="{C1AC0C1D-FBED-844B-84B5-7875E81E916A}" type="pres">
      <dgm:prSet presAssocID="{FDE06F54-6BBE-B547-89A5-D721AA5BA088}" presName="arrowDiagram" presStyleCnt="0">
        <dgm:presLayoutVars>
          <dgm:chMax val="5"/>
          <dgm:dir/>
          <dgm:resizeHandles val="exact"/>
        </dgm:presLayoutVars>
      </dgm:prSet>
      <dgm:spPr/>
      <dgm:t>
        <a:bodyPr/>
        <a:lstStyle/>
        <a:p>
          <a:endParaRPr lang="en-US"/>
        </a:p>
      </dgm:t>
    </dgm:pt>
    <dgm:pt modelId="{5EBC36B2-CEFA-0B4C-9A65-ECF4DB39FB49}" type="pres">
      <dgm:prSet presAssocID="{FDE06F54-6BBE-B547-89A5-D721AA5BA088}" presName="arrow" presStyleLbl="bgShp" presStyleIdx="0" presStyleCnt="1" custLinFactNeighborX="544" custLinFactNeighborY="-11785"/>
      <dgm:spPr>
        <a:solidFill>
          <a:schemeClr val="accent1">
            <a:lumMod val="20000"/>
            <a:lumOff val="80000"/>
          </a:schemeClr>
        </a:solidFill>
      </dgm:spPr>
      <dgm:t>
        <a:bodyPr/>
        <a:lstStyle/>
        <a:p>
          <a:endParaRPr lang="en-US"/>
        </a:p>
      </dgm:t>
    </dgm:pt>
    <dgm:pt modelId="{52DBBA6D-13F7-4C02-837E-C5C025CE615E}" type="pres">
      <dgm:prSet presAssocID="{FDE06F54-6BBE-B547-89A5-D721AA5BA088}" presName="arrowDiagram4" presStyleCnt="0"/>
      <dgm:spPr/>
    </dgm:pt>
    <dgm:pt modelId="{27859525-777E-4F75-98F7-C0EC490A9100}" type="pres">
      <dgm:prSet presAssocID="{3271D57A-20F4-0847-BBCC-7A8A297565B7}" presName="bullet4a" presStyleLbl="node1" presStyleIdx="0" presStyleCnt="4"/>
      <dgm:spPr/>
    </dgm:pt>
    <dgm:pt modelId="{B4661E0C-D26C-44B9-9DCB-20153996DD4B}" type="pres">
      <dgm:prSet presAssocID="{3271D57A-20F4-0847-BBCC-7A8A297565B7}" presName="textBox4a" presStyleLbl="revTx" presStyleIdx="0" presStyleCnt="4" custScaleX="146919" custLinFactNeighborX="30768" custLinFactNeighborY="-1837">
        <dgm:presLayoutVars>
          <dgm:bulletEnabled val="1"/>
        </dgm:presLayoutVars>
      </dgm:prSet>
      <dgm:spPr/>
      <dgm:t>
        <a:bodyPr/>
        <a:lstStyle/>
        <a:p>
          <a:endParaRPr lang="en-US"/>
        </a:p>
      </dgm:t>
    </dgm:pt>
    <dgm:pt modelId="{0F5505B2-3223-48CE-92EC-0083CCB8B1CA}" type="pres">
      <dgm:prSet presAssocID="{7AC13654-F22B-964F-B3EA-8125DD8DF5BE}" presName="bullet4b" presStyleLbl="node1" presStyleIdx="1" presStyleCnt="4"/>
      <dgm:spPr/>
    </dgm:pt>
    <dgm:pt modelId="{13FBACD2-8F35-4DC6-BCA8-914E412463E6}" type="pres">
      <dgm:prSet presAssocID="{7AC13654-F22B-964F-B3EA-8125DD8DF5BE}" presName="textBox4b" presStyleLbl="revTx" presStyleIdx="1" presStyleCnt="4" custScaleX="158679" custLinFactNeighborX="33410">
        <dgm:presLayoutVars>
          <dgm:bulletEnabled val="1"/>
        </dgm:presLayoutVars>
      </dgm:prSet>
      <dgm:spPr/>
      <dgm:t>
        <a:bodyPr/>
        <a:lstStyle/>
        <a:p>
          <a:endParaRPr lang="en-US"/>
        </a:p>
      </dgm:t>
    </dgm:pt>
    <dgm:pt modelId="{D399F494-2A33-4E61-93F2-BE8E9D440A5D}" type="pres">
      <dgm:prSet presAssocID="{A78B751C-D85E-AF4C-AE88-AE6FDB42A868}" presName="bullet4c" presStyleLbl="node1" presStyleIdx="2" presStyleCnt="4"/>
      <dgm:spPr/>
    </dgm:pt>
    <dgm:pt modelId="{4C5A2901-0C26-4FA3-BDCC-779B5F1DDD43}" type="pres">
      <dgm:prSet presAssocID="{A78B751C-D85E-AF4C-AE88-AE6FDB42A868}" presName="textBox4c" presStyleLbl="revTx" presStyleIdx="2" presStyleCnt="4" custScaleX="135258" custScaleY="48806" custLinFactNeighborX="20043" custLinFactNeighborY="-30199">
        <dgm:presLayoutVars>
          <dgm:bulletEnabled val="1"/>
        </dgm:presLayoutVars>
      </dgm:prSet>
      <dgm:spPr/>
      <dgm:t>
        <a:bodyPr/>
        <a:lstStyle/>
        <a:p>
          <a:endParaRPr lang="en-US"/>
        </a:p>
      </dgm:t>
    </dgm:pt>
    <dgm:pt modelId="{E25D6DB8-B8E0-491E-B1DF-DC94AEC46791}" type="pres">
      <dgm:prSet presAssocID="{995EB6BE-D18E-6F40-AB83-24A7F839BBDC}" presName="bullet4d" presStyleLbl="node1" presStyleIdx="3" presStyleCnt="4"/>
      <dgm:spPr/>
    </dgm:pt>
    <dgm:pt modelId="{B470CD62-EE28-4254-9489-905B7DF17D54}" type="pres">
      <dgm:prSet presAssocID="{995EB6BE-D18E-6F40-AB83-24A7F839BBDC}" presName="textBox4d" presStyleLbl="revTx" presStyleIdx="3" presStyleCnt="4" custScaleX="150539" custLinFactNeighborX="25767">
        <dgm:presLayoutVars>
          <dgm:bulletEnabled val="1"/>
        </dgm:presLayoutVars>
      </dgm:prSet>
      <dgm:spPr/>
      <dgm:t>
        <a:bodyPr/>
        <a:lstStyle/>
        <a:p>
          <a:endParaRPr lang="en-US"/>
        </a:p>
      </dgm:t>
    </dgm:pt>
  </dgm:ptLst>
  <dgm:cxnLst>
    <dgm:cxn modelId="{4F02F858-2958-CC44-9656-6CAAFA770D6B}" srcId="{FDE06F54-6BBE-B547-89A5-D721AA5BA088}" destId="{3271D57A-20F4-0847-BBCC-7A8A297565B7}" srcOrd="0" destOrd="0" parTransId="{327B69BC-5388-1643-9C2D-A420C0B56A95}" sibTransId="{3EA59625-298E-C542-95D0-D496C548EE6D}"/>
    <dgm:cxn modelId="{547A09F6-D9BF-467A-B57B-E470E87BB2D8}" type="presOf" srcId="{A78B751C-D85E-AF4C-AE88-AE6FDB42A868}" destId="{4C5A2901-0C26-4FA3-BDCC-779B5F1DDD43}" srcOrd="0" destOrd="0" presId="urn:microsoft.com/office/officeart/2005/8/layout/arrow2"/>
    <dgm:cxn modelId="{8E972D46-5222-B844-B11F-CB21C95FFBAF}" srcId="{FDE06F54-6BBE-B547-89A5-D721AA5BA088}" destId="{A78B751C-D85E-AF4C-AE88-AE6FDB42A868}" srcOrd="2" destOrd="0" parTransId="{7B8B1D14-691F-F14A-A66A-4250C19521BC}" sibTransId="{53276979-E78D-E947-AA22-6EF015FAAA15}"/>
    <dgm:cxn modelId="{416D2655-57A5-4BDE-883C-D574889D7FF3}" type="presOf" srcId="{7AC13654-F22B-964F-B3EA-8125DD8DF5BE}" destId="{13FBACD2-8F35-4DC6-BCA8-914E412463E6}" srcOrd="0" destOrd="0" presId="urn:microsoft.com/office/officeart/2005/8/layout/arrow2"/>
    <dgm:cxn modelId="{C28924E6-39E8-49E1-BEFB-565DDC1B4A16}" type="presOf" srcId="{995EB6BE-D18E-6F40-AB83-24A7F839BBDC}" destId="{B470CD62-EE28-4254-9489-905B7DF17D54}" srcOrd="0" destOrd="0" presId="urn:microsoft.com/office/officeart/2005/8/layout/arrow2"/>
    <dgm:cxn modelId="{9A4B2379-A2F1-2F49-8C92-3E27FD20BA25}" srcId="{FDE06F54-6BBE-B547-89A5-D721AA5BA088}" destId="{7AC13654-F22B-964F-B3EA-8125DD8DF5BE}" srcOrd="1" destOrd="0" parTransId="{CC442885-51B4-3942-8D2B-9C94256DF0C2}" sibTransId="{BAEE7325-AD2F-3149-864D-5CF797E59278}"/>
    <dgm:cxn modelId="{53CA0573-4C79-41E4-99BF-AF2411C298A4}" type="presOf" srcId="{3271D57A-20F4-0847-BBCC-7A8A297565B7}" destId="{B4661E0C-D26C-44B9-9DCB-20153996DD4B}" srcOrd="0" destOrd="0" presId="urn:microsoft.com/office/officeart/2005/8/layout/arrow2"/>
    <dgm:cxn modelId="{C7FEADB8-989D-4DA6-8527-6D88DFCFAB1D}" type="presOf" srcId="{FDE06F54-6BBE-B547-89A5-D721AA5BA088}" destId="{C1AC0C1D-FBED-844B-84B5-7875E81E916A}" srcOrd="0" destOrd="0" presId="urn:microsoft.com/office/officeart/2005/8/layout/arrow2"/>
    <dgm:cxn modelId="{85F36F61-A53E-0B41-B29A-10163631F826}" srcId="{FDE06F54-6BBE-B547-89A5-D721AA5BA088}" destId="{995EB6BE-D18E-6F40-AB83-24A7F839BBDC}" srcOrd="3" destOrd="0" parTransId="{8B1E23E6-0F5A-844C-A7B9-91094A074BA6}" sibTransId="{0ADC7A72-22C0-314C-A35A-6CD2DA209C9E}"/>
    <dgm:cxn modelId="{364B8FE6-B426-4BA2-B500-7BEB8AAC3D81}" type="presParOf" srcId="{C1AC0C1D-FBED-844B-84B5-7875E81E916A}" destId="{5EBC36B2-CEFA-0B4C-9A65-ECF4DB39FB49}" srcOrd="0" destOrd="0" presId="urn:microsoft.com/office/officeart/2005/8/layout/arrow2"/>
    <dgm:cxn modelId="{9CE9F111-28F0-49E1-891B-3F5F1774A7B3}" type="presParOf" srcId="{C1AC0C1D-FBED-844B-84B5-7875E81E916A}" destId="{52DBBA6D-13F7-4C02-837E-C5C025CE615E}" srcOrd="1" destOrd="0" presId="urn:microsoft.com/office/officeart/2005/8/layout/arrow2"/>
    <dgm:cxn modelId="{6BD8DF88-D908-4AAD-876A-2C7AB2C54860}" type="presParOf" srcId="{52DBBA6D-13F7-4C02-837E-C5C025CE615E}" destId="{27859525-777E-4F75-98F7-C0EC490A9100}" srcOrd="0" destOrd="0" presId="urn:microsoft.com/office/officeart/2005/8/layout/arrow2"/>
    <dgm:cxn modelId="{DC72CBE8-E1B6-4418-8FD7-DB839049594A}" type="presParOf" srcId="{52DBBA6D-13F7-4C02-837E-C5C025CE615E}" destId="{B4661E0C-D26C-44B9-9DCB-20153996DD4B}" srcOrd="1" destOrd="0" presId="urn:microsoft.com/office/officeart/2005/8/layout/arrow2"/>
    <dgm:cxn modelId="{23F1DF72-9E44-4806-A866-44AD17A3AC3A}" type="presParOf" srcId="{52DBBA6D-13F7-4C02-837E-C5C025CE615E}" destId="{0F5505B2-3223-48CE-92EC-0083CCB8B1CA}" srcOrd="2" destOrd="0" presId="urn:microsoft.com/office/officeart/2005/8/layout/arrow2"/>
    <dgm:cxn modelId="{0A9900BA-3E97-460A-B946-32FAADFF7B81}" type="presParOf" srcId="{52DBBA6D-13F7-4C02-837E-C5C025CE615E}" destId="{13FBACD2-8F35-4DC6-BCA8-914E412463E6}" srcOrd="3" destOrd="0" presId="urn:microsoft.com/office/officeart/2005/8/layout/arrow2"/>
    <dgm:cxn modelId="{DE993338-B5C4-4E2F-9FDA-E46C48EED0BE}" type="presParOf" srcId="{52DBBA6D-13F7-4C02-837E-C5C025CE615E}" destId="{D399F494-2A33-4E61-93F2-BE8E9D440A5D}" srcOrd="4" destOrd="0" presId="urn:microsoft.com/office/officeart/2005/8/layout/arrow2"/>
    <dgm:cxn modelId="{6205DFAE-976A-469F-BDDC-1F14C1120F0A}" type="presParOf" srcId="{52DBBA6D-13F7-4C02-837E-C5C025CE615E}" destId="{4C5A2901-0C26-4FA3-BDCC-779B5F1DDD43}" srcOrd="5" destOrd="0" presId="urn:microsoft.com/office/officeart/2005/8/layout/arrow2"/>
    <dgm:cxn modelId="{AC1B2F87-6C39-47B5-B157-C9A3C0D1035D}" type="presParOf" srcId="{52DBBA6D-13F7-4C02-837E-C5C025CE615E}" destId="{E25D6DB8-B8E0-491E-B1DF-DC94AEC46791}" srcOrd="6" destOrd="0" presId="urn:microsoft.com/office/officeart/2005/8/layout/arrow2"/>
    <dgm:cxn modelId="{8CDC0D2F-02A3-403F-A490-B8CCBBFE21CB}" type="presParOf" srcId="{52DBBA6D-13F7-4C02-837E-C5C025CE615E}" destId="{B470CD62-EE28-4254-9489-905B7DF17D54}"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4" tIns="48322" rIns="96644" bIns="48322" rtlCol="0"/>
          <a:lstStyle>
            <a:lvl1pPr algn="l">
              <a:defRPr sz="1300"/>
            </a:lvl1pPr>
          </a:lstStyle>
          <a:p>
            <a:endParaRPr lang="en-US"/>
          </a:p>
        </p:txBody>
      </p:sp>
      <p:sp>
        <p:nvSpPr>
          <p:cNvPr id="3" name="Date Placeholder 2"/>
          <p:cNvSpPr>
            <a:spLocks noGrp="1"/>
          </p:cNvSpPr>
          <p:nvPr>
            <p:ph type="dt" sz="quarter" idx="1"/>
          </p:nvPr>
        </p:nvSpPr>
        <p:spPr>
          <a:xfrm>
            <a:off x="4143587" y="1"/>
            <a:ext cx="3169920" cy="480060"/>
          </a:xfrm>
          <a:prstGeom prst="rect">
            <a:avLst/>
          </a:prstGeom>
        </p:spPr>
        <p:txBody>
          <a:bodyPr vert="horz" lIns="96644" tIns="48322" rIns="96644" bIns="48322" rtlCol="0"/>
          <a:lstStyle>
            <a:lvl1pPr algn="r">
              <a:defRPr sz="1300"/>
            </a:lvl1pPr>
          </a:lstStyle>
          <a:p>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6644" tIns="48322" rIns="96644" bIns="48322"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44" tIns="48322" rIns="96644" bIns="48322" rtlCol="0" anchor="b"/>
          <a:lstStyle>
            <a:lvl1pPr algn="r">
              <a:defRPr sz="13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238" cy="479425"/>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idx="1"/>
          </p:nvPr>
        </p:nvSpPr>
        <p:spPr>
          <a:xfrm>
            <a:off x="4143375" y="2"/>
            <a:ext cx="3170238" cy="479425"/>
          </a:xfrm>
          <a:prstGeom prst="rect">
            <a:avLst/>
          </a:prstGeom>
        </p:spPr>
        <p:txBody>
          <a:bodyPr vert="horz" lIns="91425" tIns="45712" rIns="91425" bIns="45712"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25" tIns="45712" rIns="91425" bIns="45712" rtlCol="0" anchor="ctr"/>
          <a:lstStyle/>
          <a:p>
            <a:endParaRPr lang="en-US"/>
          </a:p>
        </p:txBody>
      </p:sp>
      <p:sp>
        <p:nvSpPr>
          <p:cNvPr id="5" name="Notes Placeholder 4"/>
          <p:cNvSpPr>
            <a:spLocks noGrp="1"/>
          </p:cNvSpPr>
          <p:nvPr>
            <p:ph type="body" sz="quarter" idx="3"/>
          </p:nvPr>
        </p:nvSpPr>
        <p:spPr>
          <a:xfrm>
            <a:off x="731840" y="4560891"/>
            <a:ext cx="5851525" cy="4319587"/>
          </a:xfrm>
          <a:prstGeom prst="rect">
            <a:avLst/>
          </a:prstGeom>
        </p:spPr>
        <p:txBody>
          <a:bodyPr vert="horz" lIns="91425" tIns="45712" rIns="91425" bIns="457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9"/>
            <a:ext cx="3170238" cy="479425"/>
          </a:xfrm>
          <a:prstGeom prst="rect">
            <a:avLst/>
          </a:prstGeom>
        </p:spPr>
        <p:txBody>
          <a:bodyPr vert="horz" lIns="91425" tIns="45712" rIns="91425"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9"/>
            <a:ext cx="3170238" cy="479425"/>
          </a:xfrm>
          <a:prstGeom prst="rect">
            <a:avLst/>
          </a:prstGeom>
        </p:spPr>
        <p:txBody>
          <a:bodyPr vert="horz" lIns="91425" tIns="45712" rIns="91425" bIns="45712" rtlCol="0" anchor="b"/>
          <a:lstStyle>
            <a:lvl1pPr algn="r">
              <a:defRPr sz="12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Portfolio Monitoring at both the focal area and corporate-level is based on the indicators and targets set out in each Focal Area results framework and the GEF Strategic Results Framework (GEF-5 programming document). </a:t>
            </a:r>
          </a:p>
          <a:p>
            <a:endParaRPr lang="en-US" dirty="0"/>
          </a:p>
          <a:p>
            <a:r>
              <a:rPr lang="en-US" dirty="0"/>
              <a:t>The Secretariat in coordination with the GEF Agencies implement a consistent and integrated RBM approach with the introduction of organization-wide strategic goals. GEF’s results monitoring at the portfolio level identifies and measures outcome results achieved during the project life rather longer-term impacts, which are better captured through</a:t>
            </a:r>
          </a:p>
          <a:p>
            <a:r>
              <a:rPr lang="en-US" dirty="0"/>
              <a:t>evaluations. </a:t>
            </a:r>
          </a:p>
          <a:p>
            <a:endParaRPr lang="en-US" dirty="0"/>
          </a:p>
          <a:p>
            <a:r>
              <a:rPr lang="en-US" dirty="0"/>
              <a:t>GEF results monitoring will focus on the measurement of outcomes and core outputs. Immediate outcomes, core outputs and other measures of performance are good proxies for progress towards achieving higher-level results. Implementing Agencies will be responsible for project level results measurement and reporting.</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Reported</a:t>
            </a:r>
            <a:r>
              <a:rPr lang="en-US" baseline="0" dirty="0" smtClean="0"/>
              <a:t> on every year through the Annual Monitoring Report (AMR). Latest data for FY 2011, presented to Council at November 2011 Council meeting. </a:t>
            </a:r>
          </a:p>
          <a:p>
            <a:endParaRPr lang="en-US" baseline="0" dirty="0" smtClean="0"/>
          </a:p>
          <a:p>
            <a:r>
              <a:rPr lang="en-US" baseline="0" dirty="0" smtClean="0"/>
              <a:t>Next report will include FY 2012 data and will be presented to the November 2012 Council</a:t>
            </a:r>
          </a:p>
          <a:p>
            <a:endParaRPr lang="en-US" baseline="0" dirty="0" smtClean="0"/>
          </a:p>
          <a:p>
            <a:r>
              <a:rPr lang="en-US" baseline="0" dirty="0" smtClean="0"/>
              <a:t>This is only the data for “improve efficiencies in project cycle” section. Other indicators include: corporate expenses as % of total GEF grants; agency fees against total GEF resources; average number of hits on GEF website; annual staff loss rate etc.</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There</a:t>
            </a:r>
            <a:r>
              <a:rPr lang="en-US" baseline="0" dirty="0" smtClean="0"/>
              <a:t> is not standard format for PIRs, Agencies use their own internal processes and GEF SEC accepts their internal reports as PIRs (must include project status info, ratings, disbursements, and some indication of progress on project-level indicators)</a:t>
            </a:r>
          </a:p>
          <a:p>
            <a:endParaRPr lang="en-US" baseline="0" dirty="0" smtClean="0"/>
          </a:p>
          <a:p>
            <a:r>
              <a:rPr lang="en-US" b="1" baseline="0" dirty="0" smtClean="0"/>
              <a:t>For UNDP, OFP must provide his/her own IP and DO ratings</a:t>
            </a:r>
          </a:p>
          <a:p>
            <a:endParaRPr lang="en-US" baseline="0" dirty="0" smtClean="0"/>
          </a:p>
          <a:p>
            <a:r>
              <a:rPr lang="en-US" baseline="0" dirty="0" smtClean="0"/>
              <a:t>The 2010 M&amp;E policy includes minimum requirement 4, which obligates Agencies to include OFPs in any M&amp;E activities (this includes sharing PIFs, mid-term reviews and terminal evaluations):</a:t>
            </a:r>
          </a:p>
          <a:p>
            <a:endParaRPr lang="en-US" baseline="0" dirty="0" smtClean="0"/>
          </a:p>
          <a:p>
            <a:r>
              <a:rPr lang="en-US" b="1" dirty="0"/>
              <a:t>Minimum Requirement 4: Engagement of Operational Focal Points</a:t>
            </a:r>
          </a:p>
          <a:p>
            <a:r>
              <a:rPr lang="en-US" dirty="0"/>
              <a:t>Projects and programs will engage operational focal points in M&amp;E-related activities. The following</a:t>
            </a:r>
          </a:p>
          <a:p>
            <a:r>
              <a:rPr lang="en-US" dirty="0"/>
              <a:t>requirements shall be applied:</a:t>
            </a:r>
          </a:p>
          <a:p>
            <a:r>
              <a:rPr lang="en-US" dirty="0"/>
              <a:t>. The M&amp;E plan will include a specification of how the project or program will keep the relevant</a:t>
            </a:r>
          </a:p>
          <a:p>
            <a:r>
              <a:rPr lang="en-US" dirty="0"/>
              <a:t>GEF OFP informed and, where applicable and feasible, involved, while respecting the independent</a:t>
            </a:r>
          </a:p>
          <a:p>
            <a:r>
              <a:rPr lang="en-US" dirty="0"/>
              <a:t>nature of evaluation.</a:t>
            </a:r>
          </a:p>
          <a:p>
            <a:r>
              <a:rPr lang="en-US" dirty="0"/>
              <a:t>. During implementation, GEF OFPs will be informed by the Agencies on M&amp;E activities in the</a:t>
            </a:r>
          </a:p>
          <a:p>
            <a:r>
              <a:rPr lang="en-US" dirty="0"/>
              <a:t>projects and programs that belong to their national portfolio.</a:t>
            </a:r>
          </a:p>
          <a:p>
            <a:r>
              <a:rPr lang="en-US" dirty="0"/>
              <a:t>. The GEF OFPs will be informed of midterm reviews and terminal evaluations and will, where</a:t>
            </a:r>
          </a:p>
          <a:p>
            <a:r>
              <a:rPr lang="en-US" dirty="0"/>
              <a:t>applicable and feasible, be briefed and debriefed at the start and end of evaluation missions.</a:t>
            </a:r>
          </a:p>
          <a:p>
            <a:r>
              <a:rPr lang="en-US" dirty="0"/>
              <a:t>They will receive a draft report for comment, will be invited to contribute to the management</a:t>
            </a:r>
          </a:p>
          <a:p>
            <a:r>
              <a:rPr lang="en-US" dirty="0"/>
              <a:t>response (where applicable), and will receive the final evaluation report within 12 months of</a:t>
            </a:r>
          </a:p>
          <a:p>
            <a:r>
              <a:rPr lang="en-US" dirty="0"/>
              <a:t>project or program completion.</a:t>
            </a:r>
          </a:p>
          <a:p>
            <a:r>
              <a:rPr lang="en-US" dirty="0"/>
              <a:t>. GEF Agencies will keep track of the application of the conditions specified here in their GEF-financed</a:t>
            </a:r>
          </a:p>
          <a:p>
            <a:r>
              <a:rPr lang="en-US" dirty="0"/>
              <a:t>projects and programs.</a:t>
            </a:r>
            <a:endParaRPr lang="en-US" baseline="0" dirty="0" smtClean="0"/>
          </a:p>
          <a:p>
            <a:endParaRPr lang="en-US" baseline="0" dirty="0" smtClean="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definition above, from CIDA, is less RBM jargon heavy. However, formally, the GEF uses OECD/DAC terminology for all RBM related terms. RBM defined by OECD/DAC:</a:t>
            </a:r>
          </a:p>
          <a:p>
            <a:r>
              <a:rPr lang="en-US" baseline="0" dirty="0" smtClean="0"/>
              <a:t>“</a:t>
            </a:r>
            <a:r>
              <a:rPr lang="en-US" dirty="0"/>
              <a:t>a management strategy focusing on performance and achievement of outputs, outcomes, and impacts.”</a:t>
            </a:r>
          </a:p>
          <a:p>
            <a:endParaRPr lang="en-US" dirty="0"/>
          </a:p>
          <a:p>
            <a:r>
              <a:rPr lang="en-US" dirty="0"/>
              <a:t>OECD/DAC: </a:t>
            </a:r>
            <a:r>
              <a:rPr lang="en-US" dirty="0" err="1"/>
              <a:t>Organisation</a:t>
            </a:r>
            <a:r>
              <a:rPr lang="en-US" dirty="0"/>
              <a:t> for Economic Cooperation and Development/Development Assistance Committee </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3">
              <a:defRPr/>
            </a:pPr>
            <a:r>
              <a:rPr lang="en-US" dirty="0"/>
              <a:t>At the project design phase all projects must include a Logical Framework Analysis (LFA)/Results framework with specific output and outcome indicators that align with the GEF focal area strategic programs. Breaking down the project cycle into three phases (project design, implementation, evaluation), highlights the learning and management aspect of the RBM framework </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Each level of the pyramid is connected to the other in both an upward and downward direction.  In this model the starting point for a monitoring system is a project’s logical/results framework (</a:t>
            </a:r>
            <a:r>
              <a:rPr lang="en-US" dirty="0" err="1"/>
              <a:t>logframe</a:t>
            </a:r>
            <a:r>
              <a:rPr lang="en-US" dirty="0"/>
              <a:t>). The </a:t>
            </a:r>
            <a:r>
              <a:rPr lang="en-US" dirty="0" err="1"/>
              <a:t>logframe</a:t>
            </a:r>
            <a:r>
              <a:rPr lang="en-US" dirty="0"/>
              <a:t> approach (LFA) is not new but it is still useful because it is built on the planning concept of a hierarchy of levels that link project inputs, activities, outputs, outcomes, and goals. A cause-and-effect relationship is assumed, with elements at the lower level contributing to the attainment of those above.</a:t>
            </a:r>
          </a:p>
          <a:p>
            <a:endParaRPr lang="en-US" dirty="0"/>
          </a:p>
          <a:p>
            <a:r>
              <a:rPr lang="en-US" dirty="0"/>
              <a:t>At the highest level of RBM is the institution as a whole.  The lower levels contribute towards achieving the overall goal of the GEF. In the GEF Instrument, the GEF operates “as a mechanism for international cooperation for the purpose of providing new and additional grant and concessional funding to meet the agreed incremental cost of measures to achieve agreed global environmental benefits,” in six focal areas. The longer-term expected impact of achieving “global environmental benefits” at an institutional level cannot be monitored on a consistent, periodic basis. If, however, the GEF monitors how outputs and outcomes at the project and program level are progressing towards achieving global environmental benefits, a more in-depth study, analyzing causes and effects of GEF interventions can more accurately be carried out by an evaluation. In other words, the RBM system is part of a process intended to equip the GEF with the information needed to assess how the GEF interventions contribute toward its overall goal.   </a:t>
            </a:r>
          </a:p>
          <a:p>
            <a:endParaRPr lang="en-US" dirty="0"/>
          </a:p>
          <a:p>
            <a:r>
              <a:rPr lang="en-US" dirty="0"/>
              <a:t>Three results levels: project, focal area or portfolio-level, and corporate-level. The GEF Secretariat is responsible for measuring results at the focal area or portfolio-level and at the corporate-level. GEF Agencies will ensure the measurement of results at the project-level</a:t>
            </a:r>
          </a:p>
          <a:p>
            <a:endParaRPr lang="en-US" b="1" dirty="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results architecture for GEF-5 identifies four broad, corporate-level strategic goals. Focal area goals and objectives will align to a specific strategic goal. Individual projects will directly reflect the objectives and implementation priorities of countries, and support the</a:t>
            </a:r>
          </a:p>
          <a:p>
            <a:r>
              <a:rPr lang="en-US" dirty="0"/>
              <a:t>contribution to one or more focal areas and GEF strategic goals.</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a:t>OECD DAC Glossary of Key terms in Evaluation and Results-Based Management:</a:t>
            </a:r>
          </a:p>
          <a:p>
            <a:endParaRPr lang="en-US" b="1" dirty="0"/>
          </a:p>
          <a:p>
            <a:pPr defTabSz="914353">
              <a:defRPr/>
            </a:pPr>
            <a:r>
              <a:rPr lang="en-US" b="1" i="1" dirty="0"/>
              <a:t>Inputs: </a:t>
            </a:r>
            <a:r>
              <a:rPr lang="en-US" dirty="0"/>
              <a:t>The financial, human, and material resources used for the development intervention</a:t>
            </a:r>
            <a:endParaRPr lang="en-US" b="1" i="1" dirty="0"/>
          </a:p>
          <a:p>
            <a:pPr defTabSz="914353">
              <a:defRPr/>
            </a:pPr>
            <a:endParaRPr lang="en-US" b="1" i="1" dirty="0"/>
          </a:p>
          <a:p>
            <a:pPr defTabSz="914353">
              <a:defRPr/>
            </a:pPr>
            <a:r>
              <a:rPr lang="en-US" b="1" i="1" dirty="0"/>
              <a:t>Activities: </a:t>
            </a:r>
            <a:r>
              <a:rPr lang="en-US" dirty="0"/>
              <a:t>Actions taken or work performed through which inputs, such as funds, technical assistance and other types of resources are mobilized to produce specific outputs</a:t>
            </a:r>
            <a:endParaRPr lang="en-US" b="1" i="1" dirty="0"/>
          </a:p>
          <a:p>
            <a:pPr defTabSz="914353">
              <a:defRPr/>
            </a:pPr>
            <a:endParaRPr lang="en-US" b="1" i="1" dirty="0"/>
          </a:p>
          <a:p>
            <a:pPr defTabSz="914353">
              <a:defRPr/>
            </a:pPr>
            <a:r>
              <a:rPr lang="en-US" b="1" i="1" dirty="0"/>
              <a:t>Outputs: </a:t>
            </a:r>
            <a:r>
              <a:rPr lang="en-US" dirty="0"/>
              <a:t>The products and services which result from the completion of activities within a development intervention.</a:t>
            </a:r>
          </a:p>
          <a:p>
            <a:endParaRPr lang="en-US" b="1" dirty="0"/>
          </a:p>
          <a:p>
            <a:r>
              <a:rPr lang="en-US" b="1" i="1" dirty="0"/>
              <a:t>Outcome: </a:t>
            </a:r>
            <a:r>
              <a:rPr lang="en-US" dirty="0"/>
              <a:t>The intended or achieved short-term and medium-term effects of an intervention’s outputs, usually requiring the collective effort of partners.  Outcomes represent changes in development conditions which occur between the completion of outputs and the achievement of impact.</a:t>
            </a:r>
          </a:p>
          <a:p>
            <a:r>
              <a:rPr lang="en-US" dirty="0"/>
              <a:t> </a:t>
            </a:r>
          </a:p>
          <a:p>
            <a:r>
              <a:rPr lang="en-US" b="1" i="1" dirty="0"/>
              <a:t>Impact: </a:t>
            </a:r>
            <a:r>
              <a:rPr lang="en-US" dirty="0"/>
              <a:t>Positive and negative long-term effects on identifiable population groups produced by a development intervention.  These effects can be economic, socio-cultural, institutional, environmental, technological or of other types.</a:t>
            </a:r>
          </a:p>
          <a:p>
            <a:r>
              <a:rPr lang="en-US" dirty="0"/>
              <a:t> </a:t>
            </a:r>
          </a:p>
          <a:p>
            <a:r>
              <a:rPr lang="en-US" b="1" i="1" dirty="0"/>
              <a:t>Results:</a:t>
            </a:r>
            <a:r>
              <a:rPr lang="en-US" i="1" dirty="0"/>
              <a:t> </a:t>
            </a:r>
            <a:r>
              <a:rPr lang="en-US" dirty="0"/>
              <a:t>Changes in a state or condition which derive from a cause-and- effect relationship.  There are three types of such changes which can be set in motion by a development intervention – its output, outcome and impact.</a:t>
            </a:r>
          </a:p>
          <a:p>
            <a:r>
              <a:rPr lang="en-US" dirty="0"/>
              <a:t> </a:t>
            </a:r>
          </a:p>
          <a:p>
            <a:r>
              <a:rPr lang="en-US" b="1" i="1" dirty="0"/>
              <a:t>Goal: </a:t>
            </a:r>
            <a:r>
              <a:rPr lang="en-US" dirty="0"/>
              <a:t>The higher-order objective to which a development intervention is intended to contribute.</a:t>
            </a:r>
          </a:p>
          <a:p>
            <a:r>
              <a:rPr lang="en-US" dirty="0"/>
              <a:t> </a:t>
            </a:r>
          </a:p>
          <a:p>
            <a:endParaRPr lang="en-US" dirty="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Outcomes: as well as </a:t>
            </a:r>
            <a:r>
              <a:rPr lang="en-US" b="1" dirty="0" smtClean="0">
                <a:solidFill>
                  <a:schemeClr val="tx1">
                    <a:lumMod val="50000"/>
                    <a:lumOff val="50000"/>
                  </a:schemeClr>
                </a:solidFill>
              </a:rPr>
              <a:t>(farmers &amp; manufactures have better access to market)</a:t>
            </a:r>
          </a:p>
          <a:p>
            <a:endParaRPr lang="en-US" b="1" dirty="0" smtClean="0">
              <a:solidFill>
                <a:schemeClr val="tx1">
                  <a:lumMod val="50000"/>
                  <a:lumOff val="50000"/>
                </a:schemeClr>
              </a:solidFill>
            </a:endParaRPr>
          </a:p>
          <a:p>
            <a:r>
              <a:rPr lang="en-US" b="1" dirty="0" smtClean="0">
                <a:solidFill>
                  <a:schemeClr val="tx1">
                    <a:lumMod val="50000"/>
                    <a:lumOff val="50000"/>
                  </a:schemeClr>
                </a:solidFill>
              </a:rPr>
              <a:t>Sample</a:t>
            </a:r>
            <a:r>
              <a:rPr lang="en-US" b="1" baseline="0" dirty="0" smtClean="0">
                <a:solidFill>
                  <a:schemeClr val="tx1">
                    <a:lumMod val="50000"/>
                    <a:lumOff val="50000"/>
                  </a:schemeClr>
                </a:solidFill>
              </a:rPr>
              <a:t> indicators for this example:</a:t>
            </a:r>
          </a:p>
          <a:p>
            <a:r>
              <a:rPr lang="en-US" b="1" baseline="0" dirty="0" smtClean="0">
                <a:solidFill>
                  <a:schemeClr val="tx1">
                    <a:lumMod val="50000"/>
                    <a:lumOff val="50000"/>
                  </a:schemeClr>
                </a:solidFill>
              </a:rPr>
              <a:t>Outputs: KM of road paved </a:t>
            </a:r>
          </a:p>
          <a:p>
            <a:r>
              <a:rPr lang="en-US" b="1" baseline="0" dirty="0" smtClean="0">
                <a:solidFill>
                  <a:schemeClr val="tx1">
                    <a:lumMod val="50000"/>
                    <a:lumOff val="50000"/>
                  </a:schemeClr>
                </a:solidFill>
              </a:rPr>
              <a:t>Outcomes: average travel time from point A to point B</a:t>
            </a:r>
          </a:p>
          <a:p>
            <a:r>
              <a:rPr lang="en-US" b="1" baseline="0" dirty="0" smtClean="0">
                <a:solidFill>
                  <a:schemeClr val="tx1">
                    <a:lumMod val="50000"/>
                    <a:lumOff val="50000"/>
                  </a:schemeClr>
                </a:solidFill>
              </a:rPr>
              <a:t>Impact: household income (local currency)</a:t>
            </a:r>
          </a:p>
          <a:p>
            <a:endParaRPr lang="en-US" b="1" baseline="0" dirty="0" smtClean="0">
              <a:solidFill>
                <a:schemeClr val="tx1">
                  <a:lumMod val="50000"/>
                  <a:lumOff val="50000"/>
                </a:schemeClr>
              </a:solidFill>
            </a:endParaRPr>
          </a:p>
          <a:p>
            <a:r>
              <a:rPr lang="en-US" b="0" baseline="0" dirty="0" smtClean="0">
                <a:solidFill>
                  <a:schemeClr val="tx1">
                    <a:lumMod val="50000"/>
                    <a:lumOff val="50000"/>
                  </a:schemeClr>
                </a:solidFill>
              </a:rPr>
              <a:t>You would get the baseline at the beginning of the project and measure throughout the project to monitor progress</a:t>
            </a:r>
            <a:endParaRPr lang="en-US" b="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from a “simplified” environment project (i.e.</a:t>
            </a:r>
            <a:r>
              <a:rPr lang="en-US" baseline="0" dirty="0" smtClean="0"/>
              <a:t> I have only taken one activity, all projects contain many more than just this)</a:t>
            </a:r>
          </a:p>
          <a:p>
            <a:endParaRPr lang="en-US" baseline="0" dirty="0" smtClean="0"/>
          </a:p>
          <a:p>
            <a:r>
              <a:rPr lang="en-US" baseline="0" dirty="0" smtClean="0"/>
              <a:t>Ha = hectares</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3">
              <a:defRPr/>
            </a:pPr>
            <a:r>
              <a:rPr lang="en-US" dirty="0" smtClean="0"/>
              <a:t>M&amp;E Policy 2010: </a:t>
            </a:r>
            <a:r>
              <a:rPr lang="en-US" dirty="0"/>
              <a:t>http://www.thegef.org/gef/sites/thegef.org/files/documents/ME_Policy_2010.pdf </a:t>
            </a:r>
            <a:endParaRPr lang="en-US" dirty="0" smtClean="0"/>
          </a:p>
          <a:p>
            <a:endParaRPr lang="en-US" dirty="0" smtClean="0"/>
          </a:p>
          <a:p>
            <a:r>
              <a:rPr lang="en-US" dirty="0" smtClean="0"/>
              <a:t>Minimum Requirement 1:</a:t>
            </a:r>
          </a:p>
          <a:p>
            <a:endParaRPr lang="en-US" dirty="0" smtClean="0"/>
          </a:p>
          <a:p>
            <a:pPr defTabSz="914353">
              <a:defRPr/>
            </a:pPr>
            <a:r>
              <a:rPr lang="en-US" dirty="0" smtClean="0"/>
              <a:t>“</a:t>
            </a:r>
            <a:r>
              <a:rPr lang="en-US" dirty="0"/>
              <a:t>Baseline for the project or program, with a description of the problem to be addressed, with indicator data or, if major baseline indicators are not identified, an alternative plan for addressing this, by CEO endorsement.”</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2" name="Group 9"/>
          <p:cNvGrpSpPr/>
          <p:nvPr userDrawn="1"/>
        </p:nvGrpSpPr>
        <p:grpSpPr>
          <a:xfrm>
            <a:off x="0" y="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 Target="../slides/slid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a:hlinkClick r:id="rId7" action="ppaction://hlinksldjump"/>
          </p:cNvPr>
          <p:cNvPicPr>
            <a:picLocks noChangeAspect="1"/>
          </p:cNvPicPr>
          <p:nvPr userDrawn="1"/>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914400" y="3886200"/>
            <a:ext cx="7315200" cy="1752600"/>
          </a:xfrm>
        </p:spPr>
        <p:txBody>
          <a:bodyPr>
            <a:normAutofit/>
          </a:bodyPr>
          <a:lstStyle/>
          <a:p>
            <a:pPr lvl="0">
              <a:spcBef>
                <a:spcPts val="0"/>
              </a:spcBef>
            </a:pPr>
            <a:r>
              <a:rPr lang="en-US" sz="2600" dirty="0">
                <a:solidFill>
                  <a:prstClr val="black">
                    <a:tint val="75000"/>
                  </a:prstClr>
                </a:solidFill>
              </a:rPr>
              <a:t>GEF Expanded Constituency Workshop</a:t>
            </a:r>
          </a:p>
          <a:p>
            <a:pPr lvl="0">
              <a:spcBef>
                <a:spcPts val="0"/>
              </a:spcBef>
            </a:pPr>
            <a:r>
              <a:rPr lang="en-US" sz="2600" dirty="0">
                <a:solidFill>
                  <a:prstClr val="black">
                    <a:tint val="75000"/>
                  </a:prstClr>
                </a:solidFill>
              </a:rPr>
              <a:t>5 to 6 November 2012</a:t>
            </a:r>
          </a:p>
          <a:p>
            <a:pPr lvl="0">
              <a:spcBef>
                <a:spcPts val="0"/>
              </a:spcBef>
            </a:pPr>
            <a:r>
              <a:rPr lang="en-US" sz="2600" dirty="0">
                <a:solidFill>
                  <a:prstClr val="black">
                    <a:tint val="75000"/>
                  </a:prstClr>
                </a:solidFill>
              </a:rPr>
              <a:t>New Delhi, India</a:t>
            </a:r>
            <a:endParaRPr lang="en-US" sz="2600" dirty="0">
              <a:solidFill>
                <a:prstClr val="black">
                  <a:tint val="75000"/>
                </a:prstClr>
              </a:solidFill>
            </a:endParaRPr>
          </a:p>
        </p:txBody>
      </p:sp>
      <p:sp>
        <p:nvSpPr>
          <p:cNvPr id="4" name="Title 3"/>
          <p:cNvSpPr>
            <a:spLocks noGrp="1"/>
          </p:cNvSpPr>
          <p:nvPr>
            <p:ph type="title"/>
          </p:nvPr>
        </p:nvSpPr>
        <p:spPr/>
        <p:txBody>
          <a:bodyPr rtlCol="0">
            <a:normAutofit fontScale="90000"/>
          </a:bodyPr>
          <a:lstStyle/>
          <a:p>
            <a:pPr fontAlgn="auto">
              <a:spcAft>
                <a:spcPts val="0"/>
              </a:spcAft>
              <a:defRPr/>
            </a:pPr>
            <a:r>
              <a:rPr lang="en-US" sz="4000" b="1" dirty="0" smtClean="0">
                <a:solidFill>
                  <a:srgbClr val="00642D"/>
                </a:solidFill>
                <a:ea typeface="+mn-ea"/>
                <a:cs typeface="+mn-cs"/>
              </a:rPr>
              <a:t>Results Based Management at the GEF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114800"/>
            <a:ext cx="7772400" cy="1362075"/>
          </a:xfrm>
        </p:spPr>
        <p:txBody>
          <a:bodyPr/>
          <a:lstStyle/>
          <a:p>
            <a:pPr algn="l"/>
            <a:r>
              <a:rPr lang="en-US" dirty="0" smtClean="0"/>
              <a:t>Project Level Results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a:xfrm>
            <a:off x="457200" y="1371600"/>
            <a:ext cx="8229600" cy="4754563"/>
          </a:xfrm>
        </p:spPr>
        <p:txBody>
          <a:bodyPr/>
          <a:lstStyle/>
          <a:p>
            <a:pPr>
              <a:buNone/>
            </a:pPr>
            <a:r>
              <a:rPr lang="en-US" dirty="0" smtClean="0"/>
              <a:t>“A quantitative or qualitative factor or variable that provides a simple and reliable means to measure achievement, to reflect changes connected to an intervention, or to help assess the performance of a development actor”</a:t>
            </a:r>
          </a:p>
          <a:p>
            <a:pPr algn="r">
              <a:buNone/>
            </a:pPr>
            <a:r>
              <a:rPr lang="en-US" sz="1800" dirty="0" smtClean="0"/>
              <a:t>-- OECD /DAC 2002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dirty="0" smtClean="0"/>
              <a:t>OECD DAC Results Chain</a:t>
            </a:r>
            <a:endParaRPr lang="en-US" dirty="0"/>
          </a:p>
        </p:txBody>
      </p:sp>
      <p:pic>
        <p:nvPicPr>
          <p:cNvPr id="4" name="Picture 3"/>
          <p:cNvPicPr>
            <a:picLocks noChangeAspect="1" noChangeArrowheads="1"/>
          </p:cNvPicPr>
          <p:nvPr/>
        </p:nvPicPr>
        <p:blipFill>
          <a:blip r:embed="rId3" cstate="print"/>
          <a:srcRect/>
          <a:stretch>
            <a:fillRect/>
          </a:stretch>
        </p:blipFill>
        <p:spPr>
          <a:xfrm>
            <a:off x="1752600" y="1066800"/>
            <a:ext cx="5662613" cy="467836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cstate="print"/>
          <a:srcRect/>
          <a:stretch>
            <a:fillRect/>
          </a:stretch>
        </p:blipFill>
        <p:spPr bwMode="auto">
          <a:xfrm>
            <a:off x="1140961" y="838200"/>
            <a:ext cx="1371600" cy="1297021"/>
          </a:xfrm>
          <a:prstGeom prst="rect">
            <a:avLst/>
          </a:prstGeom>
          <a:noFill/>
          <a:ln w="9525">
            <a:noFill/>
            <a:miter lim="800000"/>
            <a:headEnd/>
            <a:tailEnd/>
          </a:ln>
        </p:spPr>
      </p:pic>
      <p:sp>
        <p:nvSpPr>
          <p:cNvPr id="4" name="TextBox 3"/>
          <p:cNvSpPr txBox="1"/>
          <p:nvPr/>
        </p:nvSpPr>
        <p:spPr>
          <a:xfrm>
            <a:off x="2819400" y="457200"/>
            <a:ext cx="3200400" cy="923330"/>
          </a:xfrm>
          <a:prstGeom prst="rect">
            <a:avLst/>
          </a:prstGeom>
          <a:noFill/>
        </p:spPr>
        <p:txBody>
          <a:bodyPr wrap="square" rtlCol="0">
            <a:spAutoFit/>
          </a:bodyPr>
          <a:lstStyle/>
          <a:p>
            <a:r>
              <a:rPr lang="en-US" b="1" u="sng" dirty="0" smtClean="0">
                <a:solidFill>
                  <a:srgbClr val="00B050"/>
                </a:solidFill>
              </a:rPr>
              <a:t>Inputs </a:t>
            </a:r>
            <a:r>
              <a:rPr lang="en-US" b="1" dirty="0" smtClean="0">
                <a:solidFill>
                  <a:srgbClr val="00B050"/>
                </a:solidFill>
              </a:rPr>
              <a:t>: </a:t>
            </a:r>
            <a:r>
              <a:rPr lang="en-US" b="1" dirty="0" smtClean="0">
                <a:solidFill>
                  <a:schemeClr val="tx1">
                    <a:lumMod val="50000"/>
                    <a:lumOff val="50000"/>
                  </a:schemeClr>
                </a:solidFill>
              </a:rPr>
              <a:t>Funds for road construction, equipment &amp; staff</a:t>
            </a:r>
            <a:endParaRPr lang="en-US" b="1" dirty="0">
              <a:solidFill>
                <a:schemeClr val="tx1">
                  <a:lumMod val="50000"/>
                  <a:lumOff val="50000"/>
                </a:schemeClr>
              </a:solidFill>
            </a:endParaRPr>
          </a:p>
        </p:txBody>
      </p:sp>
      <p:pic>
        <p:nvPicPr>
          <p:cNvPr id="2052" name="Picture 4"/>
          <p:cNvPicPr>
            <a:picLocks noChangeAspect="1" noChangeArrowheads="1"/>
          </p:cNvPicPr>
          <p:nvPr/>
        </p:nvPicPr>
        <p:blipFill>
          <a:blip r:embed="rId4" cstate="print"/>
          <a:srcRect/>
          <a:stretch>
            <a:fillRect/>
          </a:stretch>
        </p:blipFill>
        <p:spPr bwMode="auto">
          <a:xfrm>
            <a:off x="6188090" y="1524000"/>
            <a:ext cx="1279510" cy="1216111"/>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625490" y="304800"/>
            <a:ext cx="1048871" cy="990600"/>
          </a:xfrm>
          <a:prstGeom prst="rect">
            <a:avLst/>
          </a:prstGeom>
          <a:noFill/>
          <a:ln w="9525">
            <a:noFill/>
            <a:miter lim="800000"/>
            <a:headEnd/>
            <a:tailEnd/>
          </a:ln>
        </p:spPr>
      </p:pic>
      <p:pic>
        <p:nvPicPr>
          <p:cNvPr id="2055" name="Picture 7"/>
          <p:cNvPicPr>
            <a:picLocks noChangeAspect="1" noChangeArrowheads="1"/>
          </p:cNvPicPr>
          <p:nvPr/>
        </p:nvPicPr>
        <p:blipFill>
          <a:blip r:embed="rId6" cstate="print"/>
          <a:srcRect/>
          <a:stretch>
            <a:fillRect/>
          </a:stretch>
        </p:blipFill>
        <p:spPr bwMode="auto">
          <a:xfrm>
            <a:off x="1524001" y="2667000"/>
            <a:ext cx="685800" cy="969328"/>
          </a:xfrm>
          <a:prstGeom prst="rect">
            <a:avLst/>
          </a:prstGeom>
          <a:noFill/>
          <a:ln w="9525">
            <a:noFill/>
            <a:miter lim="800000"/>
            <a:headEnd/>
            <a:tailEnd/>
          </a:ln>
        </p:spPr>
      </p:pic>
      <p:pic>
        <p:nvPicPr>
          <p:cNvPr id="2056" name="Picture 8"/>
          <p:cNvPicPr>
            <a:picLocks noChangeAspect="1" noChangeArrowheads="1"/>
          </p:cNvPicPr>
          <p:nvPr/>
        </p:nvPicPr>
        <p:blipFill>
          <a:blip r:embed="rId7" cstate="print"/>
          <a:srcRect/>
          <a:stretch>
            <a:fillRect/>
          </a:stretch>
        </p:blipFill>
        <p:spPr bwMode="auto">
          <a:xfrm>
            <a:off x="6324600" y="3352800"/>
            <a:ext cx="1371600" cy="912737"/>
          </a:xfrm>
          <a:prstGeom prst="rect">
            <a:avLst/>
          </a:prstGeom>
          <a:noFill/>
          <a:ln w="9525">
            <a:noFill/>
            <a:miter lim="800000"/>
            <a:headEnd/>
            <a:tailEnd/>
          </a:ln>
        </p:spPr>
      </p:pic>
      <p:pic>
        <p:nvPicPr>
          <p:cNvPr id="2058" name="Picture 10"/>
          <p:cNvPicPr>
            <a:picLocks noChangeAspect="1" noChangeArrowheads="1"/>
          </p:cNvPicPr>
          <p:nvPr/>
        </p:nvPicPr>
        <p:blipFill>
          <a:blip r:embed="rId8" cstate="print"/>
          <a:srcRect/>
          <a:stretch>
            <a:fillRect/>
          </a:stretch>
        </p:blipFill>
        <p:spPr bwMode="auto">
          <a:xfrm>
            <a:off x="6705600" y="4648200"/>
            <a:ext cx="1371600" cy="978408"/>
          </a:xfrm>
          <a:prstGeom prst="rect">
            <a:avLst/>
          </a:prstGeom>
          <a:noFill/>
          <a:ln w="9525">
            <a:noFill/>
            <a:miter lim="800000"/>
            <a:headEnd/>
            <a:tailEnd/>
          </a:ln>
        </p:spPr>
      </p:pic>
      <p:sp>
        <p:nvSpPr>
          <p:cNvPr id="14" name="TextBox 13"/>
          <p:cNvSpPr txBox="1"/>
          <p:nvPr/>
        </p:nvSpPr>
        <p:spPr>
          <a:xfrm>
            <a:off x="2819400" y="1676400"/>
            <a:ext cx="3200400" cy="646331"/>
          </a:xfrm>
          <a:prstGeom prst="rect">
            <a:avLst/>
          </a:prstGeom>
          <a:noFill/>
        </p:spPr>
        <p:txBody>
          <a:bodyPr wrap="square" rtlCol="0">
            <a:spAutoFit/>
          </a:bodyPr>
          <a:lstStyle/>
          <a:p>
            <a:r>
              <a:rPr lang="fr-FR" b="1" u="sng" dirty="0" err="1" smtClean="0">
                <a:solidFill>
                  <a:srgbClr val="00B050"/>
                </a:solidFill>
              </a:rPr>
              <a:t>Activities</a:t>
            </a:r>
            <a:r>
              <a:rPr lang="fr-FR" b="1" u="sng" dirty="0" smtClean="0">
                <a:solidFill>
                  <a:srgbClr val="00B050"/>
                </a:solidFill>
              </a:rPr>
              <a:t> </a:t>
            </a:r>
            <a:r>
              <a:rPr lang="fr-FR" b="1" dirty="0" smtClean="0">
                <a:solidFill>
                  <a:srgbClr val="00B050"/>
                </a:solidFill>
              </a:rPr>
              <a:t>: </a:t>
            </a:r>
            <a:r>
              <a:rPr lang="en-US" b="1" dirty="0" smtClean="0">
                <a:solidFill>
                  <a:schemeClr val="tx1">
                    <a:lumMod val="50000"/>
                    <a:lumOff val="50000"/>
                  </a:schemeClr>
                </a:solidFill>
              </a:rPr>
              <a:t>Construction of road</a:t>
            </a:r>
            <a:endParaRPr lang="en-US" b="1" dirty="0">
              <a:solidFill>
                <a:schemeClr val="tx1">
                  <a:lumMod val="50000"/>
                  <a:lumOff val="50000"/>
                </a:schemeClr>
              </a:solidFill>
            </a:endParaRPr>
          </a:p>
        </p:txBody>
      </p:sp>
      <p:sp>
        <p:nvSpPr>
          <p:cNvPr id="15" name="TextBox 14"/>
          <p:cNvSpPr txBox="1"/>
          <p:nvPr/>
        </p:nvSpPr>
        <p:spPr>
          <a:xfrm>
            <a:off x="2819400" y="2667000"/>
            <a:ext cx="3200400" cy="369332"/>
          </a:xfrm>
          <a:prstGeom prst="rect">
            <a:avLst/>
          </a:prstGeom>
          <a:noFill/>
        </p:spPr>
        <p:txBody>
          <a:bodyPr wrap="square" rtlCol="0">
            <a:spAutoFit/>
          </a:bodyPr>
          <a:lstStyle/>
          <a:p>
            <a:r>
              <a:rPr lang="en-US" b="1" u="sng" dirty="0" smtClean="0">
                <a:solidFill>
                  <a:srgbClr val="00B050"/>
                </a:solidFill>
              </a:rPr>
              <a:t>Outputs</a:t>
            </a:r>
            <a:r>
              <a:rPr lang="en-US" b="1" dirty="0" smtClean="0">
                <a:solidFill>
                  <a:srgbClr val="00B050"/>
                </a:solidFill>
              </a:rPr>
              <a:t>: </a:t>
            </a:r>
            <a:r>
              <a:rPr lang="en-US" b="1" dirty="0" smtClean="0">
                <a:solidFill>
                  <a:schemeClr val="tx1">
                    <a:lumMod val="50000"/>
                    <a:lumOff val="50000"/>
                  </a:schemeClr>
                </a:solidFill>
              </a:rPr>
              <a:t>Improved road</a:t>
            </a:r>
            <a:endParaRPr lang="en-US" b="1" dirty="0">
              <a:solidFill>
                <a:schemeClr val="tx1">
                  <a:lumMod val="50000"/>
                  <a:lumOff val="50000"/>
                </a:schemeClr>
              </a:solidFill>
            </a:endParaRPr>
          </a:p>
        </p:txBody>
      </p:sp>
      <p:pic>
        <p:nvPicPr>
          <p:cNvPr id="2050" name="Picture 2"/>
          <p:cNvPicPr>
            <a:picLocks noChangeAspect="1" noChangeArrowheads="1"/>
          </p:cNvPicPr>
          <p:nvPr/>
        </p:nvPicPr>
        <p:blipFill>
          <a:blip r:embed="rId9" cstate="print"/>
          <a:srcRect/>
          <a:stretch>
            <a:fillRect/>
          </a:stretch>
        </p:blipFill>
        <p:spPr bwMode="auto">
          <a:xfrm>
            <a:off x="7086600" y="1143000"/>
            <a:ext cx="1257300" cy="825627"/>
          </a:xfrm>
          <a:prstGeom prst="rect">
            <a:avLst/>
          </a:prstGeom>
          <a:noFill/>
          <a:ln w="9525">
            <a:noFill/>
            <a:miter lim="800000"/>
            <a:headEnd/>
            <a:tailEnd/>
          </a:ln>
        </p:spPr>
      </p:pic>
      <p:sp>
        <p:nvSpPr>
          <p:cNvPr id="16" name="TextBox 15"/>
          <p:cNvSpPr txBox="1"/>
          <p:nvPr/>
        </p:nvSpPr>
        <p:spPr>
          <a:xfrm>
            <a:off x="2819400" y="3620869"/>
            <a:ext cx="3657600" cy="646331"/>
          </a:xfrm>
          <a:prstGeom prst="rect">
            <a:avLst/>
          </a:prstGeom>
          <a:noFill/>
        </p:spPr>
        <p:txBody>
          <a:bodyPr wrap="square" rtlCol="0">
            <a:spAutoFit/>
          </a:bodyPr>
          <a:lstStyle/>
          <a:p>
            <a:r>
              <a:rPr lang="en-US" b="1" u="sng" dirty="0" smtClean="0">
                <a:solidFill>
                  <a:srgbClr val="00B050"/>
                </a:solidFill>
              </a:rPr>
              <a:t>Outcomes</a:t>
            </a:r>
            <a:r>
              <a:rPr lang="en-US" b="1" dirty="0" smtClean="0">
                <a:solidFill>
                  <a:srgbClr val="00B050"/>
                </a:solidFill>
              </a:rPr>
              <a:t>: </a:t>
            </a:r>
            <a:r>
              <a:rPr lang="en-US" b="1" dirty="0" smtClean="0">
                <a:solidFill>
                  <a:schemeClr val="tx1">
                    <a:lumMod val="50000"/>
                    <a:lumOff val="50000"/>
                  </a:schemeClr>
                </a:solidFill>
              </a:rPr>
              <a:t>Travel time </a:t>
            </a:r>
          </a:p>
          <a:p>
            <a:r>
              <a:rPr lang="en-US" b="1" dirty="0" smtClean="0">
                <a:solidFill>
                  <a:schemeClr val="tx1">
                    <a:lumMod val="50000"/>
                    <a:lumOff val="50000"/>
                  </a:schemeClr>
                </a:solidFill>
              </a:rPr>
              <a:t>reduced, more products sold</a:t>
            </a:r>
            <a:endParaRPr lang="en-US" b="1" dirty="0">
              <a:solidFill>
                <a:schemeClr val="tx1">
                  <a:lumMod val="50000"/>
                  <a:lumOff val="50000"/>
                </a:schemeClr>
              </a:solidFill>
            </a:endParaRPr>
          </a:p>
        </p:txBody>
      </p:sp>
      <p:sp>
        <p:nvSpPr>
          <p:cNvPr id="17" name="TextBox 16"/>
          <p:cNvSpPr txBox="1"/>
          <p:nvPr/>
        </p:nvSpPr>
        <p:spPr>
          <a:xfrm>
            <a:off x="2819400" y="4611469"/>
            <a:ext cx="4495800" cy="646331"/>
          </a:xfrm>
          <a:prstGeom prst="rect">
            <a:avLst/>
          </a:prstGeom>
          <a:noFill/>
        </p:spPr>
        <p:txBody>
          <a:bodyPr wrap="square" rtlCol="0">
            <a:spAutoFit/>
          </a:bodyPr>
          <a:lstStyle/>
          <a:p>
            <a:r>
              <a:rPr lang="en-US" b="1" u="sng" dirty="0" smtClean="0">
                <a:solidFill>
                  <a:srgbClr val="00B050"/>
                </a:solidFill>
              </a:rPr>
              <a:t>Impact</a:t>
            </a:r>
            <a:r>
              <a:rPr lang="en-US" b="1" dirty="0" smtClean="0">
                <a:solidFill>
                  <a:srgbClr val="00B050"/>
                </a:solidFill>
              </a:rPr>
              <a:t>: </a:t>
            </a:r>
            <a:r>
              <a:rPr lang="en-US" b="1" dirty="0" smtClean="0">
                <a:solidFill>
                  <a:schemeClr val="tx1">
                    <a:lumMod val="50000"/>
                    <a:lumOff val="50000"/>
                  </a:schemeClr>
                </a:solidFill>
              </a:rPr>
              <a:t>Trade activities improved, household income increased</a:t>
            </a:r>
            <a:endParaRPr lang="en-US" b="1" dirty="0">
              <a:solidFill>
                <a:schemeClr val="tx1">
                  <a:lumMod val="50000"/>
                  <a:lumOff val="50000"/>
                </a:schemeClr>
              </a:solidFill>
            </a:endParaRPr>
          </a:p>
        </p:txBody>
      </p:sp>
      <p:sp>
        <p:nvSpPr>
          <p:cNvPr id="18" name="TextBox 17"/>
          <p:cNvSpPr txBox="1"/>
          <p:nvPr/>
        </p:nvSpPr>
        <p:spPr>
          <a:xfrm>
            <a:off x="304800" y="5334000"/>
            <a:ext cx="4191000" cy="461665"/>
          </a:xfrm>
          <a:prstGeom prst="rect">
            <a:avLst/>
          </a:prstGeom>
          <a:noFill/>
        </p:spPr>
        <p:txBody>
          <a:bodyPr wrap="square" rtlCol="0">
            <a:spAutoFit/>
          </a:bodyPr>
          <a:lstStyle/>
          <a:p>
            <a:r>
              <a:rPr lang="en-US" sz="1200" dirty="0" smtClean="0"/>
              <a:t>Adapted from World Bank </a:t>
            </a:r>
            <a:r>
              <a:rPr lang="en-US" sz="1200" i="1" dirty="0" smtClean="0"/>
              <a:t>Module 2 Results Chain</a:t>
            </a:r>
            <a:r>
              <a:rPr lang="en-US" sz="1200" dirty="0" smtClean="0"/>
              <a:t>, Europe and Central Asia Region, 2007</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5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5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5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5" grpId="0"/>
      <p:bldP spid="15" grpId="1"/>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9400" y="457200"/>
            <a:ext cx="3200400" cy="646331"/>
          </a:xfrm>
          <a:prstGeom prst="rect">
            <a:avLst/>
          </a:prstGeom>
          <a:noFill/>
        </p:spPr>
        <p:txBody>
          <a:bodyPr wrap="square" rtlCol="0">
            <a:spAutoFit/>
          </a:bodyPr>
          <a:lstStyle/>
          <a:p>
            <a:r>
              <a:rPr lang="en-US" b="1" u="sng" dirty="0" smtClean="0">
                <a:solidFill>
                  <a:srgbClr val="00B050"/>
                </a:solidFill>
              </a:rPr>
              <a:t>Inputs</a:t>
            </a:r>
            <a:r>
              <a:rPr lang="en-US" b="1" dirty="0" smtClean="0">
                <a:solidFill>
                  <a:srgbClr val="00B050"/>
                </a:solidFill>
              </a:rPr>
              <a:t>: </a:t>
            </a:r>
            <a:r>
              <a:rPr lang="en-US" b="1" dirty="0" smtClean="0">
                <a:solidFill>
                  <a:schemeClr val="tx1">
                    <a:lumMod val="50000"/>
                    <a:lumOff val="50000"/>
                  </a:schemeClr>
                </a:solidFill>
              </a:rPr>
              <a:t>GEF and co-finance resources</a:t>
            </a:r>
            <a:endParaRPr lang="en-US" b="1" dirty="0">
              <a:solidFill>
                <a:schemeClr val="tx1">
                  <a:lumMod val="50000"/>
                  <a:lumOff val="50000"/>
                </a:schemeClr>
              </a:solidFill>
            </a:endParaRPr>
          </a:p>
        </p:txBody>
      </p:sp>
      <p:sp>
        <p:nvSpPr>
          <p:cNvPr id="4" name="TextBox 3"/>
          <p:cNvSpPr txBox="1"/>
          <p:nvPr/>
        </p:nvSpPr>
        <p:spPr>
          <a:xfrm>
            <a:off x="2819400" y="1633961"/>
            <a:ext cx="4495800" cy="1200329"/>
          </a:xfrm>
          <a:prstGeom prst="rect">
            <a:avLst/>
          </a:prstGeom>
          <a:noFill/>
        </p:spPr>
        <p:txBody>
          <a:bodyPr wrap="square" rtlCol="0">
            <a:spAutoFit/>
          </a:bodyPr>
          <a:lstStyle/>
          <a:p>
            <a:r>
              <a:rPr lang="en-US" b="1" u="sng" dirty="0" smtClean="0">
                <a:solidFill>
                  <a:srgbClr val="00B050"/>
                </a:solidFill>
              </a:rPr>
              <a:t>Activities</a:t>
            </a:r>
            <a:r>
              <a:rPr lang="en-US" b="1" dirty="0" smtClean="0">
                <a:solidFill>
                  <a:srgbClr val="00B050"/>
                </a:solidFill>
              </a:rPr>
              <a:t>: </a:t>
            </a:r>
            <a:r>
              <a:rPr lang="en-US" b="1" dirty="0" smtClean="0">
                <a:solidFill>
                  <a:schemeClr val="tx1">
                    <a:lumMod val="50000"/>
                    <a:lumOff val="50000"/>
                  </a:schemeClr>
                </a:solidFill>
              </a:rPr>
              <a:t>Allocate forest land to local communities to manage with appropriate sustainable forest management policies</a:t>
            </a:r>
            <a:r>
              <a:rPr lang="en-US" dirty="0" smtClean="0"/>
              <a:t>;</a:t>
            </a:r>
            <a:endParaRPr lang="en-US" b="1" dirty="0">
              <a:solidFill>
                <a:schemeClr val="tx1">
                  <a:lumMod val="50000"/>
                  <a:lumOff val="50000"/>
                </a:schemeClr>
              </a:solidFill>
            </a:endParaRPr>
          </a:p>
        </p:txBody>
      </p:sp>
      <p:sp>
        <p:nvSpPr>
          <p:cNvPr id="5" name="TextBox 4"/>
          <p:cNvSpPr txBox="1"/>
          <p:nvPr/>
        </p:nvSpPr>
        <p:spPr>
          <a:xfrm>
            <a:off x="2819400" y="2886670"/>
            <a:ext cx="3200400" cy="923330"/>
          </a:xfrm>
          <a:prstGeom prst="rect">
            <a:avLst/>
          </a:prstGeom>
          <a:noFill/>
        </p:spPr>
        <p:txBody>
          <a:bodyPr wrap="square" rtlCol="0">
            <a:spAutoFit/>
          </a:bodyPr>
          <a:lstStyle/>
          <a:p>
            <a:r>
              <a:rPr lang="en-US" b="1" u="sng" dirty="0" smtClean="0">
                <a:solidFill>
                  <a:srgbClr val="00B050"/>
                </a:solidFill>
              </a:rPr>
              <a:t>Outputs</a:t>
            </a:r>
            <a:r>
              <a:rPr lang="en-US" b="1" dirty="0" smtClean="0">
                <a:solidFill>
                  <a:srgbClr val="00B050"/>
                </a:solidFill>
              </a:rPr>
              <a:t>: </a:t>
            </a:r>
            <a:r>
              <a:rPr lang="en-US" b="1" dirty="0" smtClean="0">
                <a:solidFill>
                  <a:schemeClr val="tx1">
                    <a:lumMod val="50000"/>
                    <a:lumOff val="50000"/>
                  </a:schemeClr>
                </a:solidFill>
              </a:rPr>
              <a:t>ha of forest under community sustainable  forest management</a:t>
            </a:r>
            <a:endParaRPr lang="en-US" b="1" dirty="0">
              <a:solidFill>
                <a:schemeClr val="tx1">
                  <a:lumMod val="50000"/>
                  <a:lumOff val="50000"/>
                </a:schemeClr>
              </a:solidFill>
            </a:endParaRPr>
          </a:p>
        </p:txBody>
      </p:sp>
      <p:sp>
        <p:nvSpPr>
          <p:cNvPr id="6" name="TextBox 5"/>
          <p:cNvSpPr txBox="1"/>
          <p:nvPr/>
        </p:nvSpPr>
        <p:spPr>
          <a:xfrm>
            <a:off x="2819400" y="4114800"/>
            <a:ext cx="3657600" cy="646331"/>
          </a:xfrm>
          <a:prstGeom prst="rect">
            <a:avLst/>
          </a:prstGeom>
          <a:noFill/>
        </p:spPr>
        <p:txBody>
          <a:bodyPr wrap="square" rtlCol="0">
            <a:spAutoFit/>
          </a:bodyPr>
          <a:lstStyle/>
          <a:p>
            <a:r>
              <a:rPr lang="en-US" b="1" u="sng" dirty="0" smtClean="0">
                <a:solidFill>
                  <a:srgbClr val="00B050"/>
                </a:solidFill>
              </a:rPr>
              <a:t>Outcomes</a:t>
            </a:r>
            <a:r>
              <a:rPr lang="en-US" b="1" dirty="0" smtClean="0">
                <a:solidFill>
                  <a:srgbClr val="00B050"/>
                </a:solidFill>
              </a:rPr>
              <a:t>: </a:t>
            </a:r>
            <a:r>
              <a:rPr lang="en-US" b="1" dirty="0" smtClean="0">
                <a:solidFill>
                  <a:schemeClr val="tx1">
                    <a:lumMod val="50000"/>
                    <a:lumOff val="50000"/>
                  </a:schemeClr>
                </a:solidFill>
              </a:rPr>
              <a:t>ha of improved forests </a:t>
            </a:r>
            <a:endParaRPr lang="en-US" b="1" dirty="0">
              <a:solidFill>
                <a:schemeClr val="tx1">
                  <a:lumMod val="50000"/>
                  <a:lumOff val="50000"/>
                </a:schemeClr>
              </a:solidFill>
            </a:endParaRPr>
          </a:p>
        </p:txBody>
      </p:sp>
      <p:sp>
        <p:nvSpPr>
          <p:cNvPr id="7" name="TextBox 6"/>
          <p:cNvSpPr txBox="1"/>
          <p:nvPr/>
        </p:nvSpPr>
        <p:spPr>
          <a:xfrm>
            <a:off x="2819400" y="5068669"/>
            <a:ext cx="4495800" cy="646331"/>
          </a:xfrm>
          <a:prstGeom prst="rect">
            <a:avLst/>
          </a:prstGeom>
          <a:noFill/>
        </p:spPr>
        <p:txBody>
          <a:bodyPr wrap="square" rtlCol="0">
            <a:spAutoFit/>
          </a:bodyPr>
          <a:lstStyle/>
          <a:p>
            <a:r>
              <a:rPr lang="en-US" b="1" u="sng" dirty="0" smtClean="0">
                <a:solidFill>
                  <a:srgbClr val="00B050"/>
                </a:solidFill>
              </a:rPr>
              <a:t>Impact</a:t>
            </a:r>
            <a:r>
              <a:rPr lang="en-US" b="1" dirty="0" smtClean="0">
                <a:solidFill>
                  <a:srgbClr val="00B050"/>
                </a:solidFill>
              </a:rPr>
              <a:t>: </a:t>
            </a:r>
            <a:r>
              <a:rPr lang="en-US" b="1" dirty="0" smtClean="0">
                <a:solidFill>
                  <a:schemeClr val="tx1">
                    <a:lumMod val="50000"/>
                    <a:lumOff val="50000"/>
                  </a:schemeClr>
                </a:solidFill>
              </a:rPr>
              <a:t>Sequestration of carbon and biodiversity conserved</a:t>
            </a:r>
            <a:endParaRPr lang="en-US" b="1" dirty="0">
              <a:solidFill>
                <a:schemeClr val="tx1">
                  <a:lumMod val="50000"/>
                  <a:lumOff val="50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1487176" y="3733800"/>
            <a:ext cx="1332224" cy="1136468"/>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295292" y="1676400"/>
            <a:ext cx="1478464" cy="1109239"/>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6172200" y="228600"/>
            <a:ext cx="1371600" cy="1223889"/>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7010400" y="4953000"/>
            <a:ext cx="1841989" cy="119729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5" grpId="1"/>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Baselines</a:t>
            </a:r>
            <a:endParaRPr lang="en-US" dirty="0"/>
          </a:p>
        </p:txBody>
      </p:sp>
      <p:sp>
        <p:nvSpPr>
          <p:cNvPr id="3" name="Content Placeholder 2"/>
          <p:cNvSpPr>
            <a:spLocks noGrp="1"/>
          </p:cNvSpPr>
          <p:nvPr>
            <p:ph idx="1"/>
          </p:nvPr>
        </p:nvSpPr>
        <p:spPr>
          <a:xfrm>
            <a:off x="457200" y="1219200"/>
            <a:ext cx="8229600" cy="4754563"/>
          </a:xfrm>
        </p:spPr>
        <p:txBody>
          <a:bodyPr/>
          <a:lstStyle/>
          <a:p>
            <a:r>
              <a:rPr lang="en-US" sz="2800" dirty="0" smtClean="0"/>
              <a:t>Initial data on project participants or other project aspects collected prior to the project intervention</a:t>
            </a:r>
          </a:p>
          <a:p>
            <a:r>
              <a:rPr lang="en-US" sz="2800" dirty="0" smtClean="0"/>
              <a:t>When baseline data are not available it is difficult to:</a:t>
            </a:r>
          </a:p>
          <a:p>
            <a:pPr lvl="1"/>
            <a:r>
              <a:rPr lang="en-US" sz="2400" dirty="0" smtClean="0"/>
              <a:t>Set future targets of the project</a:t>
            </a:r>
          </a:p>
          <a:p>
            <a:pPr lvl="1"/>
            <a:r>
              <a:rPr lang="en-US" sz="2400" dirty="0" smtClean="0"/>
              <a:t>If you do not know where you </a:t>
            </a:r>
            <a:r>
              <a:rPr lang="en-US" sz="2400" b="1" dirty="0" smtClean="0"/>
              <a:t>are</a:t>
            </a:r>
            <a:r>
              <a:rPr lang="en-US" sz="2400" dirty="0" smtClean="0"/>
              <a:t>, how can you know where you </a:t>
            </a:r>
            <a:r>
              <a:rPr lang="en-US" sz="2400" b="1" dirty="0" smtClean="0"/>
              <a:t>are going</a:t>
            </a:r>
            <a:r>
              <a:rPr lang="en-US" sz="2400" dirty="0" smtClean="0"/>
              <a:t>?</a:t>
            </a:r>
          </a:p>
          <a:p>
            <a:pPr lvl="1"/>
            <a:r>
              <a:rPr lang="en-US" sz="2400" dirty="0" smtClean="0"/>
              <a:t>Estimate changes as a project proceeds in monitoring</a:t>
            </a:r>
          </a:p>
          <a:p>
            <a:pPr lvl="1"/>
            <a:r>
              <a:rPr lang="en-US" sz="2400" dirty="0" smtClean="0"/>
              <a:t>Compare the initial conditions and changes of project in an evaluation</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Baselines for GEF Projects</a:t>
            </a:r>
            <a:endParaRPr lang="en-US" sz="3600" dirty="0"/>
          </a:p>
        </p:txBody>
      </p:sp>
      <p:sp>
        <p:nvSpPr>
          <p:cNvPr id="3" name="Content Placeholder 2"/>
          <p:cNvSpPr>
            <a:spLocks noGrp="1"/>
          </p:cNvSpPr>
          <p:nvPr>
            <p:ph idx="1"/>
          </p:nvPr>
        </p:nvSpPr>
        <p:spPr>
          <a:xfrm>
            <a:off x="457200" y="1219200"/>
            <a:ext cx="8229600" cy="4525963"/>
          </a:xfrm>
        </p:spPr>
        <p:txBody>
          <a:bodyPr/>
          <a:lstStyle/>
          <a:p>
            <a:r>
              <a:rPr lang="en-US" dirty="0" smtClean="0"/>
              <a:t>Must be in place by CEO Endorsement/approval </a:t>
            </a:r>
          </a:p>
          <a:p>
            <a:r>
              <a:rPr lang="en-US" dirty="0" smtClean="0"/>
              <a:t>If there is not a baseline figure for every indicator </a:t>
            </a:r>
            <a:r>
              <a:rPr lang="en-US" dirty="0" smtClean="0">
                <a:sym typeface="Wingdings" pitchFamily="2" charset="2"/>
              </a:rPr>
              <a:t> a plan must be outlined as to how to capture baseline during first year of implementation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114800"/>
            <a:ext cx="7772400" cy="1362075"/>
          </a:xfrm>
        </p:spPr>
        <p:txBody>
          <a:bodyPr/>
          <a:lstStyle/>
          <a:p>
            <a:pPr algn="l"/>
            <a:r>
              <a:rPr lang="en-US" dirty="0" smtClean="0"/>
              <a:t>Portfolio Monitoring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Monitoring</a:t>
            </a:r>
            <a:endParaRPr lang="en-US" dirty="0"/>
          </a:p>
        </p:txBody>
      </p:sp>
      <p:sp>
        <p:nvSpPr>
          <p:cNvPr id="3" name="Content Placeholder 2"/>
          <p:cNvSpPr>
            <a:spLocks noGrp="1"/>
          </p:cNvSpPr>
          <p:nvPr>
            <p:ph idx="1"/>
          </p:nvPr>
        </p:nvSpPr>
        <p:spPr>
          <a:xfrm>
            <a:off x="457200" y="1447800"/>
            <a:ext cx="8229600" cy="4678363"/>
          </a:xfrm>
        </p:spPr>
        <p:txBody>
          <a:bodyPr/>
          <a:lstStyle/>
          <a:p>
            <a:pPr eaLnBrk="1" hangingPunct="1">
              <a:defRPr/>
            </a:pPr>
            <a:r>
              <a:rPr lang="en-US" sz="2800" dirty="0" smtClean="0"/>
              <a:t>Monitoring the entire set of interventions funded by the GEF</a:t>
            </a:r>
          </a:p>
          <a:p>
            <a:pPr>
              <a:defRPr/>
            </a:pPr>
            <a:r>
              <a:rPr lang="en-US" sz="2800" dirty="0" smtClean="0"/>
              <a:t>Secretariat's Monitoring Focused on Overall GEF Portfolio </a:t>
            </a:r>
          </a:p>
          <a:p>
            <a:pPr marL="742950" lvl="2" indent="-342900">
              <a:defRPr/>
            </a:pPr>
            <a:r>
              <a:rPr lang="en-US" dirty="0" smtClean="0"/>
              <a:t>Global Environmental Benefits</a:t>
            </a:r>
          </a:p>
          <a:p>
            <a:pPr marL="742950" lvl="2" indent="-342900">
              <a:defRPr/>
            </a:pPr>
            <a:r>
              <a:rPr lang="en-US" dirty="0" smtClean="0"/>
              <a:t>Focal Area Goals</a:t>
            </a:r>
          </a:p>
          <a:p>
            <a:pPr marL="742950" lvl="2" indent="-342900">
              <a:defRPr/>
            </a:pPr>
            <a:r>
              <a:rPr lang="en-US" dirty="0" smtClean="0"/>
              <a:t>Focal Area Objectives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sz="3600" dirty="0" smtClean="0"/>
              <a:t>A Few Key Indicators for the GEF</a:t>
            </a:r>
            <a:endParaRPr lang="en-US" sz="3600" dirty="0"/>
          </a:p>
        </p:txBody>
      </p:sp>
      <p:sp>
        <p:nvSpPr>
          <p:cNvPr id="3" name="Content Placeholder 2"/>
          <p:cNvSpPr>
            <a:spLocks noGrp="1"/>
          </p:cNvSpPr>
          <p:nvPr>
            <p:ph idx="1"/>
          </p:nvPr>
        </p:nvSpPr>
        <p:spPr>
          <a:xfrm>
            <a:off x="381000" y="1371600"/>
            <a:ext cx="8229600" cy="4525963"/>
          </a:xfrm>
        </p:spPr>
        <p:txBody>
          <a:bodyPr/>
          <a:lstStyle/>
          <a:p>
            <a:r>
              <a:rPr lang="en-US" sz="2800" dirty="0" smtClean="0"/>
              <a:t>Green House Gas (GHG) emissions reduced</a:t>
            </a:r>
          </a:p>
          <a:p>
            <a:r>
              <a:rPr lang="en-US" sz="2800" dirty="0" smtClean="0"/>
              <a:t>ha (hectares) of protected area (PA) supported</a:t>
            </a:r>
          </a:p>
          <a:p>
            <a:r>
              <a:rPr lang="en-US" sz="2800" dirty="0" smtClean="0"/>
              <a:t>ha brought under sustainable land management (SLM)</a:t>
            </a:r>
          </a:p>
          <a:p>
            <a:r>
              <a:rPr lang="en-US" sz="2800" dirty="0" smtClean="0"/>
              <a:t>Number of strategic partnerships funded to produce measurable pollution reductions in water bodies</a:t>
            </a:r>
          </a:p>
          <a:p>
            <a:r>
              <a:rPr lang="en-US" sz="2800" dirty="0" smtClean="0"/>
              <a:t>Number of countries receiving support for POPs reduction activities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Presentation Overview</a:t>
            </a:r>
            <a:endParaRPr lang="en-US" sz="32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Results Based Management at the GEF</a:t>
            </a:r>
          </a:p>
          <a:p>
            <a:pPr marL="514350" indent="-514350">
              <a:buFont typeface="+mj-lt"/>
              <a:buAutoNum type="arabicPeriod"/>
            </a:pPr>
            <a:r>
              <a:rPr lang="en-US" dirty="0" smtClean="0"/>
              <a:t>Project Level Results</a:t>
            </a:r>
          </a:p>
          <a:p>
            <a:pPr marL="514350" indent="-514350">
              <a:buFont typeface="+mj-lt"/>
              <a:buAutoNum type="arabicPeriod"/>
            </a:pPr>
            <a:r>
              <a:rPr lang="en-US" dirty="0" smtClean="0"/>
              <a:t>Portfolio Monitoring</a:t>
            </a:r>
          </a:p>
          <a:p>
            <a:pPr marL="514350" indent="-514350">
              <a:buFont typeface="+mj-lt"/>
              <a:buAutoNum type="arabicPeriod"/>
            </a:pPr>
            <a:r>
              <a:rPr lang="en-US" dirty="0" smtClean="0"/>
              <a:t>Management Effectiveness &amp; Efficiency</a:t>
            </a:r>
          </a:p>
          <a:p>
            <a:pPr marL="514350" indent="-514350">
              <a:buFont typeface="+mj-lt"/>
              <a:buAutoNum type="arabicPeriod"/>
            </a:pPr>
            <a:r>
              <a:rPr lang="en-US" dirty="0" smtClean="0"/>
              <a:t>Reporting and Accessibility</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48"/>
          <p:cNvGraphicFramePr>
            <a:graphicFrameLocks/>
          </p:cNvGraphicFramePr>
          <p:nvPr/>
        </p:nvGraphicFramePr>
        <p:xfrm>
          <a:off x="762000" y="152400"/>
          <a:ext cx="7696200" cy="5498791"/>
        </p:xfrm>
        <a:graphic>
          <a:graphicData uri="http://schemas.openxmlformats.org/drawingml/2006/table">
            <a:tbl>
              <a:tblPr/>
              <a:tblGrid>
                <a:gridCol w="1905000"/>
                <a:gridCol w="2133600"/>
                <a:gridCol w="1832728"/>
                <a:gridCol w="1824872"/>
              </a:tblGrid>
              <a:tr h="0">
                <a:tc>
                  <a:txBody>
                    <a:bodyPr/>
                    <a:lstStyle/>
                    <a:p>
                      <a:pPr marL="0" marR="0" lvl="0" indent="0" algn="ctr" defTabSz="914400" rtl="0" eaLnBrk="1" fontAlgn="base" latinLnBrk="0" hangingPunct="1">
                        <a:lnSpc>
                          <a:spcPct val="100000"/>
                        </a:lnSpc>
                        <a:spcBef>
                          <a:spcPct val="20000"/>
                        </a:spcBef>
                        <a:spcAft>
                          <a:spcPct val="0"/>
                        </a:spcAft>
                        <a:buClr>
                          <a:schemeClr val="tx1"/>
                        </a:buClr>
                        <a:buSzPct val="120000"/>
                        <a:buFontTx/>
                        <a:buNone/>
                        <a:tabLst/>
                      </a:pPr>
                      <a:r>
                        <a:rPr kumimoji="0" lang="en-US" sz="1600" b="1" i="0" u="none" strike="noStrike" cap="none" normalizeH="0" baseline="0" dirty="0" smtClean="0">
                          <a:ln>
                            <a:noFill/>
                          </a:ln>
                          <a:solidFill>
                            <a:schemeClr val="tx1"/>
                          </a:solidFill>
                          <a:effectLst/>
                          <a:latin typeface="Arial" charset="0"/>
                          <a:cs typeface="Arial" charset="0"/>
                        </a:rPr>
                        <a:t>BD Focal Area Objective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120000"/>
                        <a:buFontTx/>
                        <a:buNone/>
                        <a:tabLst/>
                      </a:pPr>
                      <a:r>
                        <a:rPr kumimoji="0" lang="en-US" sz="1600" b="1" i="0" u="none" strike="noStrike" cap="none" normalizeH="0" baseline="0" dirty="0" smtClean="0">
                          <a:ln>
                            <a:noFill/>
                          </a:ln>
                          <a:solidFill>
                            <a:schemeClr val="tx1"/>
                          </a:solidFill>
                          <a:effectLst/>
                          <a:latin typeface="Arial" charset="0"/>
                          <a:cs typeface="Arial" charset="0"/>
                        </a:rPr>
                        <a:t>Outcome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120000"/>
                        <a:buFontTx/>
                        <a:buNone/>
                        <a:tabLst/>
                      </a:pPr>
                      <a:r>
                        <a:rPr kumimoji="0" lang="en-US" sz="1600" b="1" i="0" u="none" strike="noStrike" cap="none" normalizeH="0" baseline="0" dirty="0" smtClean="0">
                          <a:ln>
                            <a:noFill/>
                          </a:ln>
                          <a:solidFill>
                            <a:schemeClr val="tx1"/>
                          </a:solidFill>
                          <a:effectLst/>
                          <a:latin typeface="Arial" charset="0"/>
                          <a:cs typeface="Arial" charset="0"/>
                        </a:rPr>
                        <a:t>Indicator - Outcome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120000"/>
                        <a:buFontTx/>
                        <a:buNone/>
                        <a:tabLst/>
                      </a:pPr>
                      <a:r>
                        <a:rPr kumimoji="0" lang="en-US" sz="1600" b="1" i="0" u="none" strike="noStrike" cap="none" normalizeH="0" baseline="0" dirty="0" smtClean="0">
                          <a:ln>
                            <a:noFill/>
                          </a:ln>
                          <a:solidFill>
                            <a:schemeClr val="tx1"/>
                          </a:solidFill>
                          <a:effectLst/>
                          <a:latin typeface="Arial" charset="0"/>
                          <a:cs typeface="Arial" charset="0"/>
                        </a:rPr>
                        <a:t>Indicator -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r>
              <a:tr h="2025230">
                <a:tc>
                  <a:txBody>
                    <a:bodyPr/>
                    <a:lstStyle/>
                    <a:p>
                      <a:pPr marL="0" marR="0" lvl="0" indent="0" algn="l" defTabSz="914400" rtl="0" eaLnBrk="1" fontAlgn="base" latinLnBrk="0" hangingPunct="1">
                        <a:lnSpc>
                          <a:spcPct val="100000"/>
                        </a:lnSpc>
                        <a:spcBef>
                          <a:spcPct val="20000"/>
                        </a:spcBef>
                        <a:spcAft>
                          <a:spcPct val="0"/>
                        </a:spcAft>
                        <a:buClr>
                          <a:schemeClr val="tx1"/>
                        </a:buClr>
                        <a:buSzPct val="120000"/>
                        <a:buFontTx/>
                        <a:buNone/>
                        <a:tabLst/>
                      </a:pPr>
                      <a:r>
                        <a:rPr lang="en-US" sz="1800" kern="1200" dirty="0" smtClean="0">
                          <a:solidFill>
                            <a:schemeClr val="tx1"/>
                          </a:solidFill>
                          <a:latin typeface="+mn-lt"/>
                          <a:ea typeface="+mn-ea"/>
                          <a:cs typeface="+mn-cs"/>
                        </a:rPr>
                        <a:t>Improved sustainability of protected area systems</a:t>
                      </a: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342900" algn="l" defTabSz="914400" rtl="0" eaLnBrk="1" latinLnBrk="0" hangingPunct="1">
                        <a:spcBef>
                          <a:spcPts val="0"/>
                        </a:spcBef>
                        <a:spcAft>
                          <a:spcPts val="0"/>
                        </a:spcAft>
                        <a:buSzPts val="1000"/>
                        <a:buFont typeface="Arial" pitchFamily="34" charset="0"/>
                        <a:buNone/>
                      </a:pPr>
                      <a:r>
                        <a:rPr lang="en-US" sz="1800" kern="1200" baseline="0" dirty="0" smtClean="0">
                          <a:solidFill>
                            <a:schemeClr val="tx1"/>
                          </a:solidFill>
                          <a:latin typeface="+mn-lt"/>
                          <a:ea typeface="+mn-ea"/>
                          <a:cs typeface="+mn-cs"/>
                        </a:rPr>
                        <a:t>Increased revenue for protected </a:t>
                      </a:r>
                      <a:r>
                        <a:rPr lang="en-US" sz="1800" kern="1200" baseline="0" dirty="0">
                          <a:solidFill>
                            <a:schemeClr val="tx1"/>
                          </a:solidFill>
                          <a:latin typeface="+mn-lt"/>
                          <a:ea typeface="+mn-ea"/>
                          <a:cs typeface="+mn-cs"/>
                        </a:rPr>
                        <a:t>area systems to meet total expenditures required for management</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2238" rtl="0" eaLnBrk="1" fontAlgn="base" latinLnBrk="0" hangingPunct="1">
                        <a:lnSpc>
                          <a:spcPct val="100000"/>
                        </a:lnSpc>
                        <a:spcBef>
                          <a:spcPct val="20000"/>
                        </a:spcBef>
                        <a:spcAft>
                          <a:spcPct val="0"/>
                        </a:spcAft>
                        <a:buClr>
                          <a:schemeClr val="tx1"/>
                        </a:buClr>
                        <a:buSzPct val="120000"/>
                        <a:buFontTx/>
                        <a:buNone/>
                        <a:tabLst/>
                      </a:pPr>
                      <a:r>
                        <a:rPr lang="en-US" sz="1800" kern="1200" dirty="0" smtClean="0">
                          <a:solidFill>
                            <a:schemeClr val="tx1"/>
                          </a:solidFill>
                          <a:latin typeface="+mn-lt"/>
                          <a:ea typeface="+mn-ea"/>
                          <a:cs typeface="+mn-cs"/>
                        </a:rPr>
                        <a:t>Total annual revenue is sufficient for management of protected area</a:t>
                      </a: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2238" rtl="0" eaLnBrk="1" fontAlgn="base" latinLnBrk="0" hangingPunct="1">
                        <a:lnSpc>
                          <a:spcPct val="100000"/>
                        </a:lnSpc>
                        <a:spcBef>
                          <a:spcPct val="20000"/>
                        </a:spcBef>
                        <a:spcAft>
                          <a:spcPct val="0"/>
                        </a:spcAft>
                        <a:buClr>
                          <a:schemeClr val="tx1"/>
                        </a:buClr>
                        <a:buSzPct val="120000"/>
                        <a:buFontTx/>
                        <a:buNone/>
                        <a:tabLst/>
                        <a:defRPr/>
                      </a:pPr>
                      <a:r>
                        <a:rPr kumimoji="0" lang="en-US" sz="1800" b="0" i="0" u="none" strike="noStrike" cap="none" normalizeH="0" baseline="0" dirty="0" smtClean="0">
                          <a:ln>
                            <a:noFill/>
                          </a:ln>
                          <a:solidFill>
                            <a:schemeClr val="tx1"/>
                          </a:solidFill>
                          <a:effectLst/>
                          <a:latin typeface="+mn-lt"/>
                          <a:cs typeface="Arial" charset="0"/>
                        </a:rPr>
                        <a:t>Total annual revenue- $</a:t>
                      </a:r>
                    </a:p>
                    <a:p>
                      <a:pPr marL="0" marR="0" lvl="0" indent="0" algn="l" defTabSz="122238" rtl="0" eaLnBrk="1" fontAlgn="base" latinLnBrk="0" hangingPunct="1">
                        <a:lnSpc>
                          <a:spcPct val="100000"/>
                        </a:lnSpc>
                        <a:spcBef>
                          <a:spcPct val="20000"/>
                        </a:spcBef>
                        <a:spcAft>
                          <a:spcPct val="0"/>
                        </a:spcAft>
                        <a:buClr>
                          <a:schemeClr val="tx1"/>
                        </a:buClr>
                        <a:buSzPct val="120000"/>
                        <a:buFontTx/>
                        <a:buNone/>
                        <a:tabLst/>
                        <a:defRPr/>
                      </a:pPr>
                      <a:endParaRPr kumimoji="0" lang="en-US" sz="1600" b="0" i="0" u="none" strike="noStrike" cap="none" normalizeH="0" baseline="0" dirty="0" smtClean="0">
                        <a:ln>
                          <a:noFill/>
                        </a:ln>
                        <a:solidFill>
                          <a:schemeClr val="tx1"/>
                        </a:solidFill>
                        <a:effectLst/>
                        <a:latin typeface="Arial" charset="0"/>
                        <a:cs typeface="Arial" charset="0"/>
                      </a:endParaRPr>
                    </a:p>
                    <a:p>
                      <a:pPr marL="0" marR="0" lvl="0" indent="0" algn="l" defTabSz="122238" rtl="0" eaLnBrk="1" fontAlgn="base" latinLnBrk="0" hangingPunct="1">
                        <a:lnSpc>
                          <a:spcPct val="100000"/>
                        </a:lnSpc>
                        <a:spcBef>
                          <a:spcPct val="20000"/>
                        </a:spcBef>
                        <a:spcAft>
                          <a:spcPct val="0"/>
                        </a:spcAft>
                        <a:buClr>
                          <a:schemeClr val="tx1"/>
                        </a:buClr>
                        <a:buSzPct val="120000"/>
                        <a:buFontTx/>
                        <a:buNone/>
                        <a:tabLst/>
                      </a:pPr>
                      <a:r>
                        <a:rPr lang="en-US" sz="1800" kern="1200" dirty="0" smtClean="0">
                          <a:solidFill>
                            <a:schemeClr val="tx1"/>
                          </a:solidFill>
                          <a:latin typeface="+mn-lt"/>
                          <a:ea typeface="+mn-ea"/>
                          <a:cs typeface="+mn-cs"/>
                        </a:rPr>
                        <a:t>Sustainable financing plans</a:t>
                      </a:r>
                    </a:p>
                    <a:p>
                      <a:pPr marL="0" marR="0" lvl="0" indent="0" algn="l" defTabSz="122238" rtl="0" eaLnBrk="1" fontAlgn="base" latinLnBrk="0" hangingPunct="1">
                        <a:lnSpc>
                          <a:spcPct val="100000"/>
                        </a:lnSpc>
                        <a:spcBef>
                          <a:spcPct val="20000"/>
                        </a:spcBef>
                        <a:spcAft>
                          <a:spcPct val="0"/>
                        </a:spcAft>
                        <a:buClr>
                          <a:schemeClr val="tx1"/>
                        </a:buClr>
                        <a:buSzPct val="120000"/>
                        <a:buFontTx/>
                        <a:buNone/>
                        <a:tabLst/>
                      </a:pPr>
                      <a:r>
                        <a:rPr lang="en-US" sz="1800" kern="1200" dirty="0" smtClean="0">
                          <a:solidFill>
                            <a:schemeClr val="tx1"/>
                          </a:solidFill>
                          <a:latin typeface="+mn-lt"/>
                          <a:ea typeface="+mn-ea"/>
                          <a:cs typeface="+mn-cs"/>
                        </a:rPr>
                        <a:t>(No.) </a:t>
                      </a: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441">
                <a:tc>
                  <a:txBody>
                    <a:bodyPr/>
                    <a:lstStyle/>
                    <a:p>
                      <a:pPr marL="0" marR="0" lvl="0" indent="0" algn="ctr" defTabSz="914400" rtl="0" eaLnBrk="1" fontAlgn="base" latinLnBrk="0" hangingPunct="1">
                        <a:lnSpc>
                          <a:spcPct val="100000"/>
                        </a:lnSpc>
                        <a:spcBef>
                          <a:spcPct val="20000"/>
                        </a:spcBef>
                        <a:spcAft>
                          <a:spcPct val="0"/>
                        </a:spcAft>
                        <a:buClr>
                          <a:schemeClr val="tx1"/>
                        </a:buClr>
                        <a:buSzPct val="120000"/>
                        <a:buFontTx/>
                        <a:buNone/>
                        <a:tabLst/>
                      </a:pPr>
                      <a:r>
                        <a:rPr kumimoji="0" lang="en-US" sz="1600" b="1" i="0" u="none" strike="noStrike" cap="none" normalizeH="0" baseline="0" dirty="0" smtClean="0">
                          <a:ln>
                            <a:noFill/>
                          </a:ln>
                          <a:solidFill>
                            <a:schemeClr val="tx1"/>
                          </a:solidFill>
                          <a:effectLst/>
                          <a:latin typeface="Arial" charset="0"/>
                          <a:cs typeface="Arial" charset="0"/>
                        </a:rPr>
                        <a:t>CC Focal Area Objective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120000"/>
                        <a:buFontTx/>
                        <a:buNone/>
                        <a:tabLst/>
                      </a:pPr>
                      <a:r>
                        <a:rPr kumimoji="0" lang="en-US" sz="1600" b="1" i="0" u="none" strike="noStrike" cap="none" normalizeH="0" baseline="0" dirty="0" smtClean="0">
                          <a:ln>
                            <a:noFill/>
                          </a:ln>
                          <a:solidFill>
                            <a:schemeClr val="tx1"/>
                          </a:solidFill>
                          <a:effectLst/>
                          <a:latin typeface="Arial" charset="0"/>
                          <a:cs typeface="Arial" charset="0"/>
                        </a:rPr>
                        <a:t>Outcome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120000"/>
                        <a:buFontTx/>
                        <a:buNone/>
                        <a:tabLst/>
                      </a:pPr>
                      <a:r>
                        <a:rPr kumimoji="0" lang="en-US" sz="1600" b="1" i="0" u="none" strike="noStrike" cap="none" normalizeH="0" baseline="0" dirty="0" smtClean="0">
                          <a:ln>
                            <a:noFill/>
                          </a:ln>
                          <a:solidFill>
                            <a:schemeClr val="tx1"/>
                          </a:solidFill>
                          <a:effectLst/>
                          <a:latin typeface="Arial" charset="0"/>
                          <a:cs typeface="Arial" charset="0"/>
                        </a:rPr>
                        <a:t>Indicator - Outcome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120000"/>
                        <a:buFontTx/>
                        <a:buNone/>
                        <a:tabLst/>
                      </a:pPr>
                      <a:r>
                        <a:rPr kumimoji="0" lang="en-US" sz="1600" b="1" i="0" u="none" strike="noStrike" cap="none" normalizeH="0" baseline="0" dirty="0" smtClean="0">
                          <a:ln>
                            <a:noFill/>
                          </a:ln>
                          <a:solidFill>
                            <a:schemeClr val="tx1"/>
                          </a:solidFill>
                          <a:effectLst/>
                          <a:latin typeface="Arial" charset="0"/>
                          <a:cs typeface="Arial" charset="0"/>
                        </a:rPr>
                        <a:t>Indicator -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r>
              <a:tr h="1981199">
                <a:tc>
                  <a:txBody>
                    <a:bodyPr/>
                    <a:lstStyle/>
                    <a:p>
                      <a:r>
                        <a:rPr lang="en-US" sz="1800" kern="1200" baseline="0" dirty="0" smtClean="0">
                          <a:solidFill>
                            <a:schemeClr val="tx1"/>
                          </a:solidFill>
                          <a:latin typeface="+mn-lt"/>
                          <a:ea typeface="+mn-ea"/>
                          <a:cs typeface="+mn-cs"/>
                        </a:rPr>
                        <a:t>Promote the demonstration, deployment, and transfer of innovative low-carbon technologies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800" kern="1200" baseline="0" dirty="0" smtClean="0">
                          <a:solidFill>
                            <a:schemeClr val="tx1"/>
                          </a:solidFill>
                          <a:latin typeface="+mn-lt"/>
                          <a:ea typeface="+mn-ea"/>
                          <a:cs typeface="+mn-cs"/>
                        </a:rPr>
                        <a:t>Technologies successfully demonstrated, deployed, and transferred </a:t>
                      </a:r>
                    </a:p>
                    <a:p>
                      <a:r>
                        <a:rPr lang="en-US" sz="1800" kern="1200" baseline="0" dirty="0" smtClean="0">
                          <a:solidFill>
                            <a:schemeClr val="tx1"/>
                          </a:solidFill>
                          <a:latin typeface="+mn-lt"/>
                          <a:ea typeface="+mn-ea"/>
                          <a:cs typeface="+mn-cs"/>
                        </a:rPr>
                        <a:t>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800" kern="1200" baseline="0" dirty="0" smtClean="0">
                          <a:solidFill>
                            <a:schemeClr val="tx1"/>
                          </a:solidFill>
                          <a:latin typeface="+mn-lt"/>
                          <a:ea typeface="+mn-ea"/>
                          <a:cs typeface="+mn-cs"/>
                        </a:rPr>
                        <a:t>Percentage of technology demonstrations reaching  planned goals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800" kern="1200" baseline="0" dirty="0" smtClean="0">
                          <a:solidFill>
                            <a:schemeClr val="tx1"/>
                          </a:solidFill>
                          <a:latin typeface="+mn-lt"/>
                          <a:ea typeface="+mn-ea"/>
                          <a:cs typeface="+mn-cs"/>
                        </a:rPr>
                        <a:t>Innovative low-carbon technologies demonstrated and deployed on the ground </a:t>
                      </a:r>
                    </a:p>
                    <a:p>
                      <a:r>
                        <a:rPr lang="en-US" sz="1800" kern="1200" dirty="0" smtClean="0">
                          <a:solidFill>
                            <a:schemeClr val="tx1"/>
                          </a:solidFill>
                          <a:latin typeface="+mn-lt"/>
                          <a:ea typeface="+mn-ea"/>
                          <a:cs typeface="+mn-cs"/>
                        </a:rPr>
                        <a:t>(No.) </a:t>
                      </a: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sz="3600" dirty="0" smtClean="0"/>
              <a:t>GEF Tracking Tools for Portfolio Performance</a:t>
            </a:r>
            <a:endParaRPr lang="en-US" sz="3600" dirty="0"/>
          </a:p>
        </p:txBody>
      </p:sp>
      <p:sp>
        <p:nvSpPr>
          <p:cNvPr id="3" name="Content Placeholder 2"/>
          <p:cNvSpPr>
            <a:spLocks noGrp="1"/>
          </p:cNvSpPr>
          <p:nvPr>
            <p:ph idx="1"/>
          </p:nvPr>
        </p:nvSpPr>
        <p:spPr>
          <a:xfrm>
            <a:off x="304800" y="1371600"/>
            <a:ext cx="8229600" cy="4754563"/>
          </a:xfrm>
        </p:spPr>
        <p:txBody>
          <a:bodyPr/>
          <a:lstStyle/>
          <a:p>
            <a:r>
              <a:rPr lang="en-US" dirty="0" smtClean="0"/>
              <a:t>Tracking tools (TTs) are the Secretariat's Portfolio monitoring tool </a:t>
            </a:r>
          </a:p>
          <a:p>
            <a:r>
              <a:rPr lang="en-US" dirty="0" smtClean="0"/>
              <a:t>TTs are intended:</a:t>
            </a:r>
          </a:p>
          <a:p>
            <a:pPr lvl="1"/>
            <a:r>
              <a:rPr lang="en-US" sz="3200" dirty="0" smtClean="0"/>
              <a:t> to roll up indicators from the individual project level to the portfolio level </a:t>
            </a:r>
          </a:p>
          <a:p>
            <a:pPr lvl="1"/>
            <a:r>
              <a:rPr lang="en-US" sz="3200" dirty="0" smtClean="0"/>
              <a:t>To track overall portfolio performance in focal areas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Tools Requirements</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Each focal area has its own tracking tool to meet its unique needs </a:t>
            </a:r>
          </a:p>
          <a:p>
            <a:r>
              <a:rPr lang="en-US" dirty="0" smtClean="0"/>
              <a:t>TTs must be complete at CEO Endorsement/approval for MSPs) </a:t>
            </a:r>
          </a:p>
          <a:p>
            <a:r>
              <a:rPr lang="en-US" dirty="0" smtClean="0"/>
              <a:t>TTs submitted again at mid-term and project completion</a:t>
            </a:r>
          </a:p>
          <a:p>
            <a:r>
              <a:rPr lang="en-US" dirty="0" smtClean="0"/>
              <a:t>TT &amp; their associated guidelines can be found: http://www.thegef.org/gef/tracking_tools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114800"/>
            <a:ext cx="7772400" cy="1362075"/>
          </a:xfrm>
        </p:spPr>
        <p:txBody>
          <a:bodyPr/>
          <a:lstStyle/>
          <a:p>
            <a:pPr algn="l"/>
            <a:r>
              <a:rPr lang="en-US" dirty="0" smtClean="0"/>
              <a:t>Management Effectiveness and Efficiency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Management Indicators</a:t>
            </a:r>
            <a:endParaRPr lang="en-US" sz="3600" dirty="0"/>
          </a:p>
        </p:txBody>
      </p:sp>
      <p:sp>
        <p:nvSpPr>
          <p:cNvPr id="3" name="Content Placeholder 2"/>
          <p:cNvSpPr>
            <a:spLocks noGrp="1"/>
          </p:cNvSpPr>
          <p:nvPr>
            <p:ph idx="1"/>
          </p:nvPr>
        </p:nvSpPr>
        <p:spPr>
          <a:xfrm>
            <a:off x="381000" y="1219200"/>
            <a:ext cx="8229600" cy="4525963"/>
          </a:xfrm>
        </p:spPr>
        <p:txBody>
          <a:bodyPr/>
          <a:lstStyle/>
          <a:p>
            <a:r>
              <a:rPr lang="en-US" sz="2800" dirty="0" smtClean="0"/>
              <a:t>Secretariat tracks a number of management indicators with the aim of tracking organization effectiveness</a:t>
            </a:r>
          </a:p>
          <a:p>
            <a:r>
              <a:rPr lang="en-US" sz="2800" dirty="0" smtClean="0"/>
              <a:t>Indicators tracked provide a general picture of how well the GEF:</a:t>
            </a:r>
          </a:p>
          <a:p>
            <a:pPr lvl="1"/>
            <a:r>
              <a:rPr lang="en-US" sz="2400" dirty="0" smtClean="0"/>
              <a:t>mobilizes and uses its resources</a:t>
            </a:r>
          </a:p>
          <a:p>
            <a:pPr lvl="1"/>
            <a:r>
              <a:rPr lang="en-US" sz="2400" dirty="0" smtClean="0"/>
              <a:t>the visibility of the GEF as a global environmental leader</a:t>
            </a:r>
          </a:p>
          <a:p>
            <a:pPr lvl="1"/>
            <a:r>
              <a:rPr lang="en-US" sz="2400" dirty="0" smtClean="0"/>
              <a:t>the efficiency of the GEF partnership in meeting service standards and project cycle efficiency,  and</a:t>
            </a:r>
          </a:p>
          <a:p>
            <a:pPr lvl="1"/>
            <a:r>
              <a:rPr lang="en-US" sz="2400" dirty="0" smtClean="0"/>
              <a:t>the effectiveness of collaboration with partners </a:t>
            </a:r>
          </a:p>
          <a:p>
            <a:endParaRPr 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GEF Business Standards</a:t>
            </a:r>
            <a:endParaRPr lang="en-US" sz="3200" dirty="0"/>
          </a:p>
        </p:txBody>
      </p:sp>
      <p:graphicFrame>
        <p:nvGraphicFramePr>
          <p:cNvPr id="4" name="Table 3"/>
          <p:cNvGraphicFramePr>
            <a:graphicFrameLocks noGrp="1"/>
          </p:cNvGraphicFramePr>
          <p:nvPr/>
        </p:nvGraphicFramePr>
        <p:xfrm>
          <a:off x="304800" y="1447800"/>
          <a:ext cx="8305799" cy="3777653"/>
        </p:xfrm>
        <a:graphic>
          <a:graphicData uri="http://schemas.openxmlformats.org/drawingml/2006/table">
            <a:tbl>
              <a:tblPr/>
              <a:tblGrid>
                <a:gridCol w="5945204"/>
                <a:gridCol w="1224012"/>
                <a:gridCol w="1136583"/>
              </a:tblGrid>
              <a:tr h="351173">
                <a:tc gridSpan="3">
                  <a:txBody>
                    <a:bodyPr/>
                    <a:lstStyle/>
                    <a:p>
                      <a:pPr marL="0" marR="0" algn="ctr">
                        <a:lnSpc>
                          <a:spcPct val="115000"/>
                        </a:lnSpc>
                        <a:spcBef>
                          <a:spcPts val="0"/>
                        </a:spcBef>
                        <a:spcAft>
                          <a:spcPts val="0"/>
                        </a:spcAft>
                      </a:pPr>
                      <a:r>
                        <a:rPr lang="en-US" sz="2400" b="1" dirty="0" smtClean="0">
                          <a:solidFill>
                            <a:schemeClr val="bg1"/>
                          </a:solidFill>
                          <a:latin typeface="+mn-lt"/>
                          <a:ea typeface="Times New Roman"/>
                          <a:cs typeface="Times New Roman"/>
                        </a:rPr>
                        <a:t>Improve </a:t>
                      </a:r>
                      <a:r>
                        <a:rPr lang="en-US" sz="2400" b="1" dirty="0">
                          <a:solidFill>
                            <a:schemeClr val="bg1"/>
                          </a:solidFill>
                          <a:latin typeface="+mn-lt"/>
                          <a:ea typeface="Times New Roman"/>
                          <a:cs typeface="Times New Roman"/>
                        </a:rPr>
                        <a:t>Efficiencies in Project Cycle </a:t>
                      </a:r>
                      <a:endParaRPr lang="en-US" sz="2400" dirty="0">
                        <a:solidFill>
                          <a:schemeClr val="bg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en-US"/>
                    </a:p>
                  </a:txBody>
                  <a:tcPr/>
                </a:tc>
                <a:tc hMerge="1">
                  <a:txBody>
                    <a:bodyPr/>
                    <a:lstStyle/>
                    <a:p>
                      <a:endParaRPr lang="en-US"/>
                    </a:p>
                  </a:txBody>
                  <a:tcPr/>
                </a:tc>
              </a:tr>
              <a:tr h="373071">
                <a:tc>
                  <a:txBody>
                    <a:bodyPr/>
                    <a:lstStyle/>
                    <a:p>
                      <a:pPr marL="0" marR="0">
                        <a:lnSpc>
                          <a:spcPct val="115000"/>
                        </a:lnSpc>
                        <a:spcBef>
                          <a:spcPts val="0"/>
                        </a:spcBef>
                        <a:spcAft>
                          <a:spcPts val="0"/>
                        </a:spcAft>
                      </a:pPr>
                      <a:r>
                        <a:rPr lang="en-US" sz="2400" dirty="0" smtClean="0">
                          <a:solidFill>
                            <a:srgbClr val="000000"/>
                          </a:solidFill>
                          <a:latin typeface="+mn-lt"/>
                          <a:ea typeface="Times New Roman"/>
                          <a:cs typeface="Times New Roman"/>
                        </a:rPr>
                        <a:t>Improved </a:t>
                      </a:r>
                      <a:r>
                        <a:rPr lang="en-US" sz="2400" dirty="0">
                          <a:solidFill>
                            <a:srgbClr val="000000"/>
                          </a:solidFill>
                          <a:latin typeface="+mn-lt"/>
                          <a:ea typeface="Times New Roman"/>
                          <a:cs typeface="Times New Roman"/>
                        </a:rPr>
                        <a:t>timeliness of program design</a:t>
                      </a:r>
                      <a:endParaRPr lang="en-US" sz="24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2400">
                          <a:solidFill>
                            <a:srgbClr val="000000"/>
                          </a:solidFill>
                          <a:latin typeface="+mn-lt"/>
                          <a:ea typeface="Times New Roman"/>
                          <a:cs typeface="Times New Roman"/>
                        </a:rPr>
                        <a:t>FY 2011</a:t>
                      </a:r>
                      <a:endParaRPr lang="en-US" sz="24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lnSpc>
                          <a:spcPct val="115000"/>
                        </a:lnSpc>
                        <a:spcBef>
                          <a:spcPts val="0"/>
                        </a:spcBef>
                        <a:spcAft>
                          <a:spcPts val="0"/>
                        </a:spcAft>
                      </a:pPr>
                      <a:r>
                        <a:rPr lang="en-US" sz="2400">
                          <a:solidFill>
                            <a:srgbClr val="000000"/>
                          </a:solidFill>
                          <a:latin typeface="+mn-lt"/>
                          <a:ea typeface="Times New Roman"/>
                          <a:cs typeface="Times New Roman"/>
                        </a:rPr>
                        <a:t>Target</a:t>
                      </a:r>
                      <a:endParaRPr lang="en-US" sz="24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952157">
                <a:tc>
                  <a:txBody>
                    <a:bodyPr/>
                    <a:lstStyle/>
                    <a:p>
                      <a:pPr marL="0" marR="0">
                        <a:lnSpc>
                          <a:spcPct val="115000"/>
                        </a:lnSpc>
                        <a:spcBef>
                          <a:spcPts val="0"/>
                        </a:spcBef>
                        <a:spcAft>
                          <a:spcPts val="0"/>
                        </a:spcAft>
                        <a:buFont typeface="Arial" pitchFamily="34" charset="0"/>
                        <a:buNone/>
                      </a:pPr>
                      <a:r>
                        <a:rPr lang="en-US" sz="2400" dirty="0" smtClean="0">
                          <a:solidFill>
                            <a:srgbClr val="000000"/>
                          </a:solidFill>
                          <a:latin typeface="+mn-lt"/>
                          <a:ea typeface="Times New Roman"/>
                          <a:cs typeface="Times New Roman"/>
                        </a:rPr>
                        <a:t>Share </a:t>
                      </a:r>
                      <a:r>
                        <a:rPr lang="en-US" sz="2400" dirty="0">
                          <a:solidFill>
                            <a:srgbClr val="000000"/>
                          </a:solidFill>
                          <a:latin typeface="+mn-lt"/>
                          <a:ea typeface="Times New Roman"/>
                          <a:cs typeface="Times New Roman"/>
                        </a:rPr>
                        <a:t>of processed PIF/PPG that exceed the 10 day standard service </a:t>
                      </a:r>
                      <a:endParaRPr lang="en-US" sz="24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rgbClr val="000000"/>
                          </a:solidFill>
                          <a:latin typeface="+mn-lt"/>
                          <a:ea typeface="Times New Roman"/>
                          <a:cs typeface="Times New Roman"/>
                        </a:rPr>
                        <a:t>21% </a:t>
                      </a:r>
                      <a:endParaRPr lang="en-US" sz="24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solidFill>
                            <a:srgbClr val="000000"/>
                          </a:solidFill>
                          <a:latin typeface="+mn-lt"/>
                          <a:ea typeface="Times New Roman"/>
                          <a:cs typeface="Times New Roman"/>
                        </a:rPr>
                        <a:t>20%</a:t>
                      </a:r>
                      <a:endParaRPr lang="en-US" sz="24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400" kern="1200" baseline="0" dirty="0" smtClean="0">
                          <a:solidFill>
                            <a:schemeClr val="tx1"/>
                          </a:solidFill>
                          <a:latin typeface="+mn-lt"/>
                          <a:ea typeface="+mn-ea"/>
                          <a:cs typeface="+mn-cs"/>
                        </a:rPr>
                        <a:t>Average time from project approval to CEO endorsement for GEF-4 (through the end of FY 2011)"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000000"/>
                          </a:solidFill>
                          <a:latin typeface="+mn-lt"/>
                          <a:ea typeface="Times New Roman"/>
                          <a:cs typeface="Times New Roman"/>
                        </a:rPr>
                        <a:t>17 months</a:t>
                      </a:r>
                      <a:endParaRPr lang="en-US" sz="24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000000"/>
                          </a:solidFill>
                          <a:latin typeface="+mn-lt"/>
                          <a:ea typeface="Times New Roman"/>
                          <a:cs typeface="Times New Roman"/>
                        </a:rPr>
                        <a:t>22</a:t>
                      </a:r>
                      <a:r>
                        <a:rPr lang="en-US" sz="2400" baseline="0" dirty="0" smtClean="0">
                          <a:solidFill>
                            <a:srgbClr val="000000"/>
                          </a:solidFill>
                          <a:latin typeface="+mn-lt"/>
                          <a:ea typeface="Times New Roman"/>
                          <a:cs typeface="Times New Roman"/>
                        </a:rPr>
                        <a:t> months</a:t>
                      </a:r>
                      <a:endParaRPr lang="en-US" sz="24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142">
                <a:tc>
                  <a:txBody>
                    <a:bodyPr/>
                    <a:lstStyle/>
                    <a:p>
                      <a:pPr marL="0" marR="0">
                        <a:lnSpc>
                          <a:spcPct val="115000"/>
                        </a:lnSpc>
                        <a:spcBef>
                          <a:spcPts val="0"/>
                        </a:spcBef>
                        <a:spcAft>
                          <a:spcPts val="0"/>
                        </a:spcAft>
                      </a:pPr>
                      <a:r>
                        <a:rPr lang="en-US" sz="2400" dirty="0" smtClean="0">
                          <a:solidFill>
                            <a:srgbClr val="000000"/>
                          </a:solidFill>
                          <a:latin typeface="+mn-lt"/>
                          <a:ea typeface="Times New Roman"/>
                          <a:cs typeface="Times New Roman"/>
                        </a:rPr>
                        <a:t>Average</a:t>
                      </a:r>
                      <a:r>
                        <a:rPr lang="en-US" sz="2400" baseline="0" dirty="0" smtClean="0">
                          <a:solidFill>
                            <a:srgbClr val="000000"/>
                          </a:solidFill>
                          <a:latin typeface="+mn-lt"/>
                          <a:ea typeface="Times New Roman"/>
                          <a:cs typeface="Times New Roman"/>
                        </a:rPr>
                        <a:t> time from project approval to CEO endorsement for GEF-5</a:t>
                      </a:r>
                      <a:endParaRPr lang="en-US" sz="24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solidFill>
                            <a:srgbClr val="000000"/>
                          </a:solidFill>
                          <a:latin typeface="+mn-lt"/>
                          <a:ea typeface="Times New Roman"/>
                          <a:cs typeface="Times New Roman"/>
                        </a:rPr>
                        <a:t>NA</a:t>
                      </a:r>
                      <a:endParaRPr lang="en-US" sz="24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rgbClr val="000000"/>
                          </a:solidFill>
                          <a:latin typeface="+mn-lt"/>
                          <a:ea typeface="Times New Roman"/>
                          <a:cs typeface="Times New Roman"/>
                        </a:rPr>
                        <a:t>18 months</a:t>
                      </a:r>
                      <a:endParaRPr lang="en-US" sz="24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114800"/>
            <a:ext cx="7772400" cy="1362075"/>
          </a:xfrm>
        </p:spPr>
        <p:txBody>
          <a:bodyPr/>
          <a:lstStyle/>
          <a:p>
            <a:pPr algn="l"/>
            <a:r>
              <a:rPr lang="en-US" dirty="0" smtClean="0"/>
              <a:t>Reporting and Accessibility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Project Implementation Reports (PIR)</a:t>
            </a:r>
            <a:endParaRPr lang="en-US" sz="3600" dirty="0"/>
          </a:p>
        </p:txBody>
      </p:sp>
      <p:sp>
        <p:nvSpPr>
          <p:cNvPr id="3" name="Content Placeholder 2"/>
          <p:cNvSpPr>
            <a:spLocks noGrp="1"/>
          </p:cNvSpPr>
          <p:nvPr>
            <p:ph idx="1"/>
          </p:nvPr>
        </p:nvSpPr>
        <p:spPr>
          <a:xfrm>
            <a:off x="457200" y="1371600"/>
            <a:ext cx="8229600" cy="4525963"/>
          </a:xfrm>
        </p:spPr>
        <p:txBody>
          <a:bodyPr/>
          <a:lstStyle/>
          <a:p>
            <a:r>
              <a:rPr lang="en-US" sz="2800" dirty="0" smtClean="0"/>
              <a:t>PIR is a yearly report submitted by Agencies to Secretariat</a:t>
            </a:r>
          </a:p>
          <a:p>
            <a:r>
              <a:rPr lang="en-US" sz="2800" dirty="0" smtClean="0"/>
              <a:t>Report on Project Status: Start, Close, Project Delays, Project Cancellations</a:t>
            </a:r>
          </a:p>
          <a:p>
            <a:r>
              <a:rPr lang="en-US" sz="2800" dirty="0" smtClean="0"/>
              <a:t>Amount disbursed to date</a:t>
            </a:r>
          </a:p>
          <a:p>
            <a:r>
              <a:rPr lang="en-US" sz="2800" dirty="0" smtClean="0"/>
              <a:t>Report on project ratings:</a:t>
            </a:r>
          </a:p>
          <a:p>
            <a:pPr lvl="1"/>
            <a:r>
              <a:rPr lang="en-US" sz="2400" dirty="0" smtClean="0"/>
              <a:t>Implementation Progress (IP)</a:t>
            </a:r>
          </a:p>
          <a:p>
            <a:pPr lvl="1"/>
            <a:r>
              <a:rPr lang="en-US" sz="2400" dirty="0" smtClean="0"/>
              <a:t>Development Objective (DO)</a:t>
            </a:r>
          </a:p>
          <a:p>
            <a:pPr lvl="1"/>
            <a:r>
              <a:rPr lang="en-US" sz="2400" dirty="0" smtClean="0"/>
              <a:t>Risk Rating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Monitoring Review</a:t>
            </a:r>
            <a:endParaRPr lang="en-US" dirty="0"/>
          </a:p>
        </p:txBody>
      </p:sp>
      <p:sp>
        <p:nvSpPr>
          <p:cNvPr id="3" name="Content Placeholder 2"/>
          <p:cNvSpPr>
            <a:spLocks noGrp="1"/>
          </p:cNvSpPr>
          <p:nvPr>
            <p:ph idx="1"/>
          </p:nvPr>
        </p:nvSpPr>
        <p:spPr/>
        <p:txBody>
          <a:bodyPr/>
          <a:lstStyle/>
          <a:p>
            <a:r>
              <a:rPr lang="en-US" dirty="0" smtClean="0"/>
              <a:t>The Annual Monitoring Review (AMR) is the principal reporting instrument of the GEF Secretariat’s monitoring system</a:t>
            </a:r>
          </a:p>
          <a:p>
            <a:r>
              <a:rPr lang="en-US" dirty="0" smtClean="0"/>
              <a:t>Provides a snap shot of the overall health of the GEF’s active portfolio of projects each fiscal year</a:t>
            </a:r>
          </a:p>
          <a:p>
            <a:r>
              <a:rPr lang="en-US" dirty="0" smtClean="0"/>
              <a:t>Report is based on Agency PIR submissions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a:spLocks noGrp="1"/>
          </p:cNvSpPr>
          <p:nvPr>
            <p:ph type="title"/>
          </p:nvPr>
        </p:nvSpPr>
        <p:spPr/>
        <p:txBody>
          <a:bodyPr>
            <a:noAutofit/>
          </a:bodyPr>
          <a:lstStyle/>
          <a:p>
            <a:r>
              <a:rPr lang="en-US" sz="2800" dirty="0" smtClean="0">
                <a:latin typeface="Times New Roman" pitchFamily="18" charset="0"/>
                <a:cs typeface="Times New Roman" pitchFamily="18" charset="0"/>
              </a:rPr>
              <a:t>Results Based Management Integrated into Project Cycle (from Project Concept to Project Completion)</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4068730473"/>
              </p:ext>
            </p:extLst>
          </p:nvPr>
        </p:nvGraphicFramePr>
        <p:xfrm>
          <a:off x="609600" y="1524000"/>
          <a:ext cx="7620000" cy="4191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Brace 4"/>
          <p:cNvSpPr/>
          <p:nvPr/>
        </p:nvSpPr>
        <p:spPr>
          <a:xfrm rot="16200000">
            <a:off x="5715000" y="2819400"/>
            <a:ext cx="762000" cy="2895600"/>
          </a:xfrm>
          <a:prstGeom prst="leftBrace">
            <a:avLst>
              <a:gd name="adj1" fmla="val 8333"/>
              <a:gd name="adj2" fmla="val 5107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13955769">
            <a:off x="1219200" y="3048000"/>
            <a:ext cx="685800" cy="1524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381000" y="2362200"/>
            <a:ext cx="2514600" cy="1077218"/>
          </a:xfrm>
          <a:prstGeom prst="rect">
            <a:avLst/>
          </a:prstGeom>
          <a:noFill/>
        </p:spPr>
        <p:txBody>
          <a:bodyPr wrap="square" rtlCol="0">
            <a:spAutoFit/>
          </a:bodyPr>
          <a:lstStyle/>
          <a:p>
            <a:r>
              <a:rPr lang="en-US" sz="1600" b="1" dirty="0" smtClean="0">
                <a:solidFill>
                  <a:schemeClr val="tx2"/>
                </a:solidFill>
                <a:latin typeface="Times New Roman" pitchFamily="18" charset="0"/>
                <a:cs typeface="Times New Roman" pitchFamily="18" charset="0"/>
              </a:rPr>
              <a:t>Focus of Council &amp; GEF SEC has historically been on steps 1 &amp; 2 of the project cycle</a:t>
            </a:r>
            <a:endParaRPr lang="en-US" sz="1600" b="1" dirty="0">
              <a:solidFill>
                <a:schemeClr val="tx2"/>
              </a:solidFill>
              <a:latin typeface="Times New Roman" pitchFamily="18" charset="0"/>
              <a:cs typeface="Times New Roman" pitchFamily="18" charset="0"/>
            </a:endParaRPr>
          </a:p>
        </p:txBody>
      </p:sp>
      <p:sp>
        <p:nvSpPr>
          <p:cNvPr id="8" name="TextBox 7"/>
          <p:cNvSpPr txBox="1"/>
          <p:nvPr/>
        </p:nvSpPr>
        <p:spPr>
          <a:xfrm>
            <a:off x="4495800" y="4648200"/>
            <a:ext cx="3048000" cy="830997"/>
          </a:xfrm>
          <a:prstGeom prst="rect">
            <a:avLst/>
          </a:prstGeom>
          <a:noFill/>
        </p:spPr>
        <p:txBody>
          <a:bodyPr wrap="square" rtlCol="0">
            <a:spAutoFit/>
          </a:bodyPr>
          <a:lstStyle/>
          <a:p>
            <a:r>
              <a:rPr lang="en-US" sz="1600" b="1" dirty="0" smtClean="0">
                <a:solidFill>
                  <a:schemeClr val="tx2"/>
                </a:solidFill>
                <a:latin typeface="Times New Roman" pitchFamily="18" charset="0"/>
                <a:cs typeface="Times New Roman" pitchFamily="18" charset="0"/>
              </a:rPr>
              <a:t>RBM in GEF-5 has placed a greater emphasis on steps 3 &amp; 4 of the project cycle</a:t>
            </a:r>
            <a:endParaRPr lang="en-US" sz="16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5EBC36B2-CEFA-0B4C-9A65-ECF4DB39FB49}"/>
                                            </p:graphicEl>
                                          </p:spTgt>
                                        </p:tgtEl>
                                        <p:attrNameLst>
                                          <p:attrName>style.visibility</p:attrName>
                                        </p:attrNameLst>
                                      </p:cBhvr>
                                      <p:to>
                                        <p:strVal val="visible"/>
                                      </p:to>
                                    </p:set>
                                    <p:animEffect transition="in" filter="fade">
                                      <p:cBhvr>
                                        <p:cTn id="7" dur="1000"/>
                                        <p:tgtEl>
                                          <p:spTgt spid="4">
                                            <p:graphicEl>
                                              <a:dgm id="{5EBC36B2-CEFA-0B4C-9A65-ECF4DB39FB49}"/>
                                            </p:graphicEl>
                                          </p:spTgt>
                                        </p:tgtEl>
                                      </p:cBhvr>
                                    </p:animEffect>
                                    <p:anim calcmode="lin" valueType="num">
                                      <p:cBhvr>
                                        <p:cTn id="8" dur="1000" fill="hold"/>
                                        <p:tgtEl>
                                          <p:spTgt spid="4">
                                            <p:graphicEl>
                                              <a:dgm id="{5EBC36B2-CEFA-0B4C-9A65-ECF4DB39FB49}"/>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5EBC36B2-CEFA-0B4C-9A65-ECF4DB39FB4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27859525-777E-4F75-98F7-C0EC490A9100}"/>
                                            </p:graphicEl>
                                          </p:spTgt>
                                        </p:tgtEl>
                                        <p:attrNameLst>
                                          <p:attrName>style.visibility</p:attrName>
                                        </p:attrNameLst>
                                      </p:cBhvr>
                                      <p:to>
                                        <p:strVal val="visible"/>
                                      </p:to>
                                    </p:set>
                                    <p:animEffect transition="in" filter="fade">
                                      <p:cBhvr>
                                        <p:cTn id="14" dur="1000"/>
                                        <p:tgtEl>
                                          <p:spTgt spid="4">
                                            <p:graphicEl>
                                              <a:dgm id="{27859525-777E-4F75-98F7-C0EC490A9100}"/>
                                            </p:graphicEl>
                                          </p:spTgt>
                                        </p:tgtEl>
                                      </p:cBhvr>
                                    </p:animEffect>
                                    <p:anim calcmode="lin" valueType="num">
                                      <p:cBhvr>
                                        <p:cTn id="15" dur="1000" fill="hold"/>
                                        <p:tgtEl>
                                          <p:spTgt spid="4">
                                            <p:graphicEl>
                                              <a:dgm id="{27859525-777E-4F75-98F7-C0EC490A9100}"/>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27859525-777E-4F75-98F7-C0EC490A9100}"/>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B4661E0C-D26C-44B9-9DCB-20153996DD4B}"/>
                                            </p:graphicEl>
                                          </p:spTgt>
                                        </p:tgtEl>
                                        <p:attrNameLst>
                                          <p:attrName>style.visibility</p:attrName>
                                        </p:attrNameLst>
                                      </p:cBhvr>
                                      <p:to>
                                        <p:strVal val="visible"/>
                                      </p:to>
                                    </p:set>
                                    <p:animEffect transition="in" filter="fade">
                                      <p:cBhvr>
                                        <p:cTn id="19" dur="1000"/>
                                        <p:tgtEl>
                                          <p:spTgt spid="4">
                                            <p:graphicEl>
                                              <a:dgm id="{B4661E0C-D26C-44B9-9DCB-20153996DD4B}"/>
                                            </p:graphicEl>
                                          </p:spTgt>
                                        </p:tgtEl>
                                      </p:cBhvr>
                                    </p:animEffect>
                                    <p:anim calcmode="lin" valueType="num">
                                      <p:cBhvr>
                                        <p:cTn id="20" dur="1000" fill="hold"/>
                                        <p:tgtEl>
                                          <p:spTgt spid="4">
                                            <p:graphicEl>
                                              <a:dgm id="{B4661E0C-D26C-44B9-9DCB-20153996DD4B}"/>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B4661E0C-D26C-44B9-9DCB-20153996DD4B}"/>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0F5505B2-3223-48CE-92EC-0083CCB8B1CA}"/>
                                            </p:graphicEl>
                                          </p:spTgt>
                                        </p:tgtEl>
                                        <p:attrNameLst>
                                          <p:attrName>style.visibility</p:attrName>
                                        </p:attrNameLst>
                                      </p:cBhvr>
                                      <p:to>
                                        <p:strVal val="visible"/>
                                      </p:to>
                                    </p:set>
                                    <p:animEffect transition="in" filter="fade">
                                      <p:cBhvr>
                                        <p:cTn id="26" dur="1000"/>
                                        <p:tgtEl>
                                          <p:spTgt spid="4">
                                            <p:graphicEl>
                                              <a:dgm id="{0F5505B2-3223-48CE-92EC-0083CCB8B1CA}"/>
                                            </p:graphicEl>
                                          </p:spTgt>
                                        </p:tgtEl>
                                      </p:cBhvr>
                                    </p:animEffect>
                                    <p:anim calcmode="lin" valueType="num">
                                      <p:cBhvr>
                                        <p:cTn id="27" dur="1000" fill="hold"/>
                                        <p:tgtEl>
                                          <p:spTgt spid="4">
                                            <p:graphicEl>
                                              <a:dgm id="{0F5505B2-3223-48CE-92EC-0083CCB8B1CA}"/>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0F5505B2-3223-48CE-92EC-0083CCB8B1CA}"/>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13FBACD2-8F35-4DC6-BCA8-914E412463E6}"/>
                                            </p:graphicEl>
                                          </p:spTgt>
                                        </p:tgtEl>
                                        <p:attrNameLst>
                                          <p:attrName>style.visibility</p:attrName>
                                        </p:attrNameLst>
                                      </p:cBhvr>
                                      <p:to>
                                        <p:strVal val="visible"/>
                                      </p:to>
                                    </p:set>
                                    <p:animEffect transition="in" filter="fade">
                                      <p:cBhvr>
                                        <p:cTn id="31" dur="1000"/>
                                        <p:tgtEl>
                                          <p:spTgt spid="4">
                                            <p:graphicEl>
                                              <a:dgm id="{13FBACD2-8F35-4DC6-BCA8-914E412463E6}"/>
                                            </p:graphicEl>
                                          </p:spTgt>
                                        </p:tgtEl>
                                      </p:cBhvr>
                                    </p:animEffect>
                                    <p:anim calcmode="lin" valueType="num">
                                      <p:cBhvr>
                                        <p:cTn id="32" dur="1000" fill="hold"/>
                                        <p:tgtEl>
                                          <p:spTgt spid="4">
                                            <p:graphicEl>
                                              <a:dgm id="{13FBACD2-8F35-4DC6-BCA8-914E412463E6}"/>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13FBACD2-8F35-4DC6-BCA8-914E412463E6}"/>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D399F494-2A33-4E61-93F2-BE8E9D440A5D}"/>
                                            </p:graphicEl>
                                          </p:spTgt>
                                        </p:tgtEl>
                                        <p:attrNameLst>
                                          <p:attrName>style.visibility</p:attrName>
                                        </p:attrNameLst>
                                      </p:cBhvr>
                                      <p:to>
                                        <p:strVal val="visible"/>
                                      </p:to>
                                    </p:set>
                                    <p:animEffect transition="in" filter="fade">
                                      <p:cBhvr>
                                        <p:cTn id="38" dur="1000"/>
                                        <p:tgtEl>
                                          <p:spTgt spid="4">
                                            <p:graphicEl>
                                              <a:dgm id="{D399F494-2A33-4E61-93F2-BE8E9D440A5D}"/>
                                            </p:graphicEl>
                                          </p:spTgt>
                                        </p:tgtEl>
                                      </p:cBhvr>
                                    </p:animEffect>
                                    <p:anim calcmode="lin" valueType="num">
                                      <p:cBhvr>
                                        <p:cTn id="39" dur="1000" fill="hold"/>
                                        <p:tgtEl>
                                          <p:spTgt spid="4">
                                            <p:graphicEl>
                                              <a:dgm id="{D399F494-2A33-4E61-93F2-BE8E9D440A5D}"/>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D399F494-2A33-4E61-93F2-BE8E9D440A5D}"/>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4C5A2901-0C26-4FA3-BDCC-779B5F1DDD43}"/>
                                            </p:graphicEl>
                                          </p:spTgt>
                                        </p:tgtEl>
                                        <p:attrNameLst>
                                          <p:attrName>style.visibility</p:attrName>
                                        </p:attrNameLst>
                                      </p:cBhvr>
                                      <p:to>
                                        <p:strVal val="visible"/>
                                      </p:to>
                                    </p:set>
                                    <p:animEffect transition="in" filter="fade">
                                      <p:cBhvr>
                                        <p:cTn id="43" dur="1000"/>
                                        <p:tgtEl>
                                          <p:spTgt spid="4">
                                            <p:graphicEl>
                                              <a:dgm id="{4C5A2901-0C26-4FA3-BDCC-779B5F1DDD43}"/>
                                            </p:graphicEl>
                                          </p:spTgt>
                                        </p:tgtEl>
                                      </p:cBhvr>
                                    </p:animEffect>
                                    <p:anim calcmode="lin" valueType="num">
                                      <p:cBhvr>
                                        <p:cTn id="44" dur="1000" fill="hold"/>
                                        <p:tgtEl>
                                          <p:spTgt spid="4">
                                            <p:graphicEl>
                                              <a:dgm id="{4C5A2901-0C26-4FA3-BDCC-779B5F1DDD43}"/>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4C5A2901-0C26-4FA3-BDCC-779B5F1DDD43}"/>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E25D6DB8-B8E0-491E-B1DF-DC94AEC46791}"/>
                                            </p:graphicEl>
                                          </p:spTgt>
                                        </p:tgtEl>
                                        <p:attrNameLst>
                                          <p:attrName>style.visibility</p:attrName>
                                        </p:attrNameLst>
                                      </p:cBhvr>
                                      <p:to>
                                        <p:strVal val="visible"/>
                                      </p:to>
                                    </p:set>
                                    <p:animEffect transition="in" filter="fade">
                                      <p:cBhvr>
                                        <p:cTn id="50" dur="1000"/>
                                        <p:tgtEl>
                                          <p:spTgt spid="4">
                                            <p:graphicEl>
                                              <a:dgm id="{E25D6DB8-B8E0-491E-B1DF-DC94AEC46791}"/>
                                            </p:graphicEl>
                                          </p:spTgt>
                                        </p:tgtEl>
                                      </p:cBhvr>
                                    </p:animEffect>
                                    <p:anim calcmode="lin" valueType="num">
                                      <p:cBhvr>
                                        <p:cTn id="51" dur="1000" fill="hold"/>
                                        <p:tgtEl>
                                          <p:spTgt spid="4">
                                            <p:graphicEl>
                                              <a:dgm id="{E25D6DB8-B8E0-491E-B1DF-DC94AEC46791}"/>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E25D6DB8-B8E0-491E-B1DF-DC94AEC46791}"/>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B470CD62-EE28-4254-9489-905B7DF17D54}"/>
                                            </p:graphicEl>
                                          </p:spTgt>
                                        </p:tgtEl>
                                        <p:attrNameLst>
                                          <p:attrName>style.visibility</p:attrName>
                                        </p:attrNameLst>
                                      </p:cBhvr>
                                      <p:to>
                                        <p:strVal val="visible"/>
                                      </p:to>
                                    </p:set>
                                    <p:animEffect transition="in" filter="fade">
                                      <p:cBhvr>
                                        <p:cTn id="55" dur="1000"/>
                                        <p:tgtEl>
                                          <p:spTgt spid="4">
                                            <p:graphicEl>
                                              <a:dgm id="{B470CD62-EE28-4254-9489-905B7DF17D54}"/>
                                            </p:graphicEl>
                                          </p:spTgt>
                                        </p:tgtEl>
                                      </p:cBhvr>
                                    </p:animEffect>
                                    <p:anim calcmode="lin" valueType="num">
                                      <p:cBhvr>
                                        <p:cTn id="56" dur="1000" fill="hold"/>
                                        <p:tgtEl>
                                          <p:spTgt spid="4">
                                            <p:graphicEl>
                                              <a:dgm id="{B470CD62-EE28-4254-9489-905B7DF17D54}"/>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B470CD62-EE28-4254-9489-905B7DF17D5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114800"/>
            <a:ext cx="7772400" cy="1362075"/>
          </a:xfrm>
        </p:spPr>
        <p:txBody>
          <a:bodyPr/>
          <a:lstStyle/>
          <a:p>
            <a:pPr algn="l"/>
            <a:r>
              <a:rPr lang="en-US" dirty="0" smtClean="0"/>
              <a:t>Results Based Management at the GEF</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Results-Based Management: Definition</a:t>
            </a:r>
            <a:endParaRPr lang="en-US" sz="3600" dirty="0"/>
          </a:p>
        </p:txBody>
      </p:sp>
      <p:sp>
        <p:nvSpPr>
          <p:cNvPr id="3" name="Content Placeholder 2"/>
          <p:cNvSpPr>
            <a:spLocks noGrp="1"/>
          </p:cNvSpPr>
          <p:nvPr>
            <p:ph idx="1"/>
          </p:nvPr>
        </p:nvSpPr>
        <p:spPr/>
        <p:txBody>
          <a:bodyPr/>
          <a:lstStyle/>
          <a:p>
            <a:pPr algn="ctr">
              <a:buNone/>
            </a:pPr>
            <a:r>
              <a:rPr lang="en-US" dirty="0" smtClean="0"/>
              <a:t>A results-based approach aims to improve management effectiveness and accountability by “defining realistic expected results, monitoring progress toward the achievement of expected results, integrating lessons learned into management decisions and reporting on performance.” </a:t>
            </a:r>
          </a:p>
          <a:p>
            <a:pPr algn="r">
              <a:buNone/>
            </a:pPr>
            <a:r>
              <a:rPr lang="en-US" sz="1800" i="1" dirty="0" smtClean="0"/>
              <a:t>Canadian International Development Agency (CIDA), 1999</a:t>
            </a:r>
            <a:r>
              <a:rPr lang="en-US" sz="1800" dirty="0" smtClean="0"/>
              <a:t> </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200" dirty="0" smtClean="0"/>
              <a:t>Tracking Results</a:t>
            </a:r>
            <a:endParaRPr lang="en-US" sz="3200" dirty="0"/>
          </a:p>
        </p:txBody>
      </p:sp>
      <p:sp>
        <p:nvSpPr>
          <p:cNvPr id="4" name="Text Box 5"/>
          <p:cNvSpPr txBox="1">
            <a:spLocks noChangeArrowheads="1"/>
          </p:cNvSpPr>
          <p:nvPr/>
        </p:nvSpPr>
        <p:spPr bwMode="auto">
          <a:xfrm>
            <a:off x="609600" y="990600"/>
            <a:ext cx="2480930" cy="400110"/>
          </a:xfrm>
          <a:prstGeom prst="rect">
            <a:avLst/>
          </a:prstGeom>
          <a:noFill/>
          <a:ln w="9525" algn="ctr">
            <a:noFill/>
            <a:miter lim="800000"/>
            <a:headEnd/>
            <a:tailEnd/>
          </a:ln>
        </p:spPr>
        <p:txBody>
          <a:bodyPr>
            <a:spAutoFit/>
          </a:bodyPr>
          <a:lstStyle/>
          <a:p>
            <a:pPr algn="ctr">
              <a:spcBef>
                <a:spcPct val="50000"/>
              </a:spcBef>
            </a:pPr>
            <a:r>
              <a:rPr lang="en-US" sz="2000" b="1" dirty="0">
                <a:solidFill>
                  <a:schemeClr val="accent1"/>
                </a:solidFill>
                <a:latin typeface="+mj-lt"/>
              </a:rPr>
              <a:t>Project Design</a:t>
            </a:r>
          </a:p>
        </p:txBody>
      </p:sp>
      <p:sp>
        <p:nvSpPr>
          <p:cNvPr id="5" name="Text Box 6"/>
          <p:cNvSpPr txBox="1">
            <a:spLocks noChangeArrowheads="1"/>
          </p:cNvSpPr>
          <p:nvPr/>
        </p:nvSpPr>
        <p:spPr bwMode="auto">
          <a:xfrm>
            <a:off x="3179135" y="990600"/>
            <a:ext cx="2480930" cy="400110"/>
          </a:xfrm>
          <a:prstGeom prst="rect">
            <a:avLst/>
          </a:prstGeom>
          <a:noFill/>
          <a:ln w="9525" algn="ctr">
            <a:noFill/>
            <a:miter lim="800000"/>
            <a:headEnd/>
            <a:tailEnd/>
          </a:ln>
        </p:spPr>
        <p:txBody>
          <a:bodyPr>
            <a:spAutoFit/>
          </a:bodyPr>
          <a:lstStyle/>
          <a:p>
            <a:pPr algn="ctr">
              <a:spcBef>
                <a:spcPct val="50000"/>
              </a:spcBef>
            </a:pPr>
            <a:r>
              <a:rPr lang="en-US" sz="2000" b="1">
                <a:solidFill>
                  <a:schemeClr val="accent1"/>
                </a:solidFill>
                <a:latin typeface="+mj-lt"/>
              </a:rPr>
              <a:t>Implementation</a:t>
            </a:r>
          </a:p>
        </p:txBody>
      </p:sp>
      <p:sp>
        <p:nvSpPr>
          <p:cNvPr id="6" name="Text Box 7"/>
          <p:cNvSpPr txBox="1">
            <a:spLocks noChangeArrowheads="1"/>
          </p:cNvSpPr>
          <p:nvPr/>
        </p:nvSpPr>
        <p:spPr bwMode="auto">
          <a:xfrm>
            <a:off x="5748670" y="990600"/>
            <a:ext cx="2480930" cy="400110"/>
          </a:xfrm>
          <a:prstGeom prst="rect">
            <a:avLst/>
          </a:prstGeom>
          <a:noFill/>
          <a:ln w="9525" algn="ctr">
            <a:noFill/>
            <a:miter lim="800000"/>
            <a:headEnd/>
            <a:tailEnd/>
          </a:ln>
        </p:spPr>
        <p:txBody>
          <a:bodyPr>
            <a:spAutoFit/>
          </a:bodyPr>
          <a:lstStyle/>
          <a:p>
            <a:pPr algn="ctr">
              <a:spcBef>
                <a:spcPct val="50000"/>
              </a:spcBef>
            </a:pPr>
            <a:r>
              <a:rPr lang="en-US" sz="2000" b="1">
                <a:solidFill>
                  <a:schemeClr val="accent1"/>
                </a:solidFill>
                <a:latin typeface="+mj-lt"/>
              </a:rPr>
              <a:t>Evaluation</a:t>
            </a:r>
          </a:p>
        </p:txBody>
      </p:sp>
      <p:sp>
        <p:nvSpPr>
          <p:cNvPr id="7" name="Line 8"/>
          <p:cNvSpPr>
            <a:spLocks noChangeShapeType="1"/>
          </p:cNvSpPr>
          <p:nvPr/>
        </p:nvSpPr>
        <p:spPr bwMode="auto">
          <a:xfrm>
            <a:off x="2824716" y="1343140"/>
            <a:ext cx="620233" cy="0"/>
          </a:xfrm>
          <a:prstGeom prst="line">
            <a:avLst/>
          </a:prstGeom>
          <a:noFill/>
          <a:ln w="38100">
            <a:solidFill>
              <a:schemeClr val="tx1"/>
            </a:solidFill>
            <a:round/>
            <a:headEnd/>
            <a:tailEnd type="triangle" w="med" len="med"/>
          </a:ln>
        </p:spPr>
        <p:txBody>
          <a:bodyPr rot="10800000" wrap="none" anchor="ctr"/>
          <a:lstStyle/>
          <a:p>
            <a:endParaRPr lang="en-US">
              <a:latin typeface="+mj-lt"/>
            </a:endParaRPr>
          </a:p>
        </p:txBody>
      </p:sp>
      <p:sp>
        <p:nvSpPr>
          <p:cNvPr id="8" name="Line 9"/>
          <p:cNvSpPr>
            <a:spLocks noChangeShapeType="1"/>
          </p:cNvSpPr>
          <p:nvPr/>
        </p:nvSpPr>
        <p:spPr bwMode="auto">
          <a:xfrm>
            <a:off x="5482856" y="1343140"/>
            <a:ext cx="620233" cy="0"/>
          </a:xfrm>
          <a:prstGeom prst="line">
            <a:avLst/>
          </a:prstGeom>
          <a:noFill/>
          <a:ln w="38100">
            <a:solidFill>
              <a:schemeClr val="tx1"/>
            </a:solidFill>
            <a:round/>
            <a:headEnd/>
            <a:tailEnd type="triangle" w="med" len="med"/>
          </a:ln>
        </p:spPr>
        <p:txBody>
          <a:bodyPr rot="10800000" wrap="none" anchor="ctr"/>
          <a:lstStyle/>
          <a:p>
            <a:endParaRPr lang="en-US">
              <a:latin typeface="+mj-lt"/>
            </a:endParaRPr>
          </a:p>
        </p:txBody>
      </p:sp>
      <p:sp>
        <p:nvSpPr>
          <p:cNvPr id="9" name="Text Box 10"/>
          <p:cNvSpPr txBox="1">
            <a:spLocks noChangeArrowheads="1"/>
          </p:cNvSpPr>
          <p:nvPr/>
        </p:nvSpPr>
        <p:spPr bwMode="auto">
          <a:xfrm>
            <a:off x="875414" y="1695680"/>
            <a:ext cx="1954840" cy="923330"/>
          </a:xfrm>
          <a:prstGeom prst="rect">
            <a:avLst/>
          </a:prstGeom>
          <a:noFill/>
          <a:ln w="9525" algn="ctr">
            <a:solidFill>
              <a:schemeClr val="tx1"/>
            </a:solidFill>
            <a:miter lim="800000"/>
            <a:headEnd/>
            <a:tailEnd/>
          </a:ln>
        </p:spPr>
        <p:txBody>
          <a:bodyPr wrap="square">
            <a:spAutoFit/>
          </a:bodyPr>
          <a:lstStyle/>
          <a:p>
            <a:pPr algn="ctr"/>
            <a:r>
              <a:rPr lang="en-US" dirty="0">
                <a:latin typeface="+mj-lt"/>
              </a:rPr>
              <a:t>LFA/Results framework</a:t>
            </a:r>
          </a:p>
          <a:p>
            <a:pPr algn="ctr"/>
            <a:r>
              <a:rPr lang="en-US" dirty="0">
                <a:latin typeface="+mj-lt"/>
              </a:rPr>
              <a:t>M&amp;E Plan</a:t>
            </a:r>
          </a:p>
        </p:txBody>
      </p:sp>
      <p:sp>
        <p:nvSpPr>
          <p:cNvPr id="10" name="AutoShape 11"/>
          <p:cNvSpPr>
            <a:spLocks noChangeArrowheads="1"/>
          </p:cNvSpPr>
          <p:nvPr/>
        </p:nvSpPr>
        <p:spPr bwMode="auto">
          <a:xfrm>
            <a:off x="2667000" y="3124200"/>
            <a:ext cx="4075814" cy="1586429"/>
          </a:xfrm>
          <a:prstGeom prst="rightArrow">
            <a:avLst>
              <a:gd name="adj1" fmla="val 50000"/>
              <a:gd name="adj2" fmla="val 127778"/>
            </a:avLst>
          </a:prstGeom>
          <a:noFill/>
          <a:ln w="9525" algn="ctr">
            <a:solidFill>
              <a:schemeClr val="tx1"/>
            </a:solidFill>
            <a:miter lim="800000"/>
            <a:headEnd/>
            <a:tailEnd/>
          </a:ln>
        </p:spPr>
        <p:txBody>
          <a:bodyPr rot="10800000" wrap="none" anchor="ctr"/>
          <a:lstStyle/>
          <a:p>
            <a:endParaRPr lang="en-US">
              <a:latin typeface="+mj-lt"/>
            </a:endParaRPr>
          </a:p>
        </p:txBody>
      </p:sp>
      <p:sp>
        <p:nvSpPr>
          <p:cNvPr id="11" name="Text Box 12"/>
          <p:cNvSpPr txBox="1">
            <a:spLocks noChangeArrowheads="1"/>
          </p:cNvSpPr>
          <p:nvPr/>
        </p:nvSpPr>
        <p:spPr bwMode="auto">
          <a:xfrm>
            <a:off x="2971800" y="3581400"/>
            <a:ext cx="2927474" cy="707886"/>
          </a:xfrm>
          <a:prstGeom prst="rect">
            <a:avLst/>
          </a:prstGeom>
          <a:noFill/>
          <a:ln w="9525" algn="ctr">
            <a:noFill/>
            <a:miter lim="800000"/>
            <a:headEnd/>
            <a:tailEnd/>
          </a:ln>
        </p:spPr>
        <p:txBody>
          <a:bodyPr wrap="square">
            <a:spAutoFit/>
          </a:bodyPr>
          <a:lstStyle/>
          <a:p>
            <a:pPr algn="ctr"/>
            <a:r>
              <a:rPr lang="en-US" sz="2000" dirty="0">
                <a:solidFill>
                  <a:schemeClr val="accent1"/>
                </a:solidFill>
                <a:latin typeface="+mj-lt"/>
              </a:rPr>
              <a:t>Management, monitoring, and learning</a:t>
            </a:r>
          </a:p>
        </p:txBody>
      </p:sp>
      <p:sp>
        <p:nvSpPr>
          <p:cNvPr id="12" name="Text Box 13"/>
          <p:cNvSpPr txBox="1">
            <a:spLocks noChangeArrowheads="1"/>
          </p:cNvSpPr>
          <p:nvPr/>
        </p:nvSpPr>
        <p:spPr bwMode="auto">
          <a:xfrm>
            <a:off x="3267740" y="1695680"/>
            <a:ext cx="2215116" cy="1200329"/>
          </a:xfrm>
          <a:prstGeom prst="rect">
            <a:avLst/>
          </a:prstGeom>
          <a:noFill/>
          <a:ln w="9525" algn="ctr">
            <a:solidFill>
              <a:schemeClr val="tx1"/>
            </a:solidFill>
            <a:miter lim="800000"/>
            <a:headEnd/>
            <a:tailEnd/>
          </a:ln>
        </p:spPr>
        <p:txBody>
          <a:bodyPr>
            <a:spAutoFit/>
          </a:bodyPr>
          <a:lstStyle/>
          <a:p>
            <a:pPr algn="ctr">
              <a:spcBef>
                <a:spcPct val="50000"/>
              </a:spcBef>
            </a:pPr>
            <a:r>
              <a:rPr lang="en-US">
                <a:latin typeface="+mj-lt"/>
              </a:rPr>
              <a:t>Monitoring of progress; midpoint course correction as needed</a:t>
            </a:r>
          </a:p>
        </p:txBody>
      </p:sp>
      <p:sp>
        <p:nvSpPr>
          <p:cNvPr id="13" name="Text Box 14"/>
          <p:cNvSpPr txBox="1">
            <a:spLocks noChangeArrowheads="1"/>
          </p:cNvSpPr>
          <p:nvPr/>
        </p:nvSpPr>
        <p:spPr bwMode="auto">
          <a:xfrm>
            <a:off x="5925879" y="1695680"/>
            <a:ext cx="2215116" cy="646331"/>
          </a:xfrm>
          <a:prstGeom prst="rect">
            <a:avLst/>
          </a:prstGeom>
          <a:noFill/>
          <a:ln w="9525" algn="ctr">
            <a:solidFill>
              <a:schemeClr val="tx1"/>
            </a:solidFill>
            <a:miter lim="800000"/>
            <a:headEnd/>
            <a:tailEnd/>
          </a:ln>
        </p:spPr>
        <p:txBody>
          <a:bodyPr>
            <a:spAutoFit/>
          </a:bodyPr>
          <a:lstStyle/>
          <a:p>
            <a:pPr algn="ctr"/>
            <a:r>
              <a:rPr lang="en-US">
                <a:latin typeface="+mj-lt"/>
              </a:rPr>
              <a:t>Terminal Evaluations</a:t>
            </a:r>
          </a:p>
          <a:p>
            <a:pPr algn="ctr"/>
            <a:r>
              <a:rPr lang="en-US">
                <a:latin typeface="+mj-lt"/>
              </a:rPr>
              <a:t>Lessons Learned</a:t>
            </a:r>
          </a:p>
        </p:txBody>
      </p:sp>
      <p:cxnSp>
        <p:nvCxnSpPr>
          <p:cNvPr id="14" name="AutoShape 15"/>
          <p:cNvCxnSpPr>
            <a:cxnSpLocks noChangeShapeType="1"/>
          </p:cNvCxnSpPr>
          <p:nvPr/>
        </p:nvCxnSpPr>
        <p:spPr bwMode="auto">
          <a:xfrm rot="5400000" flipH="1">
            <a:off x="4395846" y="23754"/>
            <a:ext cx="46511" cy="5180603"/>
          </a:xfrm>
          <a:prstGeom prst="bentConnector3">
            <a:avLst>
              <a:gd name="adj1" fmla="val -5022856"/>
            </a:avLst>
          </a:prstGeom>
          <a:noFill/>
          <a:ln w="38100">
            <a:solidFill>
              <a:schemeClr val="tx1"/>
            </a:solidFill>
            <a:miter lim="800000"/>
            <a:headEnd/>
            <a:tailEnd type="triangle" w="med" len="med"/>
          </a:ln>
        </p:spPr>
      </p:cxnSp>
      <p:sp>
        <p:nvSpPr>
          <p:cNvPr id="15" name="Text Box 16"/>
          <p:cNvSpPr txBox="1">
            <a:spLocks noChangeArrowheads="1"/>
          </p:cNvSpPr>
          <p:nvPr/>
        </p:nvSpPr>
        <p:spPr bwMode="auto">
          <a:xfrm>
            <a:off x="5029200" y="5105400"/>
            <a:ext cx="3534494" cy="400110"/>
          </a:xfrm>
          <a:prstGeom prst="rect">
            <a:avLst/>
          </a:prstGeom>
          <a:noFill/>
          <a:ln w="9525" algn="ctr">
            <a:noFill/>
            <a:miter lim="800000"/>
            <a:headEnd/>
            <a:tailEnd/>
          </a:ln>
        </p:spPr>
        <p:txBody>
          <a:bodyPr wrap="none">
            <a:spAutoFit/>
          </a:bodyPr>
          <a:lstStyle/>
          <a:p>
            <a:pPr algn="ctr"/>
            <a:r>
              <a:rPr lang="en-US" sz="2000" dirty="0">
                <a:solidFill>
                  <a:schemeClr val="accent1"/>
                </a:solidFill>
                <a:latin typeface="+mj-lt"/>
              </a:rPr>
              <a:t>Lessons learned; Good practices</a:t>
            </a:r>
          </a:p>
        </p:txBody>
      </p:sp>
      <p:sp>
        <p:nvSpPr>
          <p:cNvPr id="16" name="Text Box 17"/>
          <p:cNvSpPr txBox="1">
            <a:spLocks noChangeArrowheads="1"/>
          </p:cNvSpPr>
          <p:nvPr/>
        </p:nvSpPr>
        <p:spPr bwMode="auto">
          <a:xfrm>
            <a:off x="2209800" y="5562600"/>
            <a:ext cx="6737350" cy="274638"/>
          </a:xfrm>
          <a:prstGeom prst="rect">
            <a:avLst/>
          </a:prstGeom>
          <a:noFill/>
          <a:ln w="9525">
            <a:noFill/>
            <a:miter lim="800000"/>
            <a:headEnd/>
            <a:tailEnd/>
          </a:ln>
        </p:spPr>
        <p:txBody>
          <a:bodyPr wrap="none">
            <a:spAutoFit/>
          </a:bodyPr>
          <a:lstStyle/>
          <a:p>
            <a:r>
              <a:rPr lang="en-US" sz="1200" dirty="0"/>
              <a:t> Adapted from the World Bank’s </a:t>
            </a:r>
            <a:r>
              <a:rPr lang="en-US" sz="1200" i="1" dirty="0"/>
              <a:t>Results Focus in Country Assistance Strategies</a:t>
            </a:r>
            <a:r>
              <a:rPr lang="en-US" sz="1200" dirty="0"/>
              <a:t>, July 2005, p. 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sz="3600" dirty="0" smtClean="0"/>
              <a:t>GEF RBM Framework</a:t>
            </a:r>
            <a:endParaRPr lang="en-US" sz="3600" dirty="0"/>
          </a:p>
        </p:txBody>
      </p:sp>
      <p:grpSp>
        <p:nvGrpSpPr>
          <p:cNvPr id="4" name="Group 41"/>
          <p:cNvGrpSpPr>
            <a:grpSpLocks/>
          </p:cNvGrpSpPr>
          <p:nvPr/>
        </p:nvGrpSpPr>
        <p:grpSpPr bwMode="auto">
          <a:xfrm>
            <a:off x="2971946" y="1295400"/>
            <a:ext cx="5493407" cy="4267200"/>
            <a:chOff x="1252" y="912"/>
            <a:chExt cx="2976" cy="1824"/>
          </a:xfrm>
        </p:grpSpPr>
        <p:sp>
          <p:nvSpPr>
            <p:cNvPr id="12" name="AutoShape 42"/>
            <p:cNvSpPr>
              <a:spLocks noChangeArrowheads="1"/>
            </p:cNvSpPr>
            <p:nvPr/>
          </p:nvSpPr>
          <p:spPr bwMode="auto">
            <a:xfrm>
              <a:off x="1252" y="912"/>
              <a:ext cx="2976" cy="1824"/>
            </a:xfrm>
            <a:prstGeom prst="triangle">
              <a:avLst>
                <a:gd name="adj" fmla="val 50000"/>
              </a:avLst>
            </a:prstGeom>
            <a:solidFill>
              <a:srgbClr val="99CCFF">
                <a:alpha val="49019"/>
              </a:srgbClr>
            </a:solidFill>
            <a:ln w="9525" algn="ctr">
              <a:solidFill>
                <a:srgbClr val="000000"/>
              </a:solidFill>
              <a:miter lim="800000"/>
              <a:headEnd/>
              <a:tailEnd/>
            </a:ln>
          </p:spPr>
          <p:txBody>
            <a:bodyPr rot="10800000" anchor="ctr"/>
            <a:lstStyle/>
            <a:p>
              <a:endParaRPr lang="en-US" dirty="0">
                <a:latin typeface="+mn-lt"/>
              </a:endParaRPr>
            </a:p>
          </p:txBody>
        </p:sp>
        <p:sp>
          <p:nvSpPr>
            <p:cNvPr id="13" name="Text Box 43"/>
            <p:cNvSpPr txBox="1">
              <a:spLocks noChangeArrowheads="1"/>
            </p:cNvSpPr>
            <p:nvPr/>
          </p:nvSpPr>
          <p:spPr bwMode="auto">
            <a:xfrm>
              <a:off x="1871" y="2475"/>
              <a:ext cx="1693" cy="156"/>
            </a:xfrm>
            <a:prstGeom prst="rect">
              <a:avLst/>
            </a:prstGeom>
            <a:noFill/>
            <a:ln w="9525">
              <a:noFill/>
              <a:miter lim="800000"/>
              <a:headEnd/>
              <a:tailEnd/>
            </a:ln>
          </p:spPr>
          <p:txBody>
            <a:bodyPr lIns="67223" tIns="33612" rIns="67223" bIns="33612"/>
            <a:lstStyle/>
            <a:p>
              <a:pPr algn="ctr"/>
              <a:r>
                <a:rPr lang="en-US" b="1" dirty="0" smtClean="0">
                  <a:solidFill>
                    <a:srgbClr val="000000"/>
                  </a:solidFill>
                  <a:latin typeface="+mn-lt"/>
                </a:rPr>
                <a:t>Project</a:t>
              </a:r>
              <a:r>
                <a:rPr lang="en-US" dirty="0" smtClean="0">
                  <a:solidFill>
                    <a:srgbClr val="000000"/>
                  </a:solidFill>
                  <a:latin typeface="+mn-lt"/>
                </a:rPr>
                <a:t> </a:t>
              </a:r>
              <a:r>
                <a:rPr lang="en-US" b="1" dirty="0">
                  <a:solidFill>
                    <a:srgbClr val="000000"/>
                  </a:solidFill>
                  <a:latin typeface="+mn-lt"/>
                </a:rPr>
                <a:t>Objectives</a:t>
              </a:r>
            </a:p>
            <a:p>
              <a:pPr algn="ctr"/>
              <a:endParaRPr lang="en-US" dirty="0">
                <a:solidFill>
                  <a:srgbClr val="000000"/>
                </a:solidFill>
                <a:latin typeface="+mn-lt"/>
              </a:endParaRPr>
            </a:p>
            <a:p>
              <a:pPr algn="ctr"/>
              <a:endParaRPr lang="en-US" dirty="0">
                <a:latin typeface="+mn-lt"/>
              </a:endParaRPr>
            </a:p>
          </p:txBody>
        </p:sp>
        <p:sp>
          <p:nvSpPr>
            <p:cNvPr id="14" name="Text Box 44"/>
            <p:cNvSpPr txBox="1">
              <a:spLocks noChangeArrowheads="1"/>
            </p:cNvSpPr>
            <p:nvPr/>
          </p:nvSpPr>
          <p:spPr bwMode="auto">
            <a:xfrm>
              <a:off x="2284" y="1596"/>
              <a:ext cx="912" cy="175"/>
            </a:xfrm>
            <a:prstGeom prst="rect">
              <a:avLst/>
            </a:prstGeom>
            <a:noFill/>
            <a:ln w="9525" algn="ctr">
              <a:noFill/>
              <a:miter lim="800000"/>
              <a:headEnd/>
              <a:tailEnd/>
            </a:ln>
          </p:spPr>
          <p:txBody>
            <a:bodyPr lIns="67223" tIns="33612" rIns="67223" bIns="33612"/>
            <a:lstStyle/>
            <a:p>
              <a:pPr algn="ctr"/>
              <a:r>
                <a:rPr lang="en-US" b="1" dirty="0">
                  <a:solidFill>
                    <a:srgbClr val="000000"/>
                  </a:solidFill>
                  <a:latin typeface="+mn-lt"/>
                </a:rPr>
                <a:t>Focal </a:t>
              </a:r>
              <a:r>
                <a:rPr lang="en-US" b="1" dirty="0" smtClean="0">
                  <a:solidFill>
                    <a:srgbClr val="000000"/>
                  </a:solidFill>
                  <a:latin typeface="+mn-lt"/>
                </a:rPr>
                <a:t>Area Goal</a:t>
              </a:r>
              <a:endParaRPr lang="en-US" b="1" dirty="0">
                <a:solidFill>
                  <a:srgbClr val="000000"/>
                </a:solidFill>
                <a:latin typeface="+mn-lt"/>
              </a:endParaRPr>
            </a:p>
            <a:p>
              <a:pPr algn="ctr"/>
              <a:endParaRPr lang="en-US" dirty="0">
                <a:latin typeface="+mn-lt"/>
              </a:endParaRPr>
            </a:p>
          </p:txBody>
        </p:sp>
        <p:sp>
          <p:nvSpPr>
            <p:cNvPr id="15" name="Text Box 45"/>
            <p:cNvSpPr txBox="1">
              <a:spLocks noChangeArrowheads="1"/>
            </p:cNvSpPr>
            <p:nvPr/>
          </p:nvSpPr>
          <p:spPr bwMode="auto">
            <a:xfrm>
              <a:off x="2490" y="912"/>
              <a:ext cx="530" cy="296"/>
            </a:xfrm>
            <a:prstGeom prst="rect">
              <a:avLst/>
            </a:prstGeom>
            <a:noFill/>
            <a:ln w="9525" algn="ctr">
              <a:noFill/>
              <a:miter lim="800000"/>
              <a:headEnd/>
              <a:tailEnd/>
            </a:ln>
          </p:spPr>
          <p:txBody>
            <a:bodyPr lIns="67223" tIns="33612" rIns="67223" bIns="33612"/>
            <a:lstStyle/>
            <a:p>
              <a:pPr algn="ctr"/>
              <a:endParaRPr lang="en-US" b="1" dirty="0">
                <a:solidFill>
                  <a:srgbClr val="000000"/>
                </a:solidFill>
                <a:latin typeface="+mn-lt"/>
              </a:endParaRPr>
            </a:p>
            <a:p>
              <a:pPr algn="ctr"/>
              <a:r>
                <a:rPr lang="en-US" b="1" dirty="0">
                  <a:solidFill>
                    <a:srgbClr val="000000"/>
                  </a:solidFill>
                  <a:latin typeface="+mn-lt"/>
                </a:rPr>
                <a:t>GEF Strategic Goals</a:t>
              </a:r>
            </a:p>
            <a:p>
              <a:pPr algn="ctr"/>
              <a:endParaRPr lang="en-US" b="1" dirty="0">
                <a:latin typeface="+mn-lt"/>
              </a:endParaRPr>
            </a:p>
          </p:txBody>
        </p:sp>
        <p:sp>
          <p:nvSpPr>
            <p:cNvPr id="16" name="Line 46"/>
            <p:cNvSpPr>
              <a:spLocks noChangeShapeType="1"/>
            </p:cNvSpPr>
            <p:nvPr/>
          </p:nvSpPr>
          <p:spPr bwMode="auto">
            <a:xfrm>
              <a:off x="1920" y="1920"/>
              <a:ext cx="1632" cy="0"/>
            </a:xfrm>
            <a:prstGeom prst="line">
              <a:avLst/>
            </a:prstGeom>
            <a:noFill/>
            <a:ln w="9525">
              <a:solidFill>
                <a:srgbClr val="000000"/>
              </a:solidFill>
              <a:prstDash val="dash"/>
              <a:round/>
              <a:headEnd/>
              <a:tailEnd/>
            </a:ln>
          </p:spPr>
          <p:txBody>
            <a:bodyPr/>
            <a:lstStyle/>
            <a:p>
              <a:endParaRPr lang="en-US">
                <a:latin typeface="+mn-lt"/>
              </a:endParaRPr>
            </a:p>
          </p:txBody>
        </p:sp>
        <p:sp>
          <p:nvSpPr>
            <p:cNvPr id="17" name="Text Box 47"/>
            <p:cNvSpPr txBox="1">
              <a:spLocks noChangeArrowheads="1"/>
            </p:cNvSpPr>
            <p:nvPr/>
          </p:nvSpPr>
          <p:spPr bwMode="auto">
            <a:xfrm>
              <a:off x="1954" y="2052"/>
              <a:ext cx="1610" cy="216"/>
            </a:xfrm>
            <a:prstGeom prst="rect">
              <a:avLst/>
            </a:prstGeom>
            <a:noFill/>
            <a:ln w="9525" algn="ctr">
              <a:noFill/>
              <a:miter lim="800000"/>
              <a:headEnd/>
              <a:tailEnd/>
            </a:ln>
          </p:spPr>
          <p:txBody>
            <a:bodyPr lIns="67223" tIns="33612" rIns="67223" bIns="33612"/>
            <a:lstStyle/>
            <a:p>
              <a:pPr algn="ctr"/>
              <a:r>
                <a:rPr lang="en-US" b="1" dirty="0">
                  <a:solidFill>
                    <a:srgbClr val="000000"/>
                  </a:solidFill>
                  <a:latin typeface="+mn-lt"/>
                </a:rPr>
                <a:t>Focal </a:t>
              </a:r>
              <a:r>
                <a:rPr lang="en-US" b="1" dirty="0" smtClean="0">
                  <a:solidFill>
                    <a:srgbClr val="000000"/>
                  </a:solidFill>
                  <a:latin typeface="+mn-lt"/>
                </a:rPr>
                <a:t>Area Objectives</a:t>
              </a:r>
              <a:endParaRPr lang="en-US" b="1" dirty="0">
                <a:solidFill>
                  <a:srgbClr val="000000"/>
                </a:solidFill>
                <a:latin typeface="+mn-lt"/>
              </a:endParaRPr>
            </a:p>
            <a:p>
              <a:pPr algn="ctr"/>
              <a:endParaRPr lang="en-US" b="1" dirty="0">
                <a:latin typeface="+mn-lt"/>
              </a:endParaRPr>
            </a:p>
          </p:txBody>
        </p:sp>
        <p:sp>
          <p:nvSpPr>
            <p:cNvPr id="18" name="Line 48"/>
            <p:cNvSpPr>
              <a:spLocks noChangeShapeType="1"/>
            </p:cNvSpPr>
            <p:nvPr/>
          </p:nvSpPr>
          <p:spPr bwMode="auto">
            <a:xfrm>
              <a:off x="1584" y="2304"/>
              <a:ext cx="2304" cy="0"/>
            </a:xfrm>
            <a:prstGeom prst="line">
              <a:avLst/>
            </a:prstGeom>
            <a:noFill/>
            <a:ln w="9525">
              <a:solidFill>
                <a:schemeClr val="tx1"/>
              </a:solidFill>
              <a:round/>
              <a:headEnd/>
              <a:tailEnd/>
            </a:ln>
          </p:spPr>
          <p:txBody>
            <a:bodyPr rot="10800000" wrap="none" anchor="ctr"/>
            <a:lstStyle/>
            <a:p>
              <a:endParaRPr lang="en-US">
                <a:latin typeface="+mn-lt"/>
              </a:endParaRPr>
            </a:p>
          </p:txBody>
        </p:sp>
        <p:sp>
          <p:nvSpPr>
            <p:cNvPr id="19" name="Line 49"/>
            <p:cNvSpPr>
              <a:spLocks noChangeShapeType="1"/>
            </p:cNvSpPr>
            <p:nvPr/>
          </p:nvSpPr>
          <p:spPr bwMode="auto">
            <a:xfrm>
              <a:off x="2304" y="1440"/>
              <a:ext cx="864" cy="0"/>
            </a:xfrm>
            <a:prstGeom prst="line">
              <a:avLst/>
            </a:prstGeom>
            <a:noFill/>
            <a:ln w="9525">
              <a:solidFill>
                <a:schemeClr val="tx1"/>
              </a:solidFill>
              <a:round/>
              <a:headEnd/>
              <a:tailEnd/>
            </a:ln>
          </p:spPr>
          <p:txBody>
            <a:bodyPr rot="10800000" wrap="none" anchor="ctr"/>
            <a:lstStyle/>
            <a:p>
              <a:endParaRPr lang="en-US">
                <a:latin typeface="+mn-lt"/>
              </a:endParaRPr>
            </a:p>
          </p:txBody>
        </p:sp>
      </p:grpSp>
      <p:sp>
        <p:nvSpPr>
          <p:cNvPr id="5" name="Text Box 50"/>
          <p:cNvSpPr txBox="1">
            <a:spLocks noChangeArrowheads="1"/>
          </p:cNvSpPr>
          <p:nvPr/>
        </p:nvSpPr>
        <p:spPr bwMode="auto">
          <a:xfrm>
            <a:off x="1934779" y="1615440"/>
            <a:ext cx="1931276" cy="3520440"/>
          </a:xfrm>
          <a:prstGeom prst="rect">
            <a:avLst/>
          </a:prstGeom>
          <a:noFill/>
          <a:ln w="9525">
            <a:noFill/>
            <a:miter lim="800000"/>
            <a:headEnd/>
            <a:tailEnd/>
          </a:ln>
        </p:spPr>
        <p:txBody>
          <a:bodyPr/>
          <a:lstStyle/>
          <a:p>
            <a:pPr algn="ctr">
              <a:defRPr/>
            </a:pPr>
            <a:r>
              <a:rPr lang="en-US" b="1" dirty="0">
                <a:solidFill>
                  <a:srgbClr val="00B050"/>
                </a:solidFill>
                <a:latin typeface="+mn-lt"/>
              </a:rPr>
              <a:t>GEB</a:t>
            </a:r>
          </a:p>
          <a:p>
            <a:pPr algn="ctr">
              <a:defRPr/>
            </a:pPr>
            <a:r>
              <a:rPr lang="en-US" b="1" dirty="0">
                <a:solidFill>
                  <a:srgbClr val="00B050"/>
                </a:solidFill>
                <a:latin typeface="+mn-lt"/>
              </a:rPr>
              <a:t>Impacts</a:t>
            </a: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00" b="1" dirty="0">
              <a:latin typeface="+mn-lt"/>
            </a:endParaRPr>
          </a:p>
          <a:p>
            <a:pPr algn="ctr">
              <a:defRPr/>
            </a:pPr>
            <a:endParaRPr lang="en-US" sz="1050" b="1" dirty="0" smtClean="0">
              <a:latin typeface="+mn-lt"/>
            </a:endParaRPr>
          </a:p>
          <a:p>
            <a:pPr algn="ctr">
              <a:defRPr/>
            </a:pPr>
            <a:endParaRPr lang="en-US" sz="1050" b="1" dirty="0" smtClean="0">
              <a:latin typeface="+mn-lt"/>
            </a:endParaRPr>
          </a:p>
          <a:p>
            <a:pPr algn="ctr">
              <a:defRPr/>
            </a:pPr>
            <a:endParaRPr lang="en-US" sz="1050" b="1" dirty="0" smtClean="0">
              <a:latin typeface="+mn-lt"/>
            </a:endParaRPr>
          </a:p>
          <a:p>
            <a:pPr algn="ctr">
              <a:defRPr/>
            </a:pPr>
            <a:endParaRPr lang="en-US" b="1" dirty="0" smtClean="0">
              <a:latin typeface="+mn-lt"/>
            </a:endParaRPr>
          </a:p>
          <a:p>
            <a:pPr algn="ctr">
              <a:defRPr/>
            </a:pPr>
            <a:r>
              <a:rPr lang="en-US" b="1" dirty="0" smtClean="0">
                <a:solidFill>
                  <a:srgbClr val="00B050"/>
                </a:solidFill>
                <a:latin typeface="+mn-lt"/>
              </a:rPr>
              <a:t>Outcomes</a:t>
            </a:r>
            <a:endParaRPr lang="en-US" b="1" dirty="0">
              <a:solidFill>
                <a:srgbClr val="00B050"/>
              </a:solidFill>
              <a:latin typeface="+mn-lt"/>
            </a:endParaRPr>
          </a:p>
          <a:p>
            <a:pPr algn="ctr">
              <a:defRPr/>
            </a:pPr>
            <a:r>
              <a:rPr lang="en-US" b="1" dirty="0">
                <a:solidFill>
                  <a:srgbClr val="00B050"/>
                </a:solidFill>
                <a:latin typeface="+mn-lt"/>
              </a:rPr>
              <a:t>Outputs</a:t>
            </a:r>
          </a:p>
          <a:p>
            <a:pPr algn="ctr">
              <a:defRPr/>
            </a:pPr>
            <a:endParaRPr lang="en-US" sz="1000" b="1" dirty="0">
              <a:latin typeface="+mn-lt"/>
            </a:endParaRPr>
          </a:p>
        </p:txBody>
      </p:sp>
      <p:sp>
        <p:nvSpPr>
          <p:cNvPr id="6" name="Line 51"/>
          <p:cNvSpPr>
            <a:spLocks noChangeShapeType="1"/>
          </p:cNvSpPr>
          <p:nvPr/>
        </p:nvSpPr>
        <p:spPr bwMode="auto">
          <a:xfrm flipV="1">
            <a:off x="2878959" y="3429000"/>
            <a:ext cx="1788" cy="620078"/>
          </a:xfrm>
          <a:prstGeom prst="line">
            <a:avLst/>
          </a:prstGeom>
          <a:noFill/>
          <a:ln w="9525">
            <a:solidFill>
              <a:srgbClr val="000000"/>
            </a:solidFill>
            <a:round/>
            <a:headEnd/>
            <a:tailEnd type="triangle" w="med" len="med"/>
          </a:ln>
        </p:spPr>
        <p:txBody>
          <a:bodyPr/>
          <a:lstStyle/>
          <a:p>
            <a:endParaRPr lang="en-US">
              <a:latin typeface="+mn-lt"/>
            </a:endParaRPr>
          </a:p>
        </p:txBody>
      </p:sp>
      <p:sp>
        <p:nvSpPr>
          <p:cNvPr id="7" name="Line 52"/>
          <p:cNvSpPr>
            <a:spLocks noChangeShapeType="1"/>
          </p:cNvSpPr>
          <p:nvPr/>
        </p:nvSpPr>
        <p:spPr bwMode="auto">
          <a:xfrm>
            <a:off x="2878959" y="2362200"/>
            <a:ext cx="1788" cy="620078"/>
          </a:xfrm>
          <a:prstGeom prst="line">
            <a:avLst/>
          </a:prstGeom>
          <a:noFill/>
          <a:ln w="9525">
            <a:solidFill>
              <a:srgbClr val="000000"/>
            </a:solidFill>
            <a:round/>
            <a:headEnd/>
            <a:tailEnd type="triangle" w="med" len="med"/>
          </a:ln>
        </p:spPr>
        <p:txBody>
          <a:bodyPr/>
          <a:lstStyle/>
          <a:p>
            <a:pPr>
              <a:defRPr/>
            </a:pPr>
            <a:r>
              <a:rPr lang="en-US" sz="1050" dirty="0">
                <a:latin typeface="+mn-lt"/>
              </a:rPr>
              <a:t>        </a:t>
            </a:r>
          </a:p>
        </p:txBody>
      </p:sp>
      <p:sp>
        <p:nvSpPr>
          <p:cNvPr id="8" name="AutoShape 53"/>
          <p:cNvSpPr>
            <a:spLocks/>
          </p:cNvSpPr>
          <p:nvPr/>
        </p:nvSpPr>
        <p:spPr bwMode="auto">
          <a:xfrm flipH="1">
            <a:off x="2106448" y="1599883"/>
            <a:ext cx="257503" cy="853440"/>
          </a:xfrm>
          <a:prstGeom prst="rightBrace">
            <a:avLst>
              <a:gd name="adj1" fmla="val 22222"/>
              <a:gd name="adj2" fmla="val 50000"/>
            </a:avLst>
          </a:prstGeom>
          <a:noFill/>
          <a:ln w="9525">
            <a:solidFill>
              <a:srgbClr val="000000"/>
            </a:solidFill>
            <a:round/>
            <a:headEnd/>
            <a:tailEnd/>
          </a:ln>
        </p:spPr>
        <p:txBody>
          <a:bodyPr/>
          <a:lstStyle/>
          <a:p>
            <a:endParaRPr lang="en-US">
              <a:latin typeface="+mn-lt"/>
            </a:endParaRPr>
          </a:p>
        </p:txBody>
      </p:sp>
      <p:sp>
        <p:nvSpPr>
          <p:cNvPr id="9" name="AutoShape 54"/>
          <p:cNvSpPr>
            <a:spLocks/>
          </p:cNvSpPr>
          <p:nvPr/>
        </p:nvSpPr>
        <p:spPr bwMode="auto">
          <a:xfrm flipH="1">
            <a:off x="2106448" y="4091305"/>
            <a:ext cx="257503" cy="1013460"/>
          </a:xfrm>
          <a:prstGeom prst="rightBrace">
            <a:avLst>
              <a:gd name="adj1" fmla="val 26389"/>
              <a:gd name="adj2" fmla="val 50000"/>
            </a:avLst>
          </a:prstGeom>
          <a:noFill/>
          <a:ln w="9525">
            <a:solidFill>
              <a:srgbClr val="000000"/>
            </a:solidFill>
            <a:round/>
            <a:headEnd/>
            <a:tailEnd/>
          </a:ln>
        </p:spPr>
        <p:txBody>
          <a:bodyPr/>
          <a:lstStyle/>
          <a:p>
            <a:endParaRPr lang="en-US">
              <a:latin typeface="+mn-lt"/>
            </a:endParaRPr>
          </a:p>
        </p:txBody>
      </p:sp>
      <p:sp>
        <p:nvSpPr>
          <p:cNvPr id="10" name="Text Box 55"/>
          <p:cNvSpPr txBox="1">
            <a:spLocks noChangeArrowheads="1"/>
          </p:cNvSpPr>
          <p:nvPr/>
        </p:nvSpPr>
        <p:spPr bwMode="auto">
          <a:xfrm>
            <a:off x="533400" y="1539240"/>
            <a:ext cx="1701800" cy="975360"/>
          </a:xfrm>
          <a:prstGeom prst="rect">
            <a:avLst/>
          </a:prstGeom>
          <a:noFill/>
          <a:ln w="9525">
            <a:noFill/>
            <a:miter lim="800000"/>
            <a:headEnd/>
            <a:tailEnd/>
          </a:ln>
        </p:spPr>
        <p:txBody>
          <a:bodyPr/>
          <a:lstStyle/>
          <a:p>
            <a:pPr algn="ctr"/>
            <a:r>
              <a:rPr lang="en-US" b="1" dirty="0">
                <a:solidFill>
                  <a:schemeClr val="accent1"/>
                </a:solidFill>
                <a:latin typeface="+mn-lt"/>
              </a:rPr>
              <a:t>Institutional Level</a:t>
            </a:r>
          </a:p>
          <a:p>
            <a:pPr algn="ctr"/>
            <a:r>
              <a:rPr lang="en-US" b="1" dirty="0">
                <a:solidFill>
                  <a:schemeClr val="accent1"/>
                </a:solidFill>
                <a:latin typeface="+mn-lt"/>
              </a:rPr>
              <a:t>(top-down)</a:t>
            </a:r>
          </a:p>
        </p:txBody>
      </p:sp>
      <p:sp>
        <p:nvSpPr>
          <p:cNvPr id="11" name="Text Box 56"/>
          <p:cNvSpPr txBox="1">
            <a:spLocks noChangeArrowheads="1"/>
          </p:cNvSpPr>
          <p:nvPr/>
        </p:nvSpPr>
        <p:spPr bwMode="auto">
          <a:xfrm>
            <a:off x="457200" y="4343400"/>
            <a:ext cx="1692166" cy="800100"/>
          </a:xfrm>
          <a:prstGeom prst="rect">
            <a:avLst/>
          </a:prstGeom>
          <a:noFill/>
          <a:ln w="9525">
            <a:noFill/>
            <a:miter lim="800000"/>
            <a:headEnd/>
            <a:tailEnd/>
          </a:ln>
        </p:spPr>
        <p:txBody>
          <a:bodyPr/>
          <a:lstStyle/>
          <a:p>
            <a:pPr algn="ctr"/>
            <a:r>
              <a:rPr lang="en-US" b="1" dirty="0">
                <a:solidFill>
                  <a:schemeClr val="accent1"/>
                </a:solidFill>
                <a:latin typeface="+mn-lt"/>
              </a:rPr>
              <a:t>Operating Level</a:t>
            </a:r>
          </a:p>
          <a:p>
            <a:pPr algn="ctr"/>
            <a:r>
              <a:rPr lang="en-US" b="1" dirty="0">
                <a:solidFill>
                  <a:schemeClr val="accent1"/>
                </a:solidFill>
                <a:latin typeface="+mn-lt"/>
              </a:rPr>
              <a:t>(bottom-up)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GEF-5 Strategic Goals (1-2)</a:t>
            </a:r>
            <a:endParaRPr lang="en-US" sz="3600" dirty="0"/>
          </a:p>
        </p:txBody>
      </p:sp>
      <p:sp>
        <p:nvSpPr>
          <p:cNvPr id="3" name="Content Placeholder 2"/>
          <p:cNvSpPr>
            <a:spLocks noGrp="1"/>
          </p:cNvSpPr>
          <p:nvPr>
            <p:ph idx="1"/>
          </p:nvPr>
        </p:nvSpPr>
        <p:spPr>
          <a:xfrm>
            <a:off x="457200" y="1189037"/>
            <a:ext cx="8229600" cy="5059363"/>
          </a:xfrm>
        </p:spPr>
        <p:txBody>
          <a:bodyPr/>
          <a:lstStyle/>
          <a:p>
            <a:r>
              <a:rPr lang="en-US" sz="2800" u="sng" dirty="0" smtClean="0"/>
              <a:t>Strategic Goal 1 </a:t>
            </a:r>
            <a:r>
              <a:rPr lang="en-US" sz="2800" dirty="0" smtClean="0"/>
              <a:t>- Conserve, sustainably use, and manage biodiversity, ecosystems and natural resources globally, taking into account the anticipated impacts of climate change.</a:t>
            </a:r>
          </a:p>
          <a:p>
            <a:r>
              <a:rPr lang="en-US" sz="2800" u="sng" dirty="0" smtClean="0"/>
              <a:t>Strategic Goal 2 </a:t>
            </a:r>
            <a:r>
              <a:rPr lang="en-US" sz="2800" dirty="0" smtClean="0"/>
              <a:t>- Reduce global climate change risks by</a:t>
            </a:r>
          </a:p>
          <a:p>
            <a:pPr lvl="1">
              <a:buNone/>
            </a:pPr>
            <a:r>
              <a:rPr lang="en-US" dirty="0" smtClean="0"/>
              <a:t>1) stabilizing atmospheric GHG concentrations through emission reduction actions; and </a:t>
            </a:r>
          </a:p>
          <a:p>
            <a:pPr lvl="1">
              <a:buNone/>
            </a:pPr>
            <a:r>
              <a:rPr lang="en-US" dirty="0" smtClean="0"/>
              <a:t>2) assisting countries to adapt to climate change, including variability.</a:t>
            </a:r>
          </a:p>
          <a:p>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GEF-5 Strategic Goals (3-4)</a:t>
            </a:r>
            <a:endParaRPr lang="en-US" sz="3600" dirty="0"/>
          </a:p>
        </p:txBody>
      </p:sp>
      <p:sp>
        <p:nvSpPr>
          <p:cNvPr id="3" name="Content Placeholder 2"/>
          <p:cNvSpPr>
            <a:spLocks noGrp="1"/>
          </p:cNvSpPr>
          <p:nvPr>
            <p:ph idx="1"/>
          </p:nvPr>
        </p:nvSpPr>
        <p:spPr>
          <a:xfrm>
            <a:off x="457200" y="1189037"/>
            <a:ext cx="8229600" cy="5059363"/>
          </a:xfrm>
        </p:spPr>
        <p:txBody>
          <a:bodyPr/>
          <a:lstStyle/>
          <a:p>
            <a:r>
              <a:rPr lang="en-US" sz="2800" u="sng" dirty="0" smtClean="0"/>
              <a:t>Strategic Goal 3 </a:t>
            </a:r>
            <a:r>
              <a:rPr lang="en-US" sz="2800" dirty="0" smtClean="0"/>
              <a:t>- Promote the sound management of chemicals throughout their lifecycle to minimize adverse effects on human health and the global environment.</a:t>
            </a:r>
          </a:p>
          <a:p>
            <a:r>
              <a:rPr lang="en-US" sz="2800" u="sng" dirty="0" smtClean="0"/>
              <a:t>Strategic Goal 4 </a:t>
            </a:r>
            <a:r>
              <a:rPr lang="en-US" sz="2800" dirty="0" smtClean="0"/>
              <a:t>- Build national and regional capacities and enabling conditions for global environmental protection and sustainable development.</a:t>
            </a:r>
          </a:p>
          <a:p>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Alignment of Focal Area Objectives to Strategic Goals</a:t>
            </a:r>
            <a:endParaRPr lang="en-US" sz="3200" dirty="0"/>
          </a:p>
        </p:txBody>
      </p:sp>
      <p:sp>
        <p:nvSpPr>
          <p:cNvPr id="3" name="Content Placeholder 2"/>
          <p:cNvSpPr>
            <a:spLocks noGrp="1"/>
          </p:cNvSpPr>
          <p:nvPr>
            <p:ph idx="1"/>
          </p:nvPr>
        </p:nvSpPr>
        <p:spPr>
          <a:xfrm>
            <a:off x="457200" y="1371600"/>
            <a:ext cx="8229600" cy="4754563"/>
          </a:xfrm>
        </p:spPr>
        <p:txBody>
          <a:bodyPr/>
          <a:lstStyle/>
          <a:p>
            <a:pPr lvl="0">
              <a:buClr>
                <a:schemeClr val="tx1"/>
              </a:buClr>
              <a:buSzPct val="120000"/>
              <a:buFontTx/>
              <a:buChar char="•"/>
              <a:defRPr/>
            </a:pPr>
            <a:r>
              <a:rPr lang="en-US" sz="2200" kern="0" dirty="0" smtClean="0">
                <a:sym typeface="Wingdings" pitchFamily="2" charset="2"/>
              </a:rPr>
              <a:t>Each focal area’s goals and objectives align with GEF Strategic Goals</a:t>
            </a:r>
          </a:p>
          <a:p>
            <a:pPr lvl="0">
              <a:buClr>
                <a:schemeClr val="tx1"/>
              </a:buClr>
              <a:buSzPct val="120000"/>
              <a:buFontTx/>
              <a:buChar char="•"/>
              <a:defRPr/>
            </a:pPr>
            <a:r>
              <a:rPr lang="en-US" sz="2200" kern="0" dirty="0" smtClean="0">
                <a:sym typeface="Wingdings" pitchFamily="2" charset="2"/>
              </a:rPr>
              <a:t>Project level goals align with focal area objectives</a:t>
            </a:r>
          </a:p>
          <a:p>
            <a:pPr lvl="0">
              <a:buClr>
                <a:schemeClr val="tx1"/>
              </a:buClr>
              <a:buSzPct val="120000"/>
              <a:buFontTx/>
              <a:buChar char="•"/>
              <a:defRPr/>
            </a:pPr>
            <a:r>
              <a:rPr lang="en-US" sz="2200" i="1" kern="0" dirty="0" smtClean="0">
                <a:sym typeface="Wingdings" pitchFamily="2" charset="2"/>
              </a:rPr>
              <a:t>Example: </a:t>
            </a:r>
          </a:p>
          <a:p>
            <a:pPr marL="800100" lvl="1" indent="-342900">
              <a:buClr>
                <a:schemeClr val="tx1"/>
              </a:buClr>
              <a:buSzPct val="120000"/>
              <a:buFontTx/>
              <a:buChar char="•"/>
              <a:defRPr/>
            </a:pPr>
            <a:r>
              <a:rPr lang="en-US" sz="2200" i="1" kern="0" dirty="0" smtClean="0">
                <a:sym typeface="Wingdings" pitchFamily="2" charset="2"/>
              </a:rPr>
              <a:t>BD Objective: </a:t>
            </a:r>
            <a:r>
              <a:rPr lang="en-US" sz="2000" dirty="0" smtClean="0"/>
              <a:t>Improved sustainability of protected area systems</a:t>
            </a:r>
            <a:endParaRPr lang="en-US" sz="2000" dirty="0" smtClean="0">
              <a:sym typeface="Wingdings" pitchFamily="2" charset="2"/>
            </a:endParaRPr>
          </a:p>
          <a:p>
            <a:pPr marL="1257300" lvl="2" indent="-342900">
              <a:buClr>
                <a:schemeClr val="tx1"/>
              </a:buClr>
              <a:buSzPct val="120000"/>
              <a:buFont typeface="Wingdings" pitchFamily="2" charset="2"/>
              <a:buChar char="Ø"/>
              <a:defRPr/>
            </a:pPr>
            <a:r>
              <a:rPr lang="en-US" sz="2200" dirty="0" smtClean="0">
                <a:sym typeface="Wingdings" pitchFamily="2" charset="2"/>
              </a:rPr>
              <a:t>Strategic Goal 1: </a:t>
            </a:r>
            <a:r>
              <a:rPr lang="en-US" sz="2200" dirty="0" smtClean="0"/>
              <a:t>Conserve, sustainably use, and manage biodiversity, ecosystems and natural resources globally</a:t>
            </a:r>
          </a:p>
          <a:p>
            <a:pPr marL="800100" lvl="1" indent="-342900">
              <a:buClr>
                <a:schemeClr val="tx1"/>
              </a:buClr>
              <a:buSzPct val="120000"/>
              <a:buFontTx/>
              <a:buChar char="•"/>
              <a:defRPr/>
            </a:pPr>
            <a:r>
              <a:rPr lang="en-US" sz="2200" i="1" dirty="0" smtClean="0"/>
              <a:t>CC Objective: </a:t>
            </a:r>
            <a:r>
              <a:rPr lang="en-US" sz="2000" dirty="0" smtClean="0"/>
              <a:t>Promote the demonstration, deployment, and transfer of innovative low-carbon technologies</a:t>
            </a:r>
            <a:endParaRPr lang="en-US" sz="2000" dirty="0" smtClean="0">
              <a:sym typeface="Wingdings" pitchFamily="2" charset="2"/>
            </a:endParaRPr>
          </a:p>
          <a:p>
            <a:pPr marL="1257300" lvl="2" indent="-342900">
              <a:buClr>
                <a:schemeClr val="tx1"/>
              </a:buClr>
              <a:buSzPct val="120000"/>
              <a:buFont typeface="Wingdings" pitchFamily="2" charset="2"/>
              <a:buChar char="Ø"/>
              <a:defRPr/>
            </a:pPr>
            <a:r>
              <a:rPr lang="en-US" sz="2200" dirty="0" smtClean="0"/>
              <a:t>Strategic Goal 2: Reduce global climate change risks by stabilizing atmospheric GHG concentrations through emission reduction actions</a:t>
            </a:r>
            <a:endParaRPr lang="en-US" sz="2200" i="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5677</TotalTime>
  <Words>2500</Words>
  <Application>Microsoft Office PowerPoint</Application>
  <PresentationFormat>On-screen Show (4:3)</PresentationFormat>
  <Paragraphs>281</Paragraphs>
  <Slides>30</Slides>
  <Notes>14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1_Office Theme</vt:lpstr>
      <vt:lpstr>Results Based Management at the GEF</vt:lpstr>
      <vt:lpstr>Presentation Overview</vt:lpstr>
      <vt:lpstr>Results Based Management at the GEF</vt:lpstr>
      <vt:lpstr>Results-Based Management: Definition</vt:lpstr>
      <vt:lpstr>Tracking Results</vt:lpstr>
      <vt:lpstr>GEF RBM Framework</vt:lpstr>
      <vt:lpstr>GEF-5 Strategic Goals (1-2)</vt:lpstr>
      <vt:lpstr>GEF-5 Strategic Goals (3-4)</vt:lpstr>
      <vt:lpstr>Alignment of Focal Area Objectives to Strategic Goals</vt:lpstr>
      <vt:lpstr>Project Level Results</vt:lpstr>
      <vt:lpstr>Indicators</vt:lpstr>
      <vt:lpstr>OECD DAC Results Chain</vt:lpstr>
      <vt:lpstr>PowerPoint Presentation</vt:lpstr>
      <vt:lpstr>PowerPoint Presentation</vt:lpstr>
      <vt:lpstr>Baselines</vt:lpstr>
      <vt:lpstr>Baselines for GEF Projects</vt:lpstr>
      <vt:lpstr>Portfolio Monitoring</vt:lpstr>
      <vt:lpstr>Portfolio Monitoring</vt:lpstr>
      <vt:lpstr>A Few Key Indicators for the GEF</vt:lpstr>
      <vt:lpstr>PowerPoint Presentation</vt:lpstr>
      <vt:lpstr>GEF Tracking Tools for Portfolio Performance</vt:lpstr>
      <vt:lpstr>Tracking Tools Requirements</vt:lpstr>
      <vt:lpstr>Management Effectiveness and Efficiency</vt:lpstr>
      <vt:lpstr>Management Indicators</vt:lpstr>
      <vt:lpstr>GEF Business Standards</vt:lpstr>
      <vt:lpstr>Reporting and Accessibility</vt:lpstr>
      <vt:lpstr>Project Implementation Reports (PIR)</vt:lpstr>
      <vt:lpstr>Annual Monitoring Review</vt:lpstr>
      <vt:lpstr>Results Based Management Integrated into Project Cycle (from Project Concept to Project Completion)</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Robert T. Schreiber</cp:lastModifiedBy>
  <cp:revision>120</cp:revision>
  <cp:lastPrinted>2012-10-23T23:26:29Z</cp:lastPrinted>
  <dcterms:created xsi:type="dcterms:W3CDTF">2011-03-08T15:42:01Z</dcterms:created>
  <dcterms:modified xsi:type="dcterms:W3CDTF">2012-10-23T23:29:39Z</dcterms:modified>
</cp:coreProperties>
</file>