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6" r:id="rId2"/>
    <p:sldId id="377" r:id="rId3"/>
    <p:sldId id="290" r:id="rId4"/>
    <p:sldId id="348" r:id="rId5"/>
    <p:sldId id="318" r:id="rId6"/>
    <p:sldId id="383" r:id="rId7"/>
    <p:sldId id="298" r:id="rId8"/>
    <p:sldId id="338" r:id="rId9"/>
    <p:sldId id="384" r:id="rId10"/>
    <p:sldId id="356" r:id="rId1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llavi Nuka" initials="P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1D00"/>
    <a:srgbClr val="376B4C"/>
    <a:srgbClr val="502800"/>
    <a:srgbClr val="006600"/>
    <a:srgbClr val="663300"/>
    <a:srgbClr val="CE3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7" autoAdjust="0"/>
    <p:restoredTop sz="92237" autoAdjust="0"/>
  </p:normalViewPr>
  <p:slideViewPr>
    <p:cSldViewPr>
      <p:cViewPr varScale="1">
        <p:scale>
          <a:sx n="66" d="100"/>
          <a:sy n="66" d="100"/>
        </p:scale>
        <p:origin x="-606" y="-102"/>
      </p:cViewPr>
      <p:guideLst>
        <p:guide orient="horz" pos="864"/>
        <p:guide pos="50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8"/>
          </a:xfrm>
          <a:prstGeom prst="rect">
            <a:avLst/>
          </a:prstGeom>
        </p:spPr>
        <p:txBody>
          <a:bodyPr vert="horz" lIns="94824" tIns="47412" rIns="94824" bIns="474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388"/>
          </a:xfrm>
          <a:prstGeom prst="rect">
            <a:avLst/>
          </a:prstGeom>
        </p:spPr>
        <p:txBody>
          <a:bodyPr vert="horz" lIns="94824" tIns="47412" rIns="94824" bIns="4741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69920" cy="480388"/>
          </a:xfrm>
          <a:prstGeom prst="rect">
            <a:avLst/>
          </a:prstGeom>
        </p:spPr>
        <p:txBody>
          <a:bodyPr vert="horz" lIns="94824" tIns="47412" rIns="94824" bIns="474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lIns="94824" tIns="47412" rIns="94824" bIns="4741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3B4D20D-49A8-4317-8ED9-6021DF0375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916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8"/>
          </a:xfrm>
          <a:prstGeom prst="rect">
            <a:avLst/>
          </a:prstGeom>
        </p:spPr>
        <p:txBody>
          <a:bodyPr vert="horz" lIns="94824" tIns="47412" rIns="94824" bIns="474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388"/>
          </a:xfrm>
          <a:prstGeom prst="rect">
            <a:avLst/>
          </a:prstGeom>
        </p:spPr>
        <p:txBody>
          <a:bodyPr vert="horz" lIns="94824" tIns="47412" rIns="94824" bIns="4741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4" tIns="47412" rIns="94824" bIns="4741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1230"/>
            <a:ext cx="5852160" cy="4320213"/>
          </a:xfrm>
          <a:prstGeom prst="rect">
            <a:avLst/>
          </a:prstGeom>
        </p:spPr>
        <p:txBody>
          <a:bodyPr vert="horz" lIns="94824" tIns="47412" rIns="94824" bIns="4741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69920" cy="480388"/>
          </a:xfrm>
          <a:prstGeom prst="rect">
            <a:avLst/>
          </a:prstGeom>
        </p:spPr>
        <p:txBody>
          <a:bodyPr vert="horz" lIns="94824" tIns="47412" rIns="94824" bIns="474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lIns="94824" tIns="47412" rIns="94824" bIns="4741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4B4E565-E5ED-4BB7-947A-D55A1325A4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903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327A41-A3DA-4716-969E-D8FF64CF47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4E565-E5ED-4BB7-947A-D55A1325A47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/>
            <a:endParaRPr lang="en-US" sz="1900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C71106-F8BA-4025-B923-F7921FA37A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Dakar, Senegal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900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89ED1F-7708-4F3D-822C-F6A98B398F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endParaRPr lang="en-US" sz="1900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1B410A-CFB6-4727-98BC-2FA23C7E911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5730">
              <a:spcBef>
                <a:spcPct val="0"/>
              </a:spcBef>
              <a:defRPr/>
            </a:pPr>
            <a:endParaRPr lang="en-US" sz="1900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A79C6C-81D5-46B6-830A-1D851A90F94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defTabSz="905730">
              <a:spcAft>
                <a:spcPts val="622"/>
              </a:spcAft>
              <a:defRPr/>
            </a:pPr>
            <a:endParaRPr lang="en-US" sz="1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4E565-E5ED-4BB7-947A-D55A1325A47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5730">
              <a:defRPr/>
            </a:pPr>
            <a:endParaRPr lang="en-US" sz="1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4E565-E5ED-4BB7-947A-D55A1325A47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defTabSz="948507">
              <a:spcAft>
                <a:spcPts val="622"/>
              </a:spcAft>
              <a:defRPr/>
            </a:pPr>
            <a:endParaRPr lang="en-US" sz="1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4E565-E5ED-4BB7-947A-D55A1325A47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5730">
              <a:spcBef>
                <a:spcPct val="0"/>
              </a:spcBef>
              <a:spcAft>
                <a:spcPts val="1245"/>
              </a:spcAft>
              <a:defRPr/>
            </a:pPr>
            <a:endParaRPr lang="en-US" sz="1900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398E9E-BA28-4614-9B60-42032081881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15541-436A-4263-85E1-A6A8C1E4C718}" type="datetime1">
              <a:rPr lang="en-US" smtClean="0"/>
              <a:pPr>
                <a:defRPr/>
              </a:pPr>
              <a:t>10/23/2012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C4BAF-2B39-47BF-B387-AE20A1EDB1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8D44A-BC61-4DC4-9A46-FE02360D3C7E}" type="datetime1">
              <a:rPr lang="en-US" smtClean="0"/>
              <a:pPr>
                <a:defRPr/>
              </a:pPr>
              <a:t>10/23/2012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096ED-DFCF-4FB5-8117-B06B807A7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A0F54-46B3-4B7B-8A59-381A1C57DEDC}" type="datetime1">
              <a:rPr lang="en-US" smtClean="0"/>
              <a:pPr>
                <a:defRPr/>
              </a:pPr>
              <a:t>10/23/2012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AFC93-5BB0-43D4-9770-A6A534C5D3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0" y="0"/>
            <a:ext cx="1600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0"/>
            <a:ext cx="1219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21425"/>
            <a:ext cx="1219200" cy="536575"/>
          </a:xfrm>
          <a:prstGeom prst="rect">
            <a:avLst/>
          </a:prstGeom>
          <a:solidFill>
            <a:srgbClr val="77933C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" cy="152400"/>
          </a:xfrm>
          <a:prstGeom prst="rect">
            <a:avLst/>
          </a:prstGeom>
          <a:solidFill>
            <a:srgbClr val="502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228600"/>
            <a:ext cx="1219200" cy="1588"/>
          </a:xfrm>
          <a:prstGeom prst="line">
            <a:avLst/>
          </a:prstGeom>
          <a:ln w="31750">
            <a:solidFill>
              <a:srgbClr val="502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1219200" y="0"/>
            <a:ext cx="7924800" cy="1524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990600" y="228600"/>
            <a:ext cx="8153400" cy="1588"/>
          </a:xfrm>
          <a:prstGeom prst="line">
            <a:avLst/>
          </a:prstGeom>
          <a:ln w="28575">
            <a:solidFill>
              <a:srgbClr val="502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924800" cy="792162"/>
          </a:xfrm>
          <a:noFill/>
        </p:spPr>
        <p:txBody>
          <a:bodyPr>
            <a:norm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>
            <a:lvl1pPr>
              <a:defRPr sz="3200" b="1" baseline="0">
                <a:ln w="3175" cap="sq" cmpd="dbl">
                  <a:noFill/>
                </a:ln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924800" cy="4983163"/>
          </a:xfrm>
        </p:spPr>
        <p:txBody>
          <a:bodyPr/>
          <a:lstStyle>
            <a:lvl1pPr>
              <a:buClr>
                <a:schemeClr val="tx1"/>
              </a:buClr>
              <a:buFont typeface="Wingdings" pitchFamily="2" charset="2"/>
              <a:buChar char="q"/>
              <a:defRPr sz="2800"/>
            </a:lvl1pPr>
            <a:lvl2pPr>
              <a:buClr>
                <a:srgbClr val="006600"/>
              </a:buClr>
              <a:buFont typeface="Wingdings" pitchFamily="2" charset="2"/>
              <a:buChar char="§"/>
              <a:defRPr sz="2400">
                <a:solidFill>
                  <a:srgbClr val="006600"/>
                </a:solidFill>
              </a:defRPr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057400" cy="365125"/>
          </a:xfrm>
        </p:spPr>
        <p:txBody>
          <a:bodyPr/>
          <a:lstStyle>
            <a:lvl1pPr>
              <a:defRPr sz="1800" b="1" i="0" baseline="0" smtClean="0">
                <a:solidFill>
                  <a:srgbClr val="502800"/>
                </a:solidFill>
              </a:defRPr>
            </a:lvl1pPr>
          </a:lstStyle>
          <a:p>
            <a:pPr>
              <a:defRPr/>
            </a:pPr>
            <a:fld id="{0B83D19A-9148-4DB3-BC92-EAEEDE5B87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033EA-C424-4687-A979-B167570CE2DA}" type="datetime1">
              <a:rPr lang="en-US" smtClean="0"/>
              <a:pPr>
                <a:defRPr/>
              </a:pPr>
              <a:t>10/23/2012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A4A30-28DD-441B-9F08-8AF04D2AA4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D75C8-B5E8-46D1-8742-6C4028E63BB2}" type="datetime1">
              <a:rPr lang="en-US" smtClean="0"/>
              <a:pPr>
                <a:defRPr/>
              </a:pPr>
              <a:t>10/23/2012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71EB0-9375-41C9-B2A1-8C0D194299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45D9-CD63-45DA-8C34-75CB13372EBA}" type="datetime1">
              <a:rPr lang="en-US" smtClean="0"/>
              <a:pPr>
                <a:defRPr/>
              </a:pPr>
              <a:t>10/23/2012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3A6D2-A455-4E90-8A52-8E94572AF2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9862C-E3D9-46E7-A893-E8338B561501}" type="datetime1">
              <a:rPr lang="en-US" smtClean="0"/>
              <a:pPr>
                <a:defRPr/>
              </a:pPr>
              <a:t>10/23/2012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E1C0-876D-40F2-9222-F399CA2881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67302-DB04-44BD-BF8C-40977DD42523}" type="datetime1">
              <a:rPr lang="en-US" smtClean="0"/>
              <a:pPr>
                <a:defRPr/>
              </a:pPr>
              <a:t>10/23/2012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9AA41-EAC4-432B-BCF2-CE5AAA8037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C605F-CCD3-4F2B-BB0A-60039DFEF2D9}" type="datetime1">
              <a:rPr lang="en-US" smtClean="0"/>
              <a:pPr>
                <a:defRPr/>
              </a:pPr>
              <a:t>10/23/2012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BA7CD-DDBA-42E7-9B2F-1DBB67BF90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D2AC-D0CB-4217-8971-100825D5BF2A}" type="datetime1">
              <a:rPr lang="en-US" smtClean="0"/>
              <a:pPr>
                <a:defRPr/>
              </a:pPr>
              <a:t>10/23/2012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18A48-52BD-4FBC-A478-EFC2F8326D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0FB1E7-080E-4153-80CA-3A7FCE732DC7}" type="datetime1">
              <a:rPr lang="en-US" smtClean="0"/>
              <a:pPr>
                <a:defRPr/>
              </a:pPr>
              <a:t>10/23/2012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DCDA9A-496F-4E5B-85F8-83E38E8CD3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wipe dir="d"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feo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>
                <a:alpha val="23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81200"/>
            <a:ext cx="792480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GEF Monitoring and Evaluation Policy</a:t>
            </a:r>
            <a:r>
              <a:rPr lang="en-US" sz="49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b="1" dirty="0">
              <a:solidFill>
                <a:schemeClr val="accent5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05200"/>
            <a:ext cx="6324600" cy="2895600"/>
          </a:xfrm>
          <a:solidFill>
            <a:schemeClr val="bg1">
              <a:alpha val="0"/>
            </a:schemeClr>
          </a:solidFill>
          <a:ln>
            <a:noFill/>
          </a:ln>
        </p:spPr>
        <p:txBody>
          <a:bodyPr rtlCol="0">
            <a:normAutofit fontScale="25000" lnSpcReduction="20000"/>
          </a:bodyPr>
          <a:lstStyle/>
          <a:p>
            <a:r>
              <a:rPr lang="fr-FR" sz="14400" b="1" dirty="0" err="1" smtClean="0">
                <a:solidFill>
                  <a:schemeClr val="tx1"/>
                </a:solidFill>
              </a:rPr>
              <a:t>Neeraj</a:t>
            </a:r>
            <a:r>
              <a:rPr lang="fr-FR" sz="14400" b="1" dirty="0" smtClean="0">
                <a:solidFill>
                  <a:schemeClr val="tx1"/>
                </a:solidFill>
              </a:rPr>
              <a:t> </a:t>
            </a:r>
            <a:r>
              <a:rPr lang="fr-FR" sz="14400" b="1" dirty="0" err="1" smtClean="0">
                <a:solidFill>
                  <a:schemeClr val="tx1"/>
                </a:solidFill>
              </a:rPr>
              <a:t>Negi</a:t>
            </a:r>
            <a:endParaRPr lang="fr-FR" sz="14400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9600" b="1" dirty="0" smtClean="0">
                <a:ln w="3175" cap="sq" cmpd="dbl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Evaluation </a:t>
            </a:r>
            <a:r>
              <a:rPr lang="en-US" sz="9600" b="1" dirty="0" smtClean="0">
                <a:ln w="3175" cap="sq" cmpd="dbl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Officer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9600" b="1" dirty="0" smtClean="0">
                <a:ln w="3175" cap="sq" cmpd="dbl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GEF Evaluation Office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defRPr/>
            </a:pPr>
            <a:endParaRPr lang="en-US" sz="96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</a:rPr>
              <a:t>GEF Expanded Constituency Workshop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</a:rPr>
              <a:t>5 to 6 November 2012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</a:rPr>
              <a:t>New Delhi, India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7696200" y="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33416"/>
            <a:ext cx="35814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600200" y="1371600"/>
            <a:ext cx="6934200" cy="2514600"/>
          </a:xfrm>
          <a:noFill/>
        </p:spPr>
        <p:txBody>
          <a:bodyPr/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en-US" sz="4000" b="1" dirty="0" smtClean="0">
                <a:ln w="3175" cap="sq" cmpd="dbl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Questions &amp; Answers</a:t>
            </a:r>
          </a:p>
          <a:p>
            <a:pPr algn="ctr">
              <a:buFont typeface="Wingdings" pitchFamily="2" charset="2"/>
              <a:buNone/>
            </a:pPr>
            <a:endParaRPr lang="en-US" sz="1600" dirty="0" smtClean="0"/>
          </a:p>
          <a:p>
            <a:pPr algn="ctr">
              <a:buFont typeface="Wingdings" pitchFamily="2" charset="2"/>
              <a:buNone/>
            </a:pPr>
            <a:endParaRPr lang="en-US" sz="1600" dirty="0" smtClean="0"/>
          </a:p>
          <a:p>
            <a:pPr algn="ctr">
              <a:buFont typeface="Wingdings" pitchFamily="2" charset="2"/>
              <a:buNone/>
            </a:pPr>
            <a:endParaRPr lang="en-US" sz="1600" dirty="0" smtClean="0"/>
          </a:p>
          <a:p>
            <a:pPr algn="ctr">
              <a:buFont typeface="Wingdings" pitchFamily="2" charset="2"/>
              <a:buNone/>
            </a:pPr>
            <a:endParaRPr lang="en-US" sz="1600" dirty="0" smtClean="0"/>
          </a:p>
          <a:p>
            <a:pPr algn="ctr">
              <a:buFont typeface="Wingdings" pitchFamily="2" charset="2"/>
              <a:buNone/>
            </a:pPr>
            <a:endParaRPr lang="en-US" sz="1600" dirty="0" smtClean="0"/>
          </a:p>
          <a:p>
            <a:pPr algn="ctr">
              <a:buFont typeface="Wingdings" pitchFamily="2" charset="2"/>
              <a:buNone/>
            </a:pPr>
            <a:r>
              <a:rPr lang="en-US" sz="2400" b="1" i="1" dirty="0" smtClean="0">
                <a:solidFill>
                  <a:srgbClr val="376B4C"/>
                </a:solidFill>
              </a:rPr>
              <a:t>Thank you</a:t>
            </a:r>
          </a:p>
          <a:p>
            <a:pPr algn="ctr">
              <a:buFont typeface="Wingdings" pitchFamily="2" charset="2"/>
              <a:buNone/>
            </a:pPr>
            <a:endParaRPr lang="en-US" sz="1600" dirty="0" smtClean="0"/>
          </a:p>
          <a:p>
            <a:pPr algn="ctr">
              <a:buFont typeface="Wingdings" pitchFamily="2" charset="2"/>
              <a:buNone/>
            </a:pPr>
            <a:endParaRPr lang="en-US" sz="1600" dirty="0" smtClean="0"/>
          </a:p>
          <a:p>
            <a:pPr algn="ctr">
              <a:buFont typeface="Wingdings" pitchFamily="2" charset="2"/>
              <a:buNone/>
            </a:pPr>
            <a:endParaRPr lang="en-US" sz="1600" dirty="0" smtClean="0"/>
          </a:p>
          <a:p>
            <a:pPr algn="ctr">
              <a:buFont typeface="Wingdings" pitchFamily="2" charset="2"/>
              <a:buNone/>
            </a:pPr>
            <a:endParaRPr lang="en-US" sz="1600" dirty="0" smtClean="0"/>
          </a:p>
          <a:p>
            <a:pPr algn="ctr">
              <a:buFont typeface="Wingdings" pitchFamily="2" charset="2"/>
              <a:buNone/>
            </a:pPr>
            <a:endParaRPr lang="en-US" sz="1600" dirty="0" smtClean="0"/>
          </a:p>
          <a:p>
            <a:pPr algn="ctr"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www.gefeo.org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None/>
            </a:pPr>
            <a:endParaRPr lang="en-US" sz="2000" b="1" dirty="0" smtClean="0"/>
          </a:p>
          <a:p>
            <a:pPr algn="ctr">
              <a:buFont typeface="Wingdings" pitchFamily="2" charset="2"/>
              <a:buNone/>
            </a:pPr>
            <a:endParaRPr lang="en-US" sz="2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3D19A-9148-4DB3-BC92-EAEEDE5B876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063736-504C-4F76-9A80-14C0C0B59F4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  <p:pic>
        <p:nvPicPr>
          <p:cNvPr id="8196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21425"/>
            <a:ext cx="1219200" cy="536575"/>
          </a:xfrm>
          <a:prstGeom prst="rect">
            <a:avLst/>
          </a:prstGeom>
          <a:solidFill>
            <a:srgbClr val="77933C"/>
          </a:solidFill>
          <a:ln w="9525">
            <a:noFill/>
            <a:miter lim="800000"/>
            <a:headEnd/>
            <a:tailEnd/>
          </a:ln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224000" y="273600"/>
            <a:ext cx="7920000" cy="792000"/>
          </a:xfrm>
          <a:prstGeom prst="rect">
            <a:avLst/>
          </a:prstGeom>
          <a:noFill/>
        </p:spPr>
        <p:txBody>
          <a:bodyPr anchor="ctr">
            <a:norm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ln w="3175" cap="sq" cmpd="dbl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RBM, Monitoring &amp; Evaluation</a:t>
            </a:r>
            <a:endParaRPr lang="en-US" sz="4000" b="1" dirty="0">
              <a:ln w="3175" cap="sq" cmpd="dbl">
                <a:noFill/>
              </a:ln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676400" y="1440000"/>
            <a:ext cx="6858000" cy="4876800"/>
          </a:xfrm>
          <a:prstGeom prst="rect">
            <a:avLst/>
          </a:prstGeom>
        </p:spPr>
        <p:txBody>
          <a:bodyPr/>
          <a:lstStyle/>
          <a:p>
            <a:pPr marL="342000" indent="-3420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z="2400" b="1" dirty="0" smtClean="0">
                <a:latin typeface="+mn-lt"/>
                <a:ea typeface="Verdana" pitchFamily="34" charset="0"/>
                <a:cs typeface="Verdana" pitchFamily="34" charset="0"/>
              </a:rPr>
              <a:t>Result-Based Management </a:t>
            </a:r>
            <a:r>
              <a:rPr lang="en-US" sz="2400" dirty="0" smtClean="0">
                <a:latin typeface="+mn-lt"/>
                <a:ea typeface="Verdana" pitchFamily="34" charset="0"/>
                <a:cs typeface="Verdana" pitchFamily="34" charset="0"/>
              </a:rPr>
              <a:t>(RBM) - setting goals and objectives, monitoring, learning and decision making </a:t>
            </a:r>
          </a:p>
          <a:p>
            <a:pPr marL="342000" indent="-3420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endParaRPr lang="en-US" sz="240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000" indent="-3420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z="2400" b="1" dirty="0" smtClean="0">
                <a:latin typeface="+mn-lt"/>
                <a:ea typeface="Verdana" pitchFamily="34" charset="0"/>
                <a:cs typeface="Verdana" pitchFamily="34" charset="0"/>
              </a:rPr>
              <a:t>Evaluation</a:t>
            </a:r>
            <a:r>
              <a:rPr lang="en-US" sz="2400" dirty="0" smtClean="0">
                <a:latin typeface="+mn-lt"/>
                <a:ea typeface="Verdana" pitchFamily="34" charset="0"/>
                <a:cs typeface="Verdana" pitchFamily="34" charset="0"/>
              </a:rPr>
              <a:t>: </a:t>
            </a:r>
            <a:r>
              <a:rPr lang="en-US" sz="2400" dirty="0">
                <a:latin typeface="+mn-lt"/>
                <a:ea typeface="Verdana" pitchFamily="34" charset="0"/>
                <a:cs typeface="Verdana" pitchFamily="34" charset="0"/>
              </a:rPr>
              <a:t>a “reality check” on </a:t>
            </a:r>
            <a:r>
              <a:rPr lang="en-US" sz="2400" dirty="0" smtClean="0">
                <a:latin typeface="+mn-lt"/>
                <a:ea typeface="Verdana" pitchFamily="34" charset="0"/>
                <a:cs typeface="Verdana" pitchFamily="34" charset="0"/>
              </a:rPr>
              <a:t>RBM</a:t>
            </a:r>
          </a:p>
          <a:p>
            <a:pPr marL="342000" indent="-3420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endParaRPr lang="en-US" sz="240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000" indent="-3420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z="2400" b="1" dirty="0" smtClean="0">
                <a:latin typeface="+mn-lt"/>
                <a:ea typeface="Verdana" pitchFamily="34" charset="0"/>
                <a:cs typeface="Verdana" pitchFamily="34" charset="0"/>
              </a:rPr>
              <a:t>RBM</a:t>
            </a:r>
            <a:r>
              <a:rPr lang="en-US" sz="2400" dirty="0" smtClean="0">
                <a:latin typeface="+mn-lt"/>
                <a:ea typeface="Verdana" pitchFamily="34" charset="0"/>
                <a:cs typeface="Verdana" pitchFamily="34" charset="0"/>
              </a:rPr>
              <a:t>, which includes </a:t>
            </a:r>
            <a:r>
              <a:rPr lang="en-US" sz="2400" b="1" dirty="0" smtClean="0">
                <a:latin typeface="+mn-lt"/>
                <a:ea typeface="Verdana" pitchFamily="34" charset="0"/>
                <a:cs typeface="Verdana" pitchFamily="34" charset="0"/>
              </a:rPr>
              <a:t>Monitoring</a:t>
            </a:r>
            <a:r>
              <a:rPr lang="en-US" sz="2400" dirty="0" smtClean="0">
                <a:latin typeface="+mn-lt"/>
                <a:ea typeface="Verdana" pitchFamily="34" charset="0"/>
                <a:cs typeface="Verdana" pitchFamily="34" charset="0"/>
              </a:rPr>
              <a:t>, tells </a:t>
            </a:r>
            <a:r>
              <a:rPr lang="en-US" sz="2400" dirty="0">
                <a:latin typeface="+mn-lt"/>
                <a:ea typeface="Verdana" pitchFamily="34" charset="0"/>
                <a:cs typeface="Verdana" pitchFamily="34" charset="0"/>
              </a:rPr>
              <a:t>whether the organization is </a:t>
            </a:r>
            <a:r>
              <a:rPr lang="en-US" sz="2400" b="1" dirty="0">
                <a:solidFill>
                  <a:srgbClr val="006600"/>
                </a:solidFill>
                <a:latin typeface="+mn-lt"/>
                <a:cs typeface="+mn-cs"/>
              </a:rPr>
              <a:t>“on track</a:t>
            </a:r>
            <a:r>
              <a:rPr lang="en-US" sz="2400" b="1" dirty="0" smtClean="0">
                <a:solidFill>
                  <a:srgbClr val="006600"/>
                </a:solidFill>
                <a:latin typeface="+mn-lt"/>
                <a:cs typeface="+mn-cs"/>
              </a:rPr>
              <a:t>”</a:t>
            </a:r>
          </a:p>
          <a:p>
            <a:pPr marL="342000" indent="-3420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endParaRPr lang="en-US" sz="240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000" indent="-3420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z="2400" b="1" dirty="0" smtClean="0">
                <a:latin typeface="+mn-lt"/>
                <a:ea typeface="Verdana" pitchFamily="34" charset="0"/>
                <a:cs typeface="Verdana" pitchFamily="34" charset="0"/>
              </a:rPr>
              <a:t>Evaluation</a:t>
            </a:r>
            <a:r>
              <a:rPr lang="en-US" sz="2400" dirty="0" smtClean="0">
                <a:latin typeface="+mn-lt"/>
                <a:ea typeface="Verdana" pitchFamily="34" charset="0"/>
                <a:cs typeface="Verdana" pitchFamily="34" charset="0"/>
              </a:rPr>
              <a:t> tells </a:t>
            </a:r>
            <a:r>
              <a:rPr lang="en-US" sz="2400" dirty="0">
                <a:latin typeface="+mn-lt"/>
                <a:ea typeface="Verdana" pitchFamily="34" charset="0"/>
                <a:cs typeface="Verdana" pitchFamily="34" charset="0"/>
              </a:rPr>
              <a:t>whether the organization is </a:t>
            </a:r>
            <a:r>
              <a:rPr lang="en-US" sz="2400" b="1" dirty="0">
                <a:solidFill>
                  <a:srgbClr val="006600"/>
                </a:solidFill>
                <a:latin typeface="+mn-lt"/>
                <a:cs typeface="+mn-cs"/>
              </a:rPr>
              <a:t>“on the right track”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M&amp;E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19200"/>
            <a:ext cx="6705600" cy="5410200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1800"/>
              </a:spcAft>
              <a:buFont typeface="Wingdings" pitchFamily="2" charset="2"/>
              <a:buNone/>
              <a:defRPr/>
            </a:pPr>
            <a:endParaRPr lang="en-US" sz="2600" dirty="0" smtClean="0"/>
          </a:p>
          <a:p>
            <a:pPr marL="342000" indent="-3420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Promote </a:t>
            </a:r>
            <a:r>
              <a:rPr lang="en-US" sz="2400" b="1" dirty="0" smtClean="0">
                <a:ea typeface="Verdana" pitchFamily="34" charset="0"/>
                <a:cs typeface="Verdana" pitchFamily="34" charset="0"/>
              </a:rPr>
              <a:t>ACCOUNTABILITY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 for the achievement of GEF objectives through the assessment of </a:t>
            </a:r>
            <a:r>
              <a:rPr lang="en-US" sz="2400" b="1" i="1" dirty="0" smtClean="0">
                <a:solidFill>
                  <a:srgbClr val="006600"/>
                </a:solidFill>
              </a:rPr>
              <a:t>Results</a:t>
            </a:r>
            <a:r>
              <a:rPr lang="en-US" sz="2400" i="1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en-US" sz="2400" b="1" i="1" dirty="0" smtClean="0">
                <a:solidFill>
                  <a:srgbClr val="006600"/>
                </a:solidFill>
              </a:rPr>
              <a:t>Effectiveness</a:t>
            </a:r>
            <a:r>
              <a:rPr lang="en-US" sz="2400" i="1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en-US" sz="2400" b="1" i="1" dirty="0" smtClean="0">
                <a:solidFill>
                  <a:srgbClr val="006600"/>
                </a:solidFill>
              </a:rPr>
              <a:t>Processes</a:t>
            </a:r>
            <a:r>
              <a:rPr lang="en-US" sz="2400" i="1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and</a:t>
            </a:r>
            <a:r>
              <a:rPr lang="en-US" sz="2400" i="1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i="1" dirty="0" smtClean="0">
                <a:solidFill>
                  <a:srgbClr val="006600"/>
                </a:solidFill>
              </a:rPr>
              <a:t>Performance</a:t>
            </a:r>
            <a:r>
              <a:rPr lang="en-US" sz="2400" i="1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of the partners involved in GEF activities</a:t>
            </a:r>
          </a:p>
          <a:p>
            <a:pPr fontAlgn="ctr">
              <a:spcBef>
                <a:spcPts val="0"/>
              </a:spcBef>
              <a:spcAft>
                <a:spcPts val="600"/>
              </a:spcAft>
              <a:defRPr/>
            </a:pPr>
            <a:endParaRPr lang="en-US" sz="2400" dirty="0" smtClean="0"/>
          </a:p>
          <a:p>
            <a:pPr marL="342000" indent="-3420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Promote </a:t>
            </a:r>
            <a:r>
              <a:rPr lang="en-US" sz="2400" b="1" dirty="0" smtClean="0">
                <a:ea typeface="Verdana" pitchFamily="34" charset="0"/>
                <a:cs typeface="Verdana" pitchFamily="34" charset="0"/>
              </a:rPr>
              <a:t>LEARNING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en-US" sz="2400" b="1" i="1" dirty="0" smtClean="0">
                <a:solidFill>
                  <a:srgbClr val="006600"/>
                </a:solidFill>
              </a:rPr>
              <a:t>feedback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, and </a:t>
            </a:r>
            <a:r>
              <a:rPr lang="en-US" sz="2400" b="1" i="1" dirty="0" smtClean="0">
                <a:solidFill>
                  <a:srgbClr val="006600"/>
                </a:solidFill>
              </a:rPr>
              <a:t>knowledge sharing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 on results and lessons learned among the GEF and its partners as a basis for decision making on policies, strategies, program management, programs, and projects; and to improve knowledge and performance</a:t>
            </a:r>
            <a:endParaRPr lang="en-US" sz="2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2ECE2D-3B80-40D5-885C-2AB59ADB47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Knowledge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000" dirty="0" smtClean="0"/>
              <a:t>Sharing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40000"/>
            <a:ext cx="7239000" cy="5562600"/>
          </a:xfrm>
        </p:spPr>
        <p:txBody>
          <a:bodyPr rtlCol="0">
            <a:normAutofit/>
          </a:bodyPr>
          <a:lstStyle/>
          <a:p>
            <a:pPr marL="342000" indent="-3420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M&amp;E contributes to </a:t>
            </a:r>
            <a:r>
              <a:rPr lang="en-US" sz="2400" b="1" dirty="0" smtClean="0">
                <a:ea typeface="Verdana" pitchFamily="34" charset="0"/>
                <a:cs typeface="Verdana" pitchFamily="34" charset="0"/>
              </a:rPr>
              <a:t>Knowledge Sharing 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and organizational improvement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Findings and lessons should be accessible to target audiences in a user-friendly way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Evaluation reports should be subject to a dynamic dissemination strategy</a:t>
            </a:r>
          </a:p>
          <a:p>
            <a:pPr marL="342000" indent="-3420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 smtClean="0">
                <a:ea typeface="Verdana" pitchFamily="34" charset="0"/>
                <a:cs typeface="Verdana" pitchFamily="34" charset="0"/>
              </a:rPr>
              <a:t>Knowledge Sharing 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enables partners to capitalize on lessons learned from experiences </a:t>
            </a:r>
          </a:p>
          <a:p>
            <a:pPr marL="342000" indent="-3420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Purpose of </a:t>
            </a:r>
            <a:r>
              <a:rPr lang="en-US" sz="2400" b="1" dirty="0" smtClean="0">
                <a:ea typeface="Verdana" pitchFamily="34" charset="0"/>
                <a:cs typeface="Verdana" pitchFamily="34" charset="0"/>
              </a:rPr>
              <a:t>Knowledge Sharing 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in the GEF includes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Promotion of a culture of learning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Application of lessons learned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Feedback to new activities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7B7D2A-D244-4006-9AD0-1FC1289F67F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M&amp;E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Levels and Responsible Agencies</a:t>
            </a:r>
            <a:endParaRPr lang="en-US" dirty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58F392-7A74-445D-A61C-BA08D655B2A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/>
          </a:p>
        </p:txBody>
      </p:sp>
      <p:pic>
        <p:nvPicPr>
          <p:cNvPr id="19460" name="Content Placeholder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1066800"/>
            <a:ext cx="7391400" cy="57912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M&amp;E: Minimum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000" dirty="0" smtClean="0"/>
              <a:t>Requirements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7162800" cy="5410200"/>
          </a:xfrm>
        </p:spPr>
        <p:txBody>
          <a:bodyPr rtlCol="0">
            <a:noAutofit/>
          </a:bodyPr>
          <a:lstStyle/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j-lt"/>
              </a:rPr>
              <a:t>MR1: Design of M&amp;E Plans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Completed and fully budgeted M&amp;E plans by CEO endorsement for FSPs, and CEO approval for MSPs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Project log frames should align with GEF Focal Area result frameworks contained in the GEF-5 RBM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j-lt"/>
              </a:rPr>
              <a:t>MR2: Implementation of M&amp;E Plans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Project/program monitoring and supervision will include execution of the M&amp;E plan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j-lt"/>
              </a:rPr>
              <a:t>MR3: Project/Program Evaluations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All FSPs and MSPs will be evaluated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Reports should be sent to the GEF EO within 12 months of project completion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j-lt"/>
              </a:rPr>
              <a:t>MR4: Engagement of Operational Focal Points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M&amp;E plans should explain how GEF OFPs will be engaged in M&amp;E activities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F5FCC2-7394-41D1-AB25-B2495D1A2BE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M&amp;E: Minimum Requirement 4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40000"/>
            <a:ext cx="7391400" cy="4960800"/>
          </a:xfrm>
        </p:spPr>
        <p:txBody>
          <a:bodyPr rtlCol="0">
            <a:normAutofit/>
          </a:bodyPr>
          <a:lstStyle/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j-lt"/>
              </a:rPr>
              <a:t>MR4: Engagement of Operational Focal Points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M&amp;E plans should include how OFPs will be engaged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OFPs will be informed on M&amp;E activities, including Mid-Term Reviews and Terminal Evaluations, receiving drafts for comments and final reports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OFPs will be invited to contribute to the management response (where applicable)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GEF Agencies keep track of the application of this requirement in their GEF financed projects and programs</a:t>
            </a:r>
          </a:p>
          <a:p>
            <a:pPr marL="342000" indent="-342000" fontAlgn="auto">
              <a:spcAft>
                <a:spcPts val="0"/>
              </a:spcAft>
              <a:defRPr/>
            </a:pPr>
            <a:endParaRPr lang="en-US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720000" lvl="1" indent="-273600" fontAlgn="auto">
              <a:spcAft>
                <a:spcPts val="0"/>
              </a:spcAft>
              <a:buClr>
                <a:srgbClr val="25695E"/>
              </a:buClr>
              <a:buFont typeface="Wingdings" pitchFamily="2" charset="2"/>
              <a:buChar char="q"/>
              <a:defRPr/>
            </a:pPr>
            <a:endParaRPr lang="en-US" sz="1800" dirty="0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6FEF25-93F8-4163-A4C9-F21B08C98B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Role of GEF Focal Points in M&amp;E </a:t>
            </a:r>
            <a:endParaRPr lang="en-US" sz="4000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600200" y="1440000"/>
            <a:ext cx="7162800" cy="5265600"/>
          </a:xfrm>
        </p:spPr>
        <p:txBody>
          <a:bodyPr/>
          <a:lstStyle/>
          <a:p>
            <a:pPr marL="342000" indent="-3420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 smtClean="0">
                <a:ea typeface="Verdana" pitchFamily="34" charset="0"/>
                <a:cs typeface="Verdana" pitchFamily="34" charset="0"/>
              </a:rPr>
              <a:t>Keep track of GEF support 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at the national level</a:t>
            </a:r>
          </a:p>
          <a:p>
            <a:pPr marL="342000" indent="-3420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 smtClean="0">
                <a:ea typeface="Verdana" pitchFamily="34" charset="0"/>
                <a:cs typeface="Verdana" pitchFamily="34" charset="0"/>
              </a:rPr>
              <a:t>Keep stakeholders informed 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and consulted in plans, implementation and results of GEF activities in the country</a:t>
            </a:r>
          </a:p>
          <a:p>
            <a:pPr marL="342000" indent="-3420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 smtClean="0">
                <a:ea typeface="Verdana" pitchFamily="34" charset="0"/>
                <a:cs typeface="Verdana" pitchFamily="34" charset="0"/>
              </a:rPr>
              <a:t>Disseminate M&amp;E information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, promoting use of evaluation recommendations and lessons learned</a:t>
            </a:r>
          </a:p>
          <a:p>
            <a:pPr marL="342000" indent="-3420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 smtClean="0">
                <a:ea typeface="Verdana" pitchFamily="34" charset="0"/>
                <a:cs typeface="Verdana" pitchFamily="34" charset="0"/>
              </a:rPr>
              <a:t>Assist the Evaluation Office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, as the first point of entry into a country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Identify major relevant stakeholders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Coordinate meetings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Assist with agendas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Coordinate country responses to these evaluations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892939-B0BF-4494-8551-3494A72A2F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Follow-Up to Evaluations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7086600" cy="5265600"/>
          </a:xfrm>
        </p:spPr>
        <p:txBody>
          <a:bodyPr rtlCol="0">
            <a:normAutofit/>
          </a:bodyPr>
          <a:lstStyle/>
          <a:p>
            <a:pPr marL="342000" indent="-3420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A </a:t>
            </a:r>
            <a:r>
              <a:rPr lang="en-US" sz="2400" b="1" dirty="0" smtClean="0">
                <a:ea typeface="Verdana" pitchFamily="34" charset="0"/>
                <a:cs typeface="Verdana" pitchFamily="34" charset="0"/>
              </a:rPr>
              <a:t>Management Response 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is required for all evaluation reports presented to the GEF Council by the GEF EO</a:t>
            </a:r>
          </a:p>
          <a:p>
            <a:pPr marL="342000" indent="-3420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2400" dirty="0" smtClean="0">
              <a:ea typeface="Verdana" pitchFamily="34" charset="0"/>
              <a:cs typeface="Verdana" pitchFamily="34" charset="0"/>
            </a:endParaRPr>
          </a:p>
          <a:p>
            <a:pPr marL="342000" indent="-3420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GEF Council takes into account both the evaluation and the management response when taking a decision</a:t>
            </a:r>
          </a:p>
          <a:p>
            <a:pPr marL="342000" indent="-3420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2400" dirty="0" smtClean="0">
              <a:ea typeface="Verdana" pitchFamily="34" charset="0"/>
              <a:cs typeface="Verdana" pitchFamily="34" charset="0"/>
            </a:endParaRPr>
          </a:p>
          <a:p>
            <a:pPr marL="342000" indent="-3420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GEF EO reports on implementation of decisions annually through the </a:t>
            </a:r>
            <a:r>
              <a:rPr lang="en-US" sz="2400" b="1" dirty="0" smtClean="0">
                <a:ea typeface="Verdana" pitchFamily="34" charset="0"/>
                <a:cs typeface="Verdana" pitchFamily="34" charset="0"/>
              </a:rPr>
              <a:t>Management Action Record</a:t>
            </a:r>
            <a:endParaRPr lang="en-US" sz="2400" dirty="0" smtClean="0">
              <a:ea typeface="Verdana" pitchFamily="34" charset="0"/>
              <a:cs typeface="Verdana" pitchFamily="34" charset="0"/>
            </a:endParaRPr>
          </a:p>
          <a:p>
            <a:pPr marL="342000" indent="-3420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2400" dirty="0" smtClean="0">
              <a:ea typeface="Verdana" pitchFamily="34" charset="0"/>
              <a:cs typeface="Verdana" pitchFamily="34" charset="0"/>
            </a:endParaRPr>
          </a:p>
          <a:p>
            <a:pPr marL="342000" indent="-3420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For Country Portfolio Evaluations countries have the opportunity to provide their perspective to Council as well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07DF58-2482-485A-A254-40C0A9802D6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7650</TotalTime>
  <Words>569</Words>
  <Application>Microsoft Office PowerPoint</Application>
  <PresentationFormat>On-screen Show (4:3)</PresentationFormat>
  <Paragraphs>99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The GEF Monitoring and Evaluation Policy   </vt:lpstr>
      <vt:lpstr>PowerPoint Presentation</vt:lpstr>
      <vt:lpstr>M&amp;E Objectives</vt:lpstr>
      <vt:lpstr>Knowledge Sharing</vt:lpstr>
      <vt:lpstr>M&amp;E Levels and Responsible Agencies</vt:lpstr>
      <vt:lpstr>M&amp;E: Minimum Requirements</vt:lpstr>
      <vt:lpstr>M&amp;E: Minimum Requirement 4</vt:lpstr>
      <vt:lpstr>Role of GEF Focal Points in M&amp;E </vt:lpstr>
      <vt:lpstr>Follow-Up to Evaluations</vt:lpstr>
      <vt:lpstr>PowerPoint Presentation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Soledad</dc:creator>
  <cp:lastModifiedBy>Robert T. Schreiber</cp:lastModifiedBy>
  <cp:revision>490</cp:revision>
  <cp:lastPrinted>2012-10-23T23:28:35Z</cp:lastPrinted>
  <dcterms:created xsi:type="dcterms:W3CDTF">2010-12-28T20:45:39Z</dcterms:created>
  <dcterms:modified xsi:type="dcterms:W3CDTF">2012-10-23T23:29:34Z</dcterms:modified>
</cp:coreProperties>
</file>