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27"/>
  </p:notesMasterIdLst>
  <p:handoutMasterIdLst>
    <p:handoutMasterId r:id="rId28"/>
  </p:handoutMasterIdLst>
  <p:sldIdLst>
    <p:sldId id="318" r:id="rId2"/>
    <p:sldId id="321" r:id="rId3"/>
    <p:sldId id="330" r:id="rId4"/>
    <p:sldId id="331" r:id="rId5"/>
    <p:sldId id="322" r:id="rId6"/>
    <p:sldId id="324" r:id="rId7"/>
    <p:sldId id="327" r:id="rId8"/>
    <p:sldId id="325" r:id="rId9"/>
    <p:sldId id="328" r:id="rId10"/>
    <p:sldId id="334" r:id="rId11"/>
    <p:sldId id="302" r:id="rId12"/>
    <p:sldId id="303" r:id="rId13"/>
    <p:sldId id="304" r:id="rId14"/>
    <p:sldId id="305" r:id="rId15"/>
    <p:sldId id="346" r:id="rId16"/>
    <p:sldId id="336" r:id="rId17"/>
    <p:sldId id="337" r:id="rId18"/>
    <p:sldId id="338" r:id="rId19"/>
    <p:sldId id="339" r:id="rId20"/>
    <p:sldId id="340" r:id="rId21"/>
    <p:sldId id="341" r:id="rId22"/>
    <p:sldId id="342" r:id="rId23"/>
    <p:sldId id="343" r:id="rId24"/>
    <p:sldId id="344" r:id="rId25"/>
    <p:sldId id="319"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E3E71"/>
    <a:srgbClr val="502800"/>
    <a:srgbClr val="3A1D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0898" autoAdjust="0"/>
  </p:normalViewPr>
  <p:slideViewPr>
    <p:cSldViewPr>
      <p:cViewPr varScale="1">
        <p:scale>
          <a:sx n="74" d="100"/>
          <a:sy n="74" d="100"/>
        </p:scale>
        <p:origin x="18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5138"/>
          </a:xfrm>
          <a:prstGeom prst="rect">
            <a:avLst/>
          </a:prstGeom>
        </p:spPr>
        <p:txBody>
          <a:bodyPr vert="horz" lIns="91440" tIns="45720" rIns="91440" bIns="45720" rtlCol="0"/>
          <a:lstStyle>
            <a:lvl1pPr algn="r">
              <a:defRPr sz="1200"/>
            </a:lvl1pPr>
          </a:lstStyle>
          <a:p>
            <a:fld id="{71C5923F-CDCB-4375-B0A0-9A8D8747EC06}" type="datetimeFigureOut">
              <a:rPr lang="en-US" smtClean="0"/>
              <a:pPr/>
              <a:t>3/15/2015</a:t>
            </a:fld>
            <a:endParaRPr lang="en-US"/>
          </a:p>
        </p:txBody>
      </p:sp>
      <p:sp>
        <p:nvSpPr>
          <p:cNvPr id="4" name="Footer Placeholder 3"/>
          <p:cNvSpPr>
            <a:spLocks noGrp="1"/>
          </p:cNvSpPr>
          <p:nvPr>
            <p:ph type="ftr" sz="quarter" idx="2"/>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40" tIns="45720" rIns="91440" bIns="45720" rtlCol="0" anchor="b"/>
          <a:lstStyle>
            <a:lvl1pPr algn="r">
              <a:defRPr sz="1200"/>
            </a:lvl1pPr>
          </a:lstStyle>
          <a:p>
            <a:fld id="{D4C2E273-9DCF-4B90-9A07-A0F8361B40B0}" type="slidenum">
              <a:rPr lang="en-US" smtClean="0"/>
              <a:pPr/>
              <a:t>‹#›</a:t>
            </a:fld>
            <a:endParaRPr lang="en-US"/>
          </a:p>
        </p:txBody>
      </p:sp>
    </p:spTree>
    <p:extLst>
      <p:ext uri="{BB962C8B-B14F-4D97-AF65-F5344CB8AC3E}">
        <p14:creationId xmlns:p14="http://schemas.microsoft.com/office/powerpoint/2010/main" val="357460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6DD93D3D-F4F0-4BDD-B23A-14BA18E8321C}" type="datetimeFigureOut">
              <a:rPr lang="en-US" smtClean="0"/>
              <a:pPr/>
              <a:t>3/15/2015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9DDEBFD1-F3B3-4A97-90B3-3F7E3AAC34AF}" type="slidenum">
              <a:rPr lang="en-US" smtClean="0"/>
              <a:pPr/>
              <a:t>‹#›</a:t>
            </a:fld>
            <a:endParaRPr lang="en-US"/>
          </a:p>
        </p:txBody>
      </p:sp>
    </p:spTree>
    <p:extLst>
      <p:ext uri="{BB962C8B-B14F-4D97-AF65-F5344CB8AC3E}">
        <p14:creationId xmlns:p14="http://schemas.microsoft.com/office/powerpoint/2010/main" val="9205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832083-DC8D-4F7C-A849-521930E02635}"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76185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GEF Evaluation: The main function of</a:t>
            </a:r>
            <a:r>
              <a:rPr lang="en-US" baseline="0" dirty="0" smtClean="0"/>
              <a:t> the IEO is to independently evaluate the GEF’s efficiency, effectiveness, relevance, impact, and sustainability.</a:t>
            </a:r>
          </a:p>
          <a:p>
            <a:r>
              <a:rPr lang="en-US" baseline="0" dirty="0" smtClean="0"/>
              <a:t>Normative function: IEO sets minimum monitoring and evaluation standards within the GEF to ensure improved and consistent measurement of the GEF results .</a:t>
            </a:r>
          </a:p>
          <a:p>
            <a:r>
              <a:rPr lang="en-US" baseline="0" dirty="0" smtClean="0"/>
              <a:t>Oversight function: IEO provides quality control for the minimum requirements of monitoring and evaluation practices in the GEF, in full cooperation with relevant units in the GEF Agencies, and tracks implementation of Council decisions related to evaluation recommendations.</a:t>
            </a:r>
          </a:p>
          <a:p>
            <a:r>
              <a:rPr lang="en-US" baseline="0" dirty="0" smtClean="0"/>
              <a:t>Knowledge management and dissemination function: IEO supports knowledge sharing and follow-up of evaluation recommendations. It participates in the development and maintenance of a comprehensive knowledge system based on evaluation findings and lessons.</a:t>
            </a:r>
          </a:p>
          <a:p>
            <a:endParaRPr lang="en-US" dirty="0"/>
          </a:p>
        </p:txBody>
      </p:sp>
      <p:sp>
        <p:nvSpPr>
          <p:cNvPr id="4" name="Slide Number Placeholder 3"/>
          <p:cNvSpPr>
            <a:spLocks noGrp="1"/>
          </p:cNvSpPr>
          <p:nvPr>
            <p:ph type="sldNum" sz="quarter" idx="10"/>
          </p:nvPr>
        </p:nvSpPr>
        <p:spPr/>
        <p:txBody>
          <a:bodyPr/>
          <a:lstStyle/>
          <a:p>
            <a:fld id="{9DDEBFD1-F3B3-4A97-90B3-3F7E3AAC34AF}" type="slidenum">
              <a:rPr lang="en-US" smtClean="0"/>
              <a:pPr/>
              <a:t>5</a:t>
            </a:fld>
            <a:endParaRPr lang="en-US"/>
          </a:p>
        </p:txBody>
      </p:sp>
    </p:spTree>
    <p:extLst>
      <p:ext uri="{BB962C8B-B14F-4D97-AF65-F5344CB8AC3E}">
        <p14:creationId xmlns:p14="http://schemas.microsoft.com/office/powerpoint/2010/main" val="213318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Comprehensive; Consistent; Truthful and Candid;</a:t>
            </a:r>
            <a:r>
              <a:rPr lang="en-US" baseline="0" dirty="0" smtClean="0"/>
              <a:t> </a:t>
            </a:r>
            <a:r>
              <a:rPr lang="en-US" dirty="0" smtClean="0"/>
              <a:t>Precise; Timely; Useful</a:t>
            </a:r>
          </a:p>
          <a:p>
            <a:r>
              <a:rPr lang="en-US" dirty="0" smtClean="0"/>
              <a:t> </a:t>
            </a:r>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19</a:t>
            </a:fld>
            <a:endParaRPr lang="en-US"/>
          </a:p>
        </p:txBody>
      </p:sp>
    </p:spTree>
    <p:extLst>
      <p:ext uri="{BB962C8B-B14F-4D97-AF65-F5344CB8AC3E}">
        <p14:creationId xmlns:p14="http://schemas.microsoft.com/office/powerpoint/2010/main" val="1342986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Oval 6"/>
          <p:cNvSpPr/>
          <p:nvPr userDrawn="1"/>
        </p:nvSpPr>
        <p:spPr>
          <a:xfrm>
            <a:off x="493776" y="2093976"/>
            <a:ext cx="3392424" cy="3392424"/>
          </a:xfrm>
          <a:prstGeom prst="ellipse">
            <a:avLst/>
          </a:prstGeom>
          <a:blipFill>
            <a:blip r:embed="rId2"/>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611624" y="914400"/>
            <a:ext cx="4532376" cy="533400"/>
          </a:xfrm>
          <a:prstGeom prst="rect">
            <a:avLst/>
          </a:prstGeom>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3000"/>
                      </a14:imgEffect>
                      <a14:imgEffect>
                        <a14:brightnessContrast bright="-12000"/>
                      </a14:imgEffect>
                    </a14:imgLayer>
                  </a14:imgProps>
                </a:ex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22197"/>
            <a:ext cx="9144000" cy="235803"/>
          </a:xfrm>
          <a:prstGeom prst="rect">
            <a:avLst/>
          </a:prstGeom>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3000"/>
                      </a14:imgEffect>
                      <a14:imgEffect>
                        <a14:brightnessContrast bright="-12000"/>
                      </a14:imgEffect>
                    </a14:imgLayer>
                  </a14:imgProps>
                </a:ex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p:cNvSpPr>
            <a:spLocks noGrp="1"/>
          </p:cNvSpPr>
          <p:nvPr>
            <p:ph type="body" sz="quarter" idx="11" hasCustomPrompt="1"/>
          </p:nvPr>
        </p:nvSpPr>
        <p:spPr>
          <a:xfrm>
            <a:off x="4724400" y="3886200"/>
            <a:ext cx="4114800" cy="1653956"/>
          </a:xfrm>
        </p:spPr>
        <p:txBody>
          <a:bodyPr anchor="t">
            <a:normAutofit/>
          </a:bodyPr>
          <a:lstStyle>
            <a:lvl1pPr marL="0" indent="0" algn="r">
              <a:buNone/>
              <a:defRPr lang="en-US" sz="2800" b="1" kern="1200" dirty="0">
                <a:solidFill>
                  <a:srgbClr val="6F7A8F"/>
                </a:solidFill>
                <a:latin typeface="+mn-lt"/>
                <a:ea typeface="+mn-ea"/>
                <a:cs typeface="+mn-cs"/>
              </a:defRPr>
            </a:lvl1pPr>
          </a:lstStyle>
          <a:p>
            <a:pPr lvl="0"/>
            <a:r>
              <a:rPr lang="en-US" dirty="0" smtClean="0"/>
              <a:t>Subtitle</a:t>
            </a:r>
            <a:endParaRPr lang="en-US" dirty="0"/>
          </a:p>
        </p:txBody>
      </p:sp>
      <p:sp>
        <p:nvSpPr>
          <p:cNvPr id="12" name="Text Placeholder 5"/>
          <p:cNvSpPr>
            <a:spLocks noGrp="1"/>
          </p:cNvSpPr>
          <p:nvPr>
            <p:ph type="body" sz="quarter" idx="12" hasCustomPrompt="1"/>
          </p:nvPr>
        </p:nvSpPr>
        <p:spPr>
          <a:xfrm>
            <a:off x="533400" y="55626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Name</a:t>
            </a:r>
          </a:p>
        </p:txBody>
      </p:sp>
      <p:sp>
        <p:nvSpPr>
          <p:cNvPr id="13" name="Text Placeholder 5"/>
          <p:cNvSpPr>
            <a:spLocks noGrp="1"/>
          </p:cNvSpPr>
          <p:nvPr>
            <p:ph type="body" sz="quarter" idx="13" hasCustomPrompt="1"/>
          </p:nvPr>
        </p:nvSpPr>
        <p:spPr>
          <a:xfrm>
            <a:off x="533400" y="58674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Position</a:t>
            </a:r>
          </a:p>
        </p:txBody>
      </p:sp>
      <p:sp>
        <p:nvSpPr>
          <p:cNvPr id="14" name="Text Placeholder 5"/>
          <p:cNvSpPr>
            <a:spLocks noGrp="1"/>
          </p:cNvSpPr>
          <p:nvPr>
            <p:ph type="body" sz="quarter" idx="14" hasCustomPrompt="1"/>
          </p:nvPr>
        </p:nvSpPr>
        <p:spPr>
          <a:xfrm>
            <a:off x="533401" y="61722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Date</a:t>
            </a:r>
          </a:p>
        </p:txBody>
      </p:sp>
      <p:sp>
        <p:nvSpPr>
          <p:cNvPr id="15" name="Text Placeholder 5"/>
          <p:cNvSpPr>
            <a:spLocks noGrp="1"/>
          </p:cNvSpPr>
          <p:nvPr>
            <p:ph type="body" sz="quarter" idx="15" hasCustomPrompt="1"/>
          </p:nvPr>
        </p:nvSpPr>
        <p:spPr>
          <a:xfrm>
            <a:off x="4703805" y="1752600"/>
            <a:ext cx="4114800" cy="1905000"/>
          </a:xfrm>
        </p:spPr>
        <p:txBody>
          <a:bodyPr anchor="t">
            <a:normAutofit/>
          </a:bodyPr>
          <a:lstStyle>
            <a:lvl1pPr marL="0" indent="0" algn="r">
              <a:buNone/>
              <a:defRPr kumimoji="0" lang="en-US" sz="4000" b="1" kern="1200" dirty="0">
                <a:solidFill>
                  <a:srgbClr val="2A602A"/>
                </a:solidFill>
                <a:effectLst/>
                <a:latin typeface="+mj-lt"/>
                <a:ea typeface="+mj-ea"/>
                <a:cs typeface="+mj-cs"/>
              </a:defRPr>
            </a:lvl1pPr>
          </a:lstStyle>
          <a:p>
            <a:pPr lvl="0"/>
            <a:r>
              <a:rPr lang="en-US" dirty="0" smtClean="0"/>
              <a:t>Title</a:t>
            </a:r>
            <a:endParaRPr lang="en-US" dirty="0"/>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764" y="825294"/>
            <a:ext cx="3717035" cy="711611"/>
          </a:xfrm>
          <a:prstGeom prst="rect">
            <a:avLst/>
          </a:prstGeom>
        </p:spPr>
      </p:pic>
    </p:spTree>
    <p:extLst>
      <p:ext uri="{BB962C8B-B14F-4D97-AF65-F5344CB8AC3E}">
        <p14:creationId xmlns:p14="http://schemas.microsoft.com/office/powerpoint/2010/main" val="15677068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86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2298113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321024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30495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58158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245200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00200" y="533400"/>
            <a:ext cx="57912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48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175962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Заголовок 1"/>
          <p:cNvSpPr txBox="1">
            <a:spLocks/>
          </p:cNvSpPr>
          <p:nvPr userDrawn="1"/>
        </p:nvSpPr>
        <p:spPr>
          <a:xfrm>
            <a:off x="411480" y="2819400"/>
            <a:ext cx="8351520" cy="86409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solidFill>
                  <a:schemeClr val="bg1"/>
                </a:solidFill>
                <a:effectLst/>
              </a:rPr>
              <a:t>Thank</a:t>
            </a:r>
            <a:r>
              <a:rPr lang="en-US" sz="5400" dirty="0" smtClean="0">
                <a:solidFill>
                  <a:schemeClr val="bg1"/>
                </a:solidFill>
              </a:rPr>
              <a:t> </a:t>
            </a:r>
            <a:r>
              <a:rPr lang="en-US" sz="5400" dirty="0" smtClean="0">
                <a:solidFill>
                  <a:schemeClr val="bg1"/>
                </a:solidFill>
                <a:effectLst/>
              </a:rPr>
              <a:t>you</a:t>
            </a:r>
            <a:endParaRPr lang="en-US" sz="5400" dirty="0">
              <a:solidFill>
                <a:schemeClr val="bg1"/>
              </a:solidFill>
              <a:effectLst/>
            </a:endParaRPr>
          </a:p>
        </p:txBody>
      </p:sp>
      <p:sp>
        <p:nvSpPr>
          <p:cNvPr id="6" name="Подзаголовок 3"/>
          <p:cNvSpPr txBox="1">
            <a:spLocks/>
          </p:cNvSpPr>
          <p:nvPr userDrawn="1"/>
        </p:nvSpPr>
        <p:spPr>
          <a:xfrm>
            <a:off x="350520" y="4725144"/>
            <a:ext cx="8351520" cy="144015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chemeClr val="bg1"/>
                </a:solidFill>
              </a:rPr>
              <a:t>gefevaluation@thegef.org</a:t>
            </a:r>
            <a:endParaRPr lang="en-US" sz="3600" b="1" dirty="0" smtClean="0">
              <a:solidFill>
                <a:schemeClr val="bg1"/>
              </a:solidFill>
            </a:endParaRPr>
          </a:p>
          <a:p>
            <a:pPr marL="0" indent="0" algn="ctr">
              <a:buFont typeface="Arial" pitchFamily="34" charset="0"/>
              <a:buNone/>
            </a:pPr>
            <a:r>
              <a:rPr lang="en-US" sz="3600" b="1" dirty="0" smtClean="0">
                <a:solidFill>
                  <a:schemeClr val="bg1"/>
                </a:solidFill>
              </a:rPr>
              <a:t>www.gefieo.org</a:t>
            </a:r>
          </a:p>
          <a:p>
            <a:pPr algn="ctr"/>
            <a:endParaRPr lang="ru-RU" sz="4400" dirty="0">
              <a:solidFill>
                <a:schemeClr val="tx1">
                  <a:lumMod val="50000"/>
                  <a:lumOff val="50000"/>
                </a:schemeClr>
              </a:solidFill>
            </a:endParaRPr>
          </a:p>
        </p:txBody>
      </p:sp>
    </p:spTree>
    <p:extLst>
      <p:ext uri="{BB962C8B-B14F-4D97-AF65-F5344CB8AC3E}">
        <p14:creationId xmlns:p14="http://schemas.microsoft.com/office/powerpoint/2010/main" val="8137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524000"/>
            <a:ext cx="86868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0">
            <a:lum bright="70000" contrast="-70000"/>
            <a:extLst>
              <a:ext uri="{28A0092B-C50C-407E-A947-70E740481C1C}">
                <a14:useLocalDpi xmlns:a14="http://schemas.microsoft.com/office/drawing/2010/main" val="0"/>
              </a:ext>
            </a:extLst>
          </a:blip>
          <a:stretch>
            <a:fillRect/>
          </a:stretch>
        </p:blipFill>
        <p:spPr>
          <a:xfrm>
            <a:off x="1015" y="0"/>
            <a:ext cx="9141970" cy="6858000"/>
          </a:xfrm>
          <a:prstGeom prst="rect">
            <a:avLst/>
          </a:prstGeom>
          <a:effectLst>
            <a:reflection endPos="0" dist="50800" dir="5400000" sy="-100000" algn="bl" rotWithShape="0"/>
          </a:effectLst>
        </p:spPr>
      </p:pic>
    </p:spTree>
    <p:extLst>
      <p:ext uri="{BB962C8B-B14F-4D97-AF65-F5344CB8AC3E}">
        <p14:creationId xmlns:p14="http://schemas.microsoft.com/office/powerpoint/2010/main" val="32484700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txStyles>
    <p:titleStyle>
      <a:lvl1pPr algn="ctr" defTabSz="914400" rtl="0" eaLnBrk="1" latinLnBrk="0" hangingPunct="1">
        <a:spcBef>
          <a:spcPct val="0"/>
        </a:spcBef>
        <a:buNone/>
        <a:defRPr kumimoji="0" lang="en-US" sz="4000" b="1" kern="1200" dirty="0">
          <a:solidFill>
            <a:srgbClr val="2A602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hegef.org/gef/gef_projects_fund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gef.org/gef/Guidelines%20Terminal%20Evalu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gef.org/gef/project_detail?projID=1599" TargetMode="External"/><Relationship Id="rId2" Type="http://schemas.openxmlformats.org/officeDocument/2006/relationships/hyperlink" Target="http://www.thegef.org/gef/project_detail?projID=394" TargetMode="External"/><Relationship Id="rId1" Type="http://schemas.openxmlformats.org/officeDocument/2006/relationships/slideLayout" Target="../slideLayouts/slideLayout2.xml"/><Relationship Id="rId5" Type="http://schemas.openxmlformats.org/officeDocument/2006/relationships/hyperlink" Target="http://www.thegef.org/gef/project_detail?projID=1348" TargetMode="External"/><Relationship Id="rId4" Type="http://schemas.openxmlformats.org/officeDocument/2006/relationships/hyperlink" Target="http://www.thegef.org/gef/project_detail?projID=118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700450" y="4955939"/>
            <a:ext cx="4359947" cy="395478"/>
          </a:xfrm>
        </p:spPr>
        <p:txBody>
          <a:bodyPr>
            <a:noAutofit/>
          </a:bodyPr>
          <a:lstStyle/>
          <a:p>
            <a:r>
              <a:rPr lang="en-US" sz="1800" b="1" dirty="0" smtClean="0"/>
              <a:t>Carlo Carugi</a:t>
            </a:r>
            <a:r>
              <a:rPr lang="en-US" sz="1800" b="1" dirty="0" smtClean="0"/>
              <a:t>, </a:t>
            </a:r>
            <a:r>
              <a:rPr lang="en-US" sz="1800" b="1" smtClean="0"/>
              <a:t>Senior </a:t>
            </a:r>
            <a:r>
              <a:rPr lang="en-US" sz="1800" b="1" smtClean="0"/>
              <a:t>Evaluation </a:t>
            </a:r>
            <a:r>
              <a:rPr lang="en-US" sz="1800" b="1" dirty="0" smtClean="0"/>
              <a:t>Officer</a:t>
            </a:r>
          </a:p>
        </p:txBody>
      </p:sp>
      <p:sp>
        <p:nvSpPr>
          <p:cNvPr id="4" name="Text Placeholder 3"/>
          <p:cNvSpPr>
            <a:spLocks noGrp="1"/>
          </p:cNvSpPr>
          <p:nvPr>
            <p:ph type="body" sz="quarter" idx="13"/>
          </p:nvPr>
        </p:nvSpPr>
        <p:spPr>
          <a:xfrm>
            <a:off x="4713514" y="5336177"/>
            <a:ext cx="4724400" cy="381000"/>
          </a:xfrm>
        </p:spPr>
        <p:txBody>
          <a:bodyPr>
            <a:noAutofit/>
          </a:bodyPr>
          <a:lstStyle/>
          <a:p>
            <a:r>
              <a:rPr lang="en-US" sz="2000" dirty="0" smtClean="0"/>
              <a:t>GEF Independent Evaluation Office</a:t>
            </a:r>
            <a:endParaRPr lang="en-US" sz="2000" dirty="0"/>
          </a:p>
          <a:p>
            <a:endParaRPr lang="en-US" sz="2000" dirty="0"/>
          </a:p>
        </p:txBody>
      </p:sp>
      <p:sp>
        <p:nvSpPr>
          <p:cNvPr id="5" name="Text Placeholder 4"/>
          <p:cNvSpPr>
            <a:spLocks noGrp="1"/>
          </p:cNvSpPr>
          <p:nvPr>
            <p:ph type="body" sz="quarter" idx="14"/>
          </p:nvPr>
        </p:nvSpPr>
        <p:spPr>
          <a:xfrm>
            <a:off x="4724400" y="6004392"/>
            <a:ext cx="3429000" cy="304800"/>
          </a:xfrm>
        </p:spPr>
        <p:txBody>
          <a:bodyPr>
            <a:noAutofit/>
          </a:bodyPr>
          <a:lstStyle/>
          <a:p>
            <a:r>
              <a:rPr lang="en-US" sz="2000" dirty="0" smtClean="0"/>
              <a:t>March</a:t>
            </a:r>
            <a:r>
              <a:rPr lang="en-US" sz="2000" dirty="0" smtClean="0"/>
              <a:t>, </a:t>
            </a:r>
            <a:r>
              <a:rPr lang="en-US" sz="2000" dirty="0"/>
              <a:t>2015</a:t>
            </a:r>
          </a:p>
        </p:txBody>
      </p:sp>
      <p:sp>
        <p:nvSpPr>
          <p:cNvPr id="6" name="Text Placeholder 5"/>
          <p:cNvSpPr>
            <a:spLocks noGrp="1"/>
          </p:cNvSpPr>
          <p:nvPr>
            <p:ph type="body" sz="quarter" idx="15"/>
          </p:nvPr>
        </p:nvSpPr>
        <p:spPr>
          <a:xfrm>
            <a:off x="4724400" y="1828800"/>
            <a:ext cx="4114800" cy="1219200"/>
          </a:xfrm>
        </p:spPr>
        <p:txBody>
          <a:bodyPr>
            <a:normAutofit fontScale="62500" lnSpcReduction="20000"/>
          </a:bodyPr>
          <a:lstStyle/>
          <a:p>
            <a:r>
              <a:rPr lang="en-US" dirty="0" smtClean="0">
                <a:solidFill>
                  <a:srgbClr val="006600"/>
                </a:solidFill>
              </a:rPr>
              <a:t>Evaluation in the </a:t>
            </a:r>
            <a:r>
              <a:rPr lang="en-US" dirty="0">
                <a:solidFill>
                  <a:srgbClr val="006600"/>
                </a:solidFill>
              </a:rPr>
              <a:t>GEF and </a:t>
            </a:r>
            <a:endParaRPr lang="en-US" dirty="0" smtClean="0">
              <a:solidFill>
                <a:srgbClr val="006600"/>
              </a:solidFill>
            </a:endParaRPr>
          </a:p>
          <a:p>
            <a:r>
              <a:rPr lang="en-US" dirty="0" smtClean="0">
                <a:solidFill>
                  <a:srgbClr val="006600"/>
                </a:solidFill>
              </a:rPr>
              <a:t>Training Module on </a:t>
            </a:r>
          </a:p>
          <a:p>
            <a:r>
              <a:rPr lang="en-US" dirty="0" smtClean="0">
                <a:solidFill>
                  <a:srgbClr val="006600"/>
                </a:solidFill>
              </a:rPr>
              <a:t>Terminal Evaluations </a:t>
            </a:r>
            <a:endParaRPr lang="en-US" dirty="0">
              <a:solidFill>
                <a:srgbClr val="006600"/>
              </a:solidFill>
            </a:endParaRPr>
          </a:p>
        </p:txBody>
      </p:sp>
      <p:sp>
        <p:nvSpPr>
          <p:cNvPr id="7" name="Text Placeholder 2"/>
          <p:cNvSpPr>
            <a:spLocks noGrp="1"/>
          </p:cNvSpPr>
          <p:nvPr>
            <p:ph type="body" sz="quarter" idx="12"/>
          </p:nvPr>
        </p:nvSpPr>
        <p:spPr>
          <a:xfrm>
            <a:off x="4713514" y="3581400"/>
            <a:ext cx="4114800" cy="914400"/>
          </a:xfrm>
        </p:spPr>
        <p:txBody>
          <a:bodyPr>
            <a:noAutofit/>
          </a:bodyPr>
          <a:lstStyle/>
          <a:p>
            <a:pPr algn="r"/>
            <a:r>
              <a:rPr lang="en-US" sz="2000" b="1" dirty="0" smtClean="0">
                <a:solidFill>
                  <a:schemeClr val="bg2">
                    <a:lumMod val="25000"/>
                  </a:schemeClr>
                </a:solidFill>
              </a:rPr>
              <a:t>GEF Expanded Constituency Workshop</a:t>
            </a:r>
            <a:endParaRPr lang="en-US" sz="2000" b="1" dirty="0">
              <a:solidFill>
                <a:schemeClr val="bg2">
                  <a:lumMod val="25000"/>
                </a:schemeClr>
              </a:solidFill>
            </a:endParaRPr>
          </a:p>
        </p:txBody>
      </p:sp>
      <p:sp>
        <p:nvSpPr>
          <p:cNvPr id="2" name="Text Placeholder 1"/>
          <p:cNvSpPr>
            <a:spLocks noGrp="1"/>
          </p:cNvSpPr>
          <p:nvPr>
            <p:ph type="body" sz="quarter" idx="12"/>
          </p:nvPr>
        </p:nvSpPr>
        <p:spPr/>
        <p:txBody>
          <a:bodyPr>
            <a:normAutofit fontScale="92500" lnSpcReduction="10000"/>
          </a:bodyPr>
          <a:lstStyle/>
          <a:p>
            <a:endParaRPr lang="en-US"/>
          </a:p>
        </p:txBody>
      </p:sp>
    </p:spTree>
    <p:extLst>
      <p:ext uri="{BB962C8B-B14F-4D97-AF65-F5344CB8AC3E}">
        <p14:creationId xmlns:p14="http://schemas.microsoft.com/office/powerpoint/2010/main" val="2995424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txBox="1">
            <a:spLocks noGrp="1"/>
          </p:cNvSpPr>
          <p:nvPr>
            <p:ph type="title"/>
          </p:nvPr>
        </p:nvSpPr>
        <p:spPr/>
        <p:txBody>
          <a:bodyPr/>
          <a:lstStyle/>
          <a:p>
            <a:pPr eaLnBrk="1"/>
            <a:r>
              <a:rPr lang="en-US" dirty="0" smtClean="0">
                <a:latin typeface="Calibri" pitchFamily="34" charset="0"/>
              </a:rPr>
              <a:t>T</a:t>
            </a:r>
            <a:r>
              <a:rPr dirty="0" smtClean="0">
                <a:latin typeface="Calibri" pitchFamily="34" charset="0"/>
              </a:rPr>
              <a:t>he GEF M&amp;E Policy</a:t>
            </a:r>
          </a:p>
        </p:txBody>
      </p:sp>
      <p:sp>
        <p:nvSpPr>
          <p:cNvPr id="6149" name="Content Placeholder 2"/>
          <p:cNvSpPr txBox="1">
            <a:spLocks noGrp="1"/>
          </p:cNvSpPr>
          <p:nvPr>
            <p:ph idx="1"/>
          </p:nvPr>
        </p:nvSpPr>
        <p:spPr/>
        <p:txBody>
          <a:bodyPr>
            <a:normAutofit/>
          </a:bodyPr>
          <a:lstStyle/>
          <a:p>
            <a:endParaRPr lang="en-US" sz="2400" dirty="0" smtClean="0">
              <a:ea typeface="Verdana" pitchFamily="34" charset="0"/>
              <a:cs typeface="Verdana" pitchFamily="34" charset="0"/>
            </a:endParaRPr>
          </a:p>
          <a:p>
            <a:r>
              <a:rPr lang="en-US" sz="2400" dirty="0"/>
              <a:t>Defines the concepts, role, and use of monitoring and evaluation within the GEF </a:t>
            </a:r>
          </a:p>
          <a:p>
            <a:r>
              <a:rPr lang="en-US" sz="2400" dirty="0"/>
              <a:t>Defines the institutional framework and responsibilities.</a:t>
            </a:r>
          </a:p>
          <a:p>
            <a:r>
              <a:rPr lang="en-US" sz="2400" dirty="0"/>
              <a:t>Indicates the GEF minimum M&amp;E requirements covering:</a:t>
            </a:r>
          </a:p>
          <a:p>
            <a:pPr lvl="1"/>
            <a:r>
              <a:rPr lang="en-US" sz="2000" dirty="0"/>
              <a:t>project design, </a:t>
            </a:r>
          </a:p>
          <a:p>
            <a:pPr lvl="1"/>
            <a:r>
              <a:rPr lang="en-US" sz="2000" dirty="0"/>
              <a:t>application of M&amp;E at the project level</a:t>
            </a:r>
          </a:p>
          <a:p>
            <a:pPr lvl="1"/>
            <a:r>
              <a:rPr lang="en-US" sz="2000" dirty="0"/>
              <a:t>project evaluation, and</a:t>
            </a:r>
          </a:p>
          <a:p>
            <a:pPr lvl="1"/>
            <a:r>
              <a:rPr lang="en-US" sz="2000" dirty="0"/>
              <a:t>engagement of Operational Focal Points in M&amp;E. </a:t>
            </a:r>
          </a:p>
          <a:p>
            <a:r>
              <a:rPr lang="en-US" sz="2400" dirty="0" smtClean="0"/>
              <a:t>Current </a:t>
            </a:r>
            <a:r>
              <a:rPr lang="en-US" sz="2400" dirty="0"/>
              <a:t>M&amp;E Policy: Approved by GEF Council in </a:t>
            </a:r>
            <a:r>
              <a:rPr lang="en-US" sz="2400" dirty="0" smtClean="0"/>
              <a:t>November </a:t>
            </a:r>
            <a:r>
              <a:rPr lang="en-US" sz="2400" dirty="0"/>
              <a:t>2010</a:t>
            </a:r>
          </a:p>
          <a:p>
            <a:pPr eaLnBrk="1"/>
            <a:endParaRPr sz="2400" dirty="0" smtClean="0"/>
          </a:p>
        </p:txBody>
      </p:sp>
    </p:spTree>
    <p:extLst>
      <p:ext uri="{BB962C8B-B14F-4D97-AF65-F5344CB8AC3E}">
        <p14:creationId xmlns:p14="http://schemas.microsoft.com/office/powerpoint/2010/main" val="19930052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M&amp;E: Minimum Requirement 1</a:t>
            </a:r>
            <a:endParaRPr lang="en-US" dirty="0"/>
          </a:p>
        </p:txBody>
      </p:sp>
      <p:sp>
        <p:nvSpPr>
          <p:cNvPr id="3" name="Content Placeholder 2"/>
          <p:cNvSpPr>
            <a:spLocks noGrp="1"/>
          </p:cNvSpPr>
          <p:nvPr>
            <p:ph idx="1"/>
          </p:nvPr>
        </p:nvSpPr>
        <p:spPr>
          <a:xfrm>
            <a:off x="228600" y="1524000"/>
            <a:ext cx="8686800" cy="1447800"/>
          </a:xfrm>
        </p:spPr>
        <p:txBody>
          <a:bodyPr rtlCol="0">
            <a:normAutofit/>
          </a:bodyPr>
          <a:lstStyle/>
          <a:p>
            <a:pPr marL="461963" indent="-461963" fontAlgn="auto">
              <a:spcAft>
                <a:spcPts val="0"/>
              </a:spcAft>
              <a:buFont typeface="Wingdings" pitchFamily="2" charset="2"/>
              <a:buNone/>
              <a:defRPr/>
            </a:pPr>
            <a:r>
              <a:rPr lang="en-US" sz="2400" b="1" dirty="0" smtClean="0">
                <a:solidFill>
                  <a:schemeClr val="tx1">
                    <a:lumMod val="50000"/>
                  </a:schemeClr>
                </a:solidFill>
              </a:rPr>
              <a:t>Design of M&amp;E Plans</a:t>
            </a:r>
          </a:p>
          <a:p>
            <a:pPr marL="0" lvl="1" indent="0" fontAlgn="auto">
              <a:spcAft>
                <a:spcPts val="0"/>
              </a:spcAft>
              <a:buClr>
                <a:srgbClr val="25695E"/>
              </a:buClr>
              <a:buNone/>
              <a:defRPr/>
            </a:pPr>
            <a:r>
              <a:rPr lang="en-US" sz="2000" dirty="0" smtClean="0">
                <a:solidFill>
                  <a:schemeClr val="tx1"/>
                </a:solidFill>
              </a:rPr>
              <a:t>Concrete and fully budgeted M&amp;E plan by CEO endorsement for FSP and CEO approval for MSP. Project logical frameworks should align with GEF focal area results frameworks. M&amp;E Plan should include:</a:t>
            </a:r>
          </a:p>
          <a:p>
            <a:pPr marL="0" lvl="1" indent="0" fontAlgn="auto">
              <a:spcAft>
                <a:spcPts val="0"/>
              </a:spcAft>
              <a:buClr>
                <a:srgbClr val="25695E"/>
              </a:buClr>
              <a:buNone/>
              <a:defRPr/>
            </a:pPr>
            <a:endParaRPr lang="en-US" sz="2000" dirty="0" smtClean="0">
              <a:solidFill>
                <a:schemeClr val="tx1"/>
              </a:solidFill>
            </a:endParaRPr>
          </a:p>
        </p:txBody>
      </p:sp>
      <p:sp>
        <p:nvSpPr>
          <p:cNvPr id="5" name="Content Placeholder 2"/>
          <p:cNvSpPr txBox="1">
            <a:spLocks/>
          </p:cNvSpPr>
          <p:nvPr/>
        </p:nvSpPr>
        <p:spPr>
          <a:xfrm>
            <a:off x="304800" y="2971800"/>
            <a:ext cx="83058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ea typeface="Verdana" pitchFamily="34" charset="0"/>
                <a:cs typeface="Verdana" pitchFamily="34" charset="0"/>
              </a:rPr>
              <a:t>SMART indicators </a:t>
            </a:r>
          </a:p>
          <a:p>
            <a:pPr lvl="1"/>
            <a:r>
              <a:rPr lang="en-US" sz="1800" dirty="0">
                <a:ea typeface="Verdana" pitchFamily="34" charset="0"/>
                <a:cs typeface="Verdana" pitchFamily="34" charset="0"/>
              </a:rPr>
              <a:t>Specific</a:t>
            </a:r>
          </a:p>
          <a:p>
            <a:pPr lvl="1"/>
            <a:r>
              <a:rPr lang="en-US" sz="1800" dirty="0">
                <a:ea typeface="Verdana" pitchFamily="34" charset="0"/>
                <a:cs typeface="Verdana" pitchFamily="34" charset="0"/>
              </a:rPr>
              <a:t>measurable, </a:t>
            </a:r>
          </a:p>
          <a:p>
            <a:pPr lvl="1"/>
            <a:r>
              <a:rPr lang="en-US" sz="1800" dirty="0">
                <a:ea typeface="Verdana" pitchFamily="34" charset="0"/>
                <a:cs typeface="Verdana" pitchFamily="34" charset="0"/>
              </a:rPr>
              <a:t>achievable and attributable, </a:t>
            </a:r>
          </a:p>
          <a:p>
            <a:pPr lvl="1"/>
            <a:r>
              <a:rPr lang="en-US" sz="1800" dirty="0">
                <a:ea typeface="Verdana" pitchFamily="34" charset="0"/>
                <a:cs typeface="Verdana" pitchFamily="34" charset="0"/>
              </a:rPr>
              <a:t>relevant and realistic,  (OPS 5 found this is critical)</a:t>
            </a:r>
          </a:p>
          <a:p>
            <a:pPr lvl="1"/>
            <a:r>
              <a:rPr lang="en-US" sz="1800" dirty="0">
                <a:ea typeface="Verdana" pitchFamily="34" charset="0"/>
                <a:cs typeface="Verdana" pitchFamily="34" charset="0"/>
              </a:rPr>
              <a:t>time-bound, </a:t>
            </a:r>
          </a:p>
          <a:p>
            <a:pPr lvl="1"/>
            <a:r>
              <a:rPr lang="en-US" sz="1800" dirty="0" err="1">
                <a:ea typeface="Verdana" pitchFamily="34" charset="0"/>
                <a:cs typeface="Verdana" pitchFamily="34" charset="0"/>
              </a:rPr>
              <a:t>trackable</a:t>
            </a:r>
            <a:r>
              <a:rPr lang="en-US" sz="1800" dirty="0">
                <a:ea typeface="Verdana" pitchFamily="34" charset="0"/>
                <a:cs typeface="Verdana" pitchFamily="34" charset="0"/>
              </a:rPr>
              <a:t> and targeted</a:t>
            </a:r>
          </a:p>
          <a:p>
            <a:r>
              <a:rPr lang="en-US" sz="2000" dirty="0">
                <a:ea typeface="Verdana" pitchFamily="34" charset="0"/>
                <a:cs typeface="Verdana" pitchFamily="34" charset="0"/>
              </a:rPr>
              <a:t>Baseline data for M&amp;E by CEO endorsement</a:t>
            </a:r>
          </a:p>
          <a:p>
            <a:r>
              <a:rPr lang="en-US" sz="2000" dirty="0">
                <a:ea typeface="Verdana" pitchFamily="34" charset="0"/>
                <a:cs typeface="Verdana" pitchFamily="34" charset="0"/>
              </a:rPr>
              <a:t>Mid Term Reviews (where required or foreseen) and Terminal Evaluations included in plan</a:t>
            </a:r>
          </a:p>
          <a:p>
            <a:r>
              <a:rPr lang="en-US" sz="2000" dirty="0">
                <a:ea typeface="Verdana" pitchFamily="34" charset="0"/>
                <a:cs typeface="Verdana" pitchFamily="34" charset="0"/>
              </a:rPr>
              <a:t>Organizational set up and budget for M&amp;E</a:t>
            </a:r>
          </a:p>
          <a:p>
            <a:endParaRPr lang="en-US" sz="2400" dirty="0">
              <a:ea typeface="Verdana" pitchFamily="34" charset="0"/>
              <a:cs typeface="Verdana" pitchFamily="34" charset="0"/>
            </a:endParaRPr>
          </a:p>
        </p:txBody>
      </p:sp>
    </p:spTree>
    <p:extLst>
      <p:ext uri="{BB962C8B-B14F-4D97-AF65-F5344CB8AC3E}">
        <p14:creationId xmlns:p14="http://schemas.microsoft.com/office/powerpoint/2010/main" val="417146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M&amp;E: Minimum Requirement 2</a:t>
            </a:r>
            <a:endParaRPr lang="en-US" dirty="0"/>
          </a:p>
        </p:txBody>
      </p:sp>
      <p:sp>
        <p:nvSpPr>
          <p:cNvPr id="3" name="Content Placeholder 2"/>
          <p:cNvSpPr>
            <a:spLocks noGrp="1"/>
          </p:cNvSpPr>
          <p:nvPr>
            <p:ph idx="1"/>
          </p:nvPr>
        </p:nvSpPr>
        <p:spPr/>
        <p:txBody>
          <a:bodyPr rtlCol="0">
            <a:normAutofit/>
          </a:bodyPr>
          <a:lstStyle/>
          <a:p>
            <a:pPr marL="461963" indent="-461963" fontAlgn="auto">
              <a:spcAft>
                <a:spcPts val="0"/>
              </a:spcAft>
              <a:buFont typeface="Wingdings" pitchFamily="2" charset="2"/>
              <a:buNone/>
              <a:defRPr/>
            </a:pPr>
            <a:r>
              <a:rPr lang="en-US" sz="2400" b="1" dirty="0" smtClean="0">
                <a:solidFill>
                  <a:schemeClr val="tx1">
                    <a:lumMod val="50000"/>
                  </a:schemeClr>
                </a:solidFill>
              </a:rPr>
              <a:t>Implementation of M&amp;E Plans </a:t>
            </a:r>
          </a:p>
          <a:p>
            <a:pPr marL="4763" indent="-4763" fontAlgn="auto">
              <a:spcAft>
                <a:spcPts val="0"/>
              </a:spcAft>
              <a:buFont typeface="Wingdings" pitchFamily="2" charset="2"/>
              <a:buNone/>
              <a:defRPr/>
            </a:pPr>
            <a:r>
              <a:rPr lang="en-US" sz="2400" dirty="0" smtClean="0"/>
              <a:t>Project/program monitoring and supervision will include execution of the M&amp;E plan:</a:t>
            </a:r>
          </a:p>
          <a:p>
            <a:pPr marL="457200" lvl="1" indent="-457200" fontAlgn="auto">
              <a:spcBef>
                <a:spcPts val="0"/>
              </a:spcBef>
              <a:spcAft>
                <a:spcPts val="0"/>
              </a:spcAft>
              <a:buFont typeface="Wingdings" pitchFamily="2" charset="2"/>
              <a:buChar char="q"/>
              <a:defRPr/>
            </a:pPr>
            <a:endParaRPr lang="en-US" sz="2400" dirty="0" smtClean="0"/>
          </a:p>
          <a:p>
            <a:pPr marL="342900" lvl="1" indent="-342900">
              <a:spcBef>
                <a:spcPts val="600"/>
              </a:spcBef>
              <a:buFont typeface="Arial" pitchFamily="34" charset="0"/>
              <a:buChar char="•"/>
              <a:defRPr/>
            </a:pPr>
            <a:r>
              <a:rPr lang="en-US" sz="2400" dirty="0" smtClean="0"/>
              <a:t>Use of SMART indicators for process and implementation</a:t>
            </a:r>
          </a:p>
          <a:p>
            <a:pPr marL="342900" lvl="1" indent="-342900">
              <a:spcBef>
                <a:spcPts val="600"/>
              </a:spcBef>
              <a:buFont typeface="Arial" pitchFamily="34" charset="0"/>
              <a:buChar char="•"/>
              <a:defRPr/>
            </a:pPr>
            <a:r>
              <a:rPr lang="en-US" sz="2400" dirty="0" smtClean="0"/>
              <a:t>Use of SMART indicators for results</a:t>
            </a:r>
          </a:p>
          <a:p>
            <a:pPr marL="342900" lvl="1" indent="-342900">
              <a:spcBef>
                <a:spcPts val="600"/>
              </a:spcBef>
              <a:buFont typeface="Arial" pitchFamily="34" charset="0"/>
              <a:buChar char="•"/>
              <a:defRPr/>
            </a:pPr>
            <a:r>
              <a:rPr lang="en-US" sz="2400" dirty="0" smtClean="0"/>
              <a:t>Baseline for the project is fully established and data are compiled to review progress</a:t>
            </a:r>
          </a:p>
          <a:p>
            <a:pPr marL="342900" lvl="1" indent="-342900">
              <a:spcBef>
                <a:spcPts val="600"/>
              </a:spcBef>
              <a:buFont typeface="Arial" pitchFamily="34" charset="0"/>
              <a:buChar char="•"/>
              <a:defRPr/>
            </a:pPr>
            <a:r>
              <a:rPr lang="en-US" sz="2400" dirty="0" smtClean="0"/>
              <a:t>Organizational set up for M&amp;E is operational and its budget is spent as planned</a:t>
            </a:r>
          </a:p>
        </p:txBody>
      </p:sp>
    </p:spTree>
    <p:extLst>
      <p:ext uri="{BB962C8B-B14F-4D97-AF65-F5344CB8AC3E}">
        <p14:creationId xmlns:p14="http://schemas.microsoft.com/office/powerpoint/2010/main" val="155476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M&amp;E: Minimum Requirement </a:t>
            </a:r>
            <a:r>
              <a:rPr lang="en-US" dirty="0" smtClean="0"/>
              <a:t>3</a:t>
            </a:r>
            <a:endParaRPr lang="en-US" dirty="0"/>
          </a:p>
        </p:txBody>
      </p:sp>
      <p:sp>
        <p:nvSpPr>
          <p:cNvPr id="5" name="Content Placeholder 2"/>
          <p:cNvSpPr txBox="1">
            <a:spLocks/>
          </p:cNvSpPr>
          <p:nvPr/>
        </p:nvSpPr>
        <p:spPr>
          <a:xfrm>
            <a:off x="228600" y="1676400"/>
            <a:ext cx="8305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lumMod val="50000"/>
                  </a:schemeClr>
                </a:solidFill>
              </a:rPr>
              <a:t>Project/Program Evaluations:</a:t>
            </a:r>
            <a:endParaRPr lang="en-US" dirty="0" smtClean="0">
              <a:ea typeface="Verdana" pitchFamily="34" charset="0"/>
              <a:cs typeface="Verdana" pitchFamily="34" charset="0"/>
            </a:endParaRPr>
          </a:p>
          <a:p>
            <a:endParaRPr lang="en-US" sz="2400" dirty="0" smtClean="0">
              <a:ea typeface="Verdana" pitchFamily="34" charset="0"/>
              <a:cs typeface="Verdana" pitchFamily="34" charset="0"/>
            </a:endParaRPr>
          </a:p>
          <a:p>
            <a:r>
              <a:rPr lang="en-US" sz="2400" dirty="0" smtClean="0">
                <a:ea typeface="Verdana" pitchFamily="34" charset="0"/>
                <a:cs typeface="Verdana" pitchFamily="34" charset="0"/>
              </a:rPr>
              <a:t>All </a:t>
            </a:r>
            <a:r>
              <a:rPr lang="en-US" sz="2400" dirty="0">
                <a:ea typeface="Verdana" pitchFamily="34" charset="0"/>
                <a:cs typeface="Verdana" pitchFamily="34" charset="0"/>
              </a:rPr>
              <a:t>full sized projects and programs will be evaluated at the end of implementation</a:t>
            </a:r>
          </a:p>
          <a:p>
            <a:r>
              <a:rPr lang="en-US" sz="2400" dirty="0">
                <a:ea typeface="Verdana" pitchFamily="34" charset="0"/>
                <a:cs typeface="Verdana" pitchFamily="34" charset="0"/>
              </a:rPr>
              <a:t>Evaluations should:</a:t>
            </a:r>
          </a:p>
          <a:p>
            <a:pPr lvl="1"/>
            <a:r>
              <a:rPr lang="en-US" sz="1800" dirty="0">
                <a:ea typeface="Verdana" pitchFamily="34" charset="0"/>
                <a:cs typeface="Verdana" pitchFamily="34" charset="0"/>
              </a:rPr>
              <a:t>Be independent of project management or reviewed by GEF Agency evaluation unit</a:t>
            </a:r>
          </a:p>
          <a:p>
            <a:pPr lvl="1"/>
            <a:r>
              <a:rPr lang="en-US" sz="1800" dirty="0">
                <a:ea typeface="Verdana" pitchFamily="34" charset="0"/>
                <a:cs typeface="Verdana" pitchFamily="34" charset="0"/>
              </a:rPr>
              <a:t>Apply evaluation norms and standards of the GEF Agency</a:t>
            </a:r>
          </a:p>
          <a:p>
            <a:pPr lvl="1"/>
            <a:r>
              <a:rPr lang="en-US" sz="1800" dirty="0">
                <a:ea typeface="Verdana" pitchFamily="34" charset="0"/>
                <a:cs typeface="Verdana" pitchFamily="34" charset="0"/>
              </a:rPr>
              <a:t>Assess, as a minimum, outputs and outcomes, likelihood of sustainability, compliance with Minimum Requirements 1 &amp; 2</a:t>
            </a:r>
          </a:p>
          <a:p>
            <a:pPr lvl="1"/>
            <a:r>
              <a:rPr lang="en-US" sz="1800" dirty="0">
                <a:ea typeface="Verdana" pitchFamily="34" charset="0"/>
                <a:cs typeface="Verdana" pitchFamily="34" charset="0"/>
              </a:rPr>
              <a:t>Contain basic project data and lessons on the evaluation itself (including TORs)</a:t>
            </a:r>
          </a:p>
        </p:txBody>
      </p:sp>
    </p:spTree>
    <p:extLst>
      <p:ext uri="{BB962C8B-B14F-4D97-AF65-F5344CB8AC3E}">
        <p14:creationId xmlns:p14="http://schemas.microsoft.com/office/powerpoint/2010/main" val="345913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M&amp;E: Minimum Requirement 4</a:t>
            </a:r>
            <a:endParaRPr lang="en-US" dirty="0"/>
          </a:p>
        </p:txBody>
      </p:sp>
      <p:sp>
        <p:nvSpPr>
          <p:cNvPr id="3" name="Content Placeholder 2"/>
          <p:cNvSpPr>
            <a:spLocks noGrp="1"/>
          </p:cNvSpPr>
          <p:nvPr>
            <p:ph idx="1"/>
          </p:nvPr>
        </p:nvSpPr>
        <p:spPr>
          <a:xfrm>
            <a:off x="228600" y="1524000"/>
            <a:ext cx="8686800" cy="5105400"/>
          </a:xfrm>
        </p:spPr>
        <p:txBody>
          <a:bodyPr rtlCol="0">
            <a:normAutofit/>
          </a:bodyPr>
          <a:lstStyle/>
          <a:p>
            <a:pPr marL="514350" indent="-514350" fontAlgn="auto">
              <a:spcAft>
                <a:spcPts val="0"/>
              </a:spcAft>
              <a:buFont typeface="Wingdings" pitchFamily="2" charset="2"/>
              <a:buNone/>
              <a:defRPr/>
            </a:pPr>
            <a:r>
              <a:rPr lang="en-US" sz="2400" b="1" dirty="0" smtClean="0">
                <a:solidFill>
                  <a:schemeClr val="tx1">
                    <a:lumMod val="50000"/>
                  </a:schemeClr>
                </a:solidFill>
              </a:rPr>
              <a:t>Engagement of Operational Focal Points</a:t>
            </a:r>
          </a:p>
          <a:p>
            <a:pPr marL="914400" lvl="2" indent="-514350">
              <a:lnSpc>
                <a:spcPct val="110000"/>
              </a:lnSpc>
              <a:spcBef>
                <a:spcPts val="1200"/>
              </a:spcBef>
              <a:defRPr/>
            </a:pPr>
            <a:r>
              <a:rPr lang="en-US" sz="2200" dirty="0"/>
              <a:t>M&amp;E plans should include how OFPs will be engaged</a:t>
            </a:r>
          </a:p>
          <a:p>
            <a:pPr marL="914400" lvl="2" indent="-514350">
              <a:lnSpc>
                <a:spcPct val="110000"/>
              </a:lnSpc>
              <a:spcBef>
                <a:spcPts val="1200"/>
              </a:spcBef>
              <a:defRPr/>
            </a:pPr>
            <a:r>
              <a:rPr lang="en-US" sz="2200" dirty="0"/>
              <a:t>OFPs to be informed on M&amp;E activities, including Mid Term Reviews and Terminal Evaluations, receiving drafts for comments and final reports</a:t>
            </a:r>
          </a:p>
          <a:p>
            <a:pPr marL="914400" lvl="2" indent="-514350">
              <a:lnSpc>
                <a:spcPct val="110000"/>
              </a:lnSpc>
              <a:spcBef>
                <a:spcPts val="1200"/>
              </a:spcBef>
              <a:defRPr/>
            </a:pPr>
            <a:r>
              <a:rPr lang="en-US" sz="2200" dirty="0"/>
              <a:t>OFPs invited to contribute to the management response (where applicable)</a:t>
            </a:r>
          </a:p>
          <a:p>
            <a:pPr marL="914400" lvl="2" indent="-514350">
              <a:lnSpc>
                <a:spcPct val="110000"/>
              </a:lnSpc>
              <a:spcBef>
                <a:spcPts val="1200"/>
              </a:spcBef>
              <a:defRPr/>
            </a:pPr>
            <a:r>
              <a:rPr lang="en-US" sz="2200" dirty="0"/>
              <a:t>GEF Agencies keep track of the application of this requirement in their GEF financed projects and programs</a:t>
            </a:r>
          </a:p>
          <a:p>
            <a:pPr marL="914400" lvl="2" indent="-514350">
              <a:lnSpc>
                <a:spcPct val="110000"/>
              </a:lnSpc>
              <a:spcBef>
                <a:spcPts val="1200"/>
              </a:spcBef>
              <a:defRPr/>
            </a:pPr>
            <a:r>
              <a:rPr lang="en-US" sz="2200" dirty="0"/>
              <a:t>OFPs can if they wish under take monitoring or evaluation of projects of country portfolio.</a:t>
            </a:r>
          </a:p>
        </p:txBody>
      </p:sp>
    </p:spTree>
    <p:extLst>
      <p:ext uri="{BB962C8B-B14F-4D97-AF65-F5344CB8AC3E}">
        <p14:creationId xmlns:p14="http://schemas.microsoft.com/office/powerpoint/2010/main" val="302447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648200" y="2971800"/>
            <a:ext cx="4114800" cy="1219200"/>
          </a:xfrm>
        </p:spPr>
        <p:txBody>
          <a:bodyPr>
            <a:normAutofit fontScale="85000" lnSpcReduction="10000"/>
          </a:bodyPr>
          <a:lstStyle/>
          <a:p>
            <a:r>
              <a:rPr lang="en-US" dirty="0" smtClean="0">
                <a:solidFill>
                  <a:srgbClr val="006600"/>
                </a:solidFill>
              </a:rPr>
              <a:t>Training Module on </a:t>
            </a:r>
          </a:p>
          <a:p>
            <a:r>
              <a:rPr lang="en-US" dirty="0" smtClean="0">
                <a:solidFill>
                  <a:srgbClr val="006600"/>
                </a:solidFill>
              </a:rPr>
              <a:t>Terminal Evaluations </a:t>
            </a:r>
            <a:endParaRPr lang="en-US" dirty="0">
              <a:solidFill>
                <a:srgbClr val="006600"/>
              </a:solidFill>
            </a:endParaRPr>
          </a:p>
        </p:txBody>
      </p:sp>
      <p:sp>
        <p:nvSpPr>
          <p:cNvPr id="2" name="Text Placeholder 1"/>
          <p:cNvSpPr>
            <a:spLocks noGrp="1"/>
          </p:cNvSpPr>
          <p:nvPr>
            <p:ph type="body" sz="quarter" idx="12"/>
          </p:nvPr>
        </p:nvSpPr>
        <p:spPr/>
        <p:txBody>
          <a:bodyPr>
            <a:normAutofit fontScale="92500" lnSpcReduction="10000"/>
          </a:bodyPr>
          <a:lstStyle/>
          <a:p>
            <a:endParaRPr lang="en-US"/>
          </a:p>
        </p:txBody>
      </p:sp>
      <p:sp>
        <p:nvSpPr>
          <p:cNvPr id="9" name="Text Placeholder 8"/>
          <p:cNvSpPr>
            <a:spLocks noGrp="1"/>
          </p:cNvSpPr>
          <p:nvPr>
            <p:ph type="body" sz="quarter" idx="12"/>
          </p:nvPr>
        </p:nvSpPr>
        <p:spPr/>
        <p:txBody>
          <a:bodyPr>
            <a:normAutofit fontScale="92500" lnSpcReduction="10000"/>
          </a:bodyPr>
          <a:lstStyle/>
          <a:p>
            <a:endParaRPr lang="en-US"/>
          </a:p>
        </p:txBody>
      </p:sp>
      <p:sp>
        <p:nvSpPr>
          <p:cNvPr id="10" name="Text Placeholder 9"/>
          <p:cNvSpPr>
            <a:spLocks noGrp="1"/>
          </p:cNvSpPr>
          <p:nvPr>
            <p:ph type="body" sz="quarter" idx="12"/>
          </p:nvPr>
        </p:nvSpPr>
        <p:spPr/>
        <p:txBody>
          <a:bodyPr>
            <a:normAutofit fontScale="92500" lnSpcReduction="10000"/>
          </a:bodyPr>
          <a:lstStyle/>
          <a:p>
            <a:endParaRPr lang="en-US"/>
          </a:p>
        </p:txBody>
      </p:sp>
      <p:sp>
        <p:nvSpPr>
          <p:cNvPr id="11" name="Text Placeholder 10"/>
          <p:cNvSpPr>
            <a:spLocks noGrp="1"/>
          </p:cNvSpPr>
          <p:nvPr>
            <p:ph type="body" sz="quarter" idx="13"/>
          </p:nvPr>
        </p:nvSpPr>
        <p:spPr/>
        <p:txBody>
          <a:bodyPr>
            <a:normAutofit fontScale="92500" lnSpcReduction="10000"/>
          </a:bodyPr>
          <a:lstStyle/>
          <a:p>
            <a:endParaRPr lang="en-US"/>
          </a:p>
        </p:txBody>
      </p:sp>
      <p:sp>
        <p:nvSpPr>
          <p:cNvPr id="12" name="Text Placeholder 11"/>
          <p:cNvSpPr>
            <a:spLocks noGrp="1"/>
          </p:cNvSpPr>
          <p:nvPr>
            <p:ph type="body" sz="quarter" idx="14"/>
          </p:nvPr>
        </p:nvSpPr>
        <p:spPr/>
        <p:txBody>
          <a:bodyPr>
            <a:normAutofit fontScale="92500" lnSpcReduction="10000"/>
          </a:bodyPr>
          <a:lstStyle/>
          <a:p>
            <a:endParaRPr lang="en-US"/>
          </a:p>
        </p:txBody>
      </p:sp>
    </p:spTree>
    <p:extLst>
      <p:ext uri="{BB962C8B-B14F-4D97-AF65-F5344CB8AC3E}">
        <p14:creationId xmlns:p14="http://schemas.microsoft.com/office/powerpoint/2010/main" val="913283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Introduction</a:t>
            </a:r>
          </a:p>
        </p:txBody>
      </p:sp>
      <p:sp>
        <p:nvSpPr>
          <p:cNvPr id="3" name="Content Placeholder 2"/>
          <p:cNvSpPr>
            <a:spLocks noGrp="1"/>
          </p:cNvSpPr>
          <p:nvPr>
            <p:ph idx="1"/>
          </p:nvPr>
        </p:nvSpPr>
        <p:spPr>
          <a:xfrm>
            <a:off x="228600" y="1524000"/>
            <a:ext cx="8686800" cy="4876800"/>
          </a:xfrm>
        </p:spPr>
        <p:txBody>
          <a:bodyPr>
            <a:normAutofit fontScale="62500" lnSpcReduction="20000"/>
          </a:bodyPr>
          <a:lstStyle/>
          <a:p>
            <a:pPr marL="0" indent="0">
              <a:buNone/>
            </a:pPr>
            <a:endParaRPr lang="en-US" sz="3000" dirty="0" smtClean="0"/>
          </a:p>
          <a:p>
            <a:r>
              <a:rPr lang="en-US" sz="4600" dirty="0" smtClean="0"/>
              <a:t>Purpose </a:t>
            </a:r>
            <a:r>
              <a:rPr lang="en-US" sz="4600" dirty="0"/>
              <a:t>of </a:t>
            </a:r>
            <a:r>
              <a:rPr lang="en-US" sz="4600" dirty="0" smtClean="0"/>
              <a:t>this module is to:</a:t>
            </a:r>
          </a:p>
          <a:p>
            <a:pPr lvl="1">
              <a:spcAft>
                <a:spcPts val="600"/>
              </a:spcAft>
            </a:pPr>
            <a:r>
              <a:rPr lang="en-US" sz="3800" dirty="0" smtClean="0"/>
              <a:t>Discuss importance and utility of terminal evaluations</a:t>
            </a:r>
          </a:p>
          <a:p>
            <a:pPr lvl="1">
              <a:spcAft>
                <a:spcPts val="600"/>
              </a:spcAft>
            </a:pPr>
            <a:r>
              <a:rPr lang="en-US" sz="3800" dirty="0"/>
              <a:t>Characteristics of a good terminal evaluation</a:t>
            </a:r>
            <a:endParaRPr lang="en-US" sz="3800" dirty="0" smtClean="0"/>
          </a:p>
          <a:p>
            <a:pPr lvl="1">
              <a:spcAft>
                <a:spcPts val="600"/>
              </a:spcAft>
            </a:pPr>
            <a:r>
              <a:rPr lang="en-US" sz="3800" dirty="0" smtClean="0"/>
              <a:t>Exercise on pre-requisites for preparing a good terminal evaluation</a:t>
            </a:r>
          </a:p>
          <a:p>
            <a:pPr lvl="2">
              <a:spcAft>
                <a:spcPts val="600"/>
              </a:spcAft>
            </a:pPr>
            <a:r>
              <a:rPr lang="en-US" sz="3400" dirty="0" smtClean="0"/>
              <a:t>What needs to be done at different stages of preparation and delivery of a terminal evaluation</a:t>
            </a:r>
          </a:p>
          <a:p>
            <a:pPr lvl="3">
              <a:lnSpc>
                <a:spcPct val="120000"/>
              </a:lnSpc>
              <a:spcBef>
                <a:spcPts val="0"/>
              </a:spcBef>
            </a:pPr>
            <a:r>
              <a:rPr lang="en-US" sz="3000" dirty="0" smtClean="0"/>
              <a:t>When a terminal evaluation is planned</a:t>
            </a:r>
          </a:p>
          <a:p>
            <a:pPr lvl="3">
              <a:lnSpc>
                <a:spcPct val="120000"/>
              </a:lnSpc>
              <a:spcBef>
                <a:spcPts val="0"/>
              </a:spcBef>
            </a:pPr>
            <a:r>
              <a:rPr lang="en-US" sz="3000" dirty="0" smtClean="0"/>
              <a:t>When a terminal evaluation  is conducted</a:t>
            </a:r>
          </a:p>
          <a:p>
            <a:pPr lvl="3">
              <a:lnSpc>
                <a:spcPct val="120000"/>
              </a:lnSpc>
              <a:spcBef>
                <a:spcPts val="0"/>
              </a:spcBef>
            </a:pPr>
            <a:r>
              <a:rPr lang="en-US" sz="3000" dirty="0" smtClean="0"/>
              <a:t>When a draft report is prepared</a:t>
            </a:r>
          </a:p>
          <a:p>
            <a:pPr lvl="2"/>
            <a:r>
              <a:rPr lang="en-US" sz="3400" dirty="0"/>
              <a:t>During project preparation</a:t>
            </a:r>
          </a:p>
          <a:p>
            <a:pPr lvl="2"/>
            <a:r>
              <a:rPr lang="en-US" sz="3400" dirty="0" smtClean="0"/>
              <a:t>During project implementation</a:t>
            </a:r>
          </a:p>
          <a:p>
            <a:pPr lvl="2"/>
            <a:endParaRPr lang="en-US" sz="3400" dirty="0" smtClean="0"/>
          </a:p>
          <a:p>
            <a:pPr marL="0" indent="0">
              <a:buNone/>
            </a:pPr>
            <a:endParaRPr lang="en-US" sz="3800" dirty="0" smtClean="0"/>
          </a:p>
          <a:p>
            <a:pPr marL="0" indent="0">
              <a:buNone/>
            </a:pPr>
            <a:endParaRPr lang="en-US" sz="2800" dirty="0"/>
          </a:p>
          <a:p>
            <a:pPr marL="457200" lvl="1" indent="0">
              <a:buNone/>
            </a:pPr>
            <a:endParaRPr lang="en-US" sz="2400" dirty="0"/>
          </a:p>
          <a:p>
            <a:endParaRPr lang="en-US" dirty="0"/>
          </a:p>
        </p:txBody>
      </p:sp>
    </p:spTree>
    <p:extLst>
      <p:ext uri="{BB962C8B-B14F-4D97-AF65-F5344CB8AC3E}">
        <p14:creationId xmlns:p14="http://schemas.microsoft.com/office/powerpoint/2010/main" val="3738315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t>Importance and Utility of Terminal Evaluations</a:t>
            </a:r>
          </a:p>
        </p:txBody>
      </p:sp>
      <p:sp>
        <p:nvSpPr>
          <p:cNvPr id="3" name="Content Placeholder 2"/>
          <p:cNvSpPr>
            <a:spLocks noGrp="1"/>
          </p:cNvSpPr>
          <p:nvPr>
            <p:ph idx="1"/>
          </p:nvPr>
        </p:nvSpPr>
        <p:spPr/>
        <p:txBody>
          <a:bodyPr>
            <a:normAutofit/>
          </a:bodyPr>
          <a:lstStyle/>
          <a:p>
            <a:r>
              <a:rPr lang="en-US" sz="2800" dirty="0" smtClean="0"/>
              <a:t>Source of information on project</a:t>
            </a:r>
          </a:p>
          <a:p>
            <a:pPr lvl="1"/>
            <a:r>
              <a:rPr lang="en-US" sz="2200" dirty="0" smtClean="0"/>
              <a:t>Results: Outputs, outcomes and progress to impact</a:t>
            </a:r>
          </a:p>
          <a:p>
            <a:pPr lvl="1"/>
            <a:r>
              <a:rPr lang="en-US" sz="2200" dirty="0" smtClean="0"/>
              <a:t>Implementation, execution, and project cycle related information </a:t>
            </a:r>
          </a:p>
          <a:p>
            <a:pPr lvl="1"/>
            <a:r>
              <a:rPr lang="en-US" sz="2200" dirty="0" smtClean="0"/>
              <a:t>Project finances including co-financing</a:t>
            </a:r>
          </a:p>
          <a:p>
            <a:pPr lvl="1"/>
            <a:r>
              <a:rPr lang="en-US" sz="2200" dirty="0" smtClean="0"/>
              <a:t>Recommendations and Lessons for the future</a:t>
            </a:r>
          </a:p>
          <a:p>
            <a:r>
              <a:rPr lang="en-US" sz="2800" dirty="0" smtClean="0"/>
              <a:t>GEF </a:t>
            </a:r>
            <a:r>
              <a:rPr lang="en-US" sz="2800" dirty="0"/>
              <a:t>M&amp;E Policy (2010): Minimum Requirement 3</a:t>
            </a:r>
          </a:p>
          <a:p>
            <a:pPr lvl="1"/>
            <a:r>
              <a:rPr lang="en-US" sz="2400" dirty="0"/>
              <a:t>Terminal evaluations mandatory since </a:t>
            </a:r>
            <a:r>
              <a:rPr lang="en-US" sz="2400" dirty="0" smtClean="0"/>
              <a:t>1995</a:t>
            </a:r>
          </a:p>
          <a:p>
            <a:pPr lvl="1"/>
            <a:r>
              <a:rPr lang="en-US" sz="2400" dirty="0" smtClean="0"/>
              <a:t>For full size projects required, encouraged for MSPs</a:t>
            </a:r>
          </a:p>
          <a:p>
            <a:pPr marL="0" indent="0">
              <a:buNone/>
            </a:pPr>
            <a:endParaRPr lang="en-US" dirty="0" smtClean="0"/>
          </a:p>
        </p:txBody>
      </p:sp>
    </p:spTree>
    <p:extLst>
      <p:ext uri="{BB962C8B-B14F-4D97-AF65-F5344CB8AC3E}">
        <p14:creationId xmlns:p14="http://schemas.microsoft.com/office/powerpoint/2010/main" val="3501819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t>Importance and Utility of Terminal Evaluations contd.</a:t>
            </a:r>
          </a:p>
        </p:txBody>
      </p:sp>
      <p:sp>
        <p:nvSpPr>
          <p:cNvPr id="3" name="Content Placeholder 2"/>
          <p:cNvSpPr>
            <a:spLocks noGrp="1"/>
          </p:cNvSpPr>
          <p:nvPr>
            <p:ph idx="1"/>
          </p:nvPr>
        </p:nvSpPr>
        <p:spPr/>
        <p:txBody>
          <a:bodyPr>
            <a:normAutofit/>
          </a:bodyPr>
          <a:lstStyle/>
          <a:p>
            <a:r>
              <a:rPr lang="en-US" sz="2800" dirty="0" smtClean="0"/>
              <a:t>Reporting </a:t>
            </a:r>
            <a:r>
              <a:rPr lang="en-US" sz="2800" dirty="0"/>
              <a:t>at the </a:t>
            </a:r>
            <a:r>
              <a:rPr lang="en-US" sz="2800" dirty="0" smtClean="0"/>
              <a:t>project portfolio level (APR, AMR)</a:t>
            </a:r>
            <a:endParaRPr lang="en-US" dirty="0"/>
          </a:p>
          <a:p>
            <a:r>
              <a:rPr lang="en-US" sz="2800" dirty="0" smtClean="0"/>
              <a:t>Input to other evaluations</a:t>
            </a:r>
            <a:endParaRPr lang="en-US" sz="2800" dirty="0"/>
          </a:p>
          <a:p>
            <a:r>
              <a:rPr lang="en-US" sz="2800" dirty="0" smtClean="0"/>
              <a:t>STAR’s </a:t>
            </a:r>
            <a:r>
              <a:rPr lang="en-US" sz="2800" dirty="0"/>
              <a:t>performance </a:t>
            </a:r>
            <a:r>
              <a:rPr lang="en-US" sz="2800" dirty="0" smtClean="0"/>
              <a:t>index</a:t>
            </a:r>
            <a:endParaRPr lang="en-US" sz="2800" dirty="0"/>
          </a:p>
          <a:p>
            <a:r>
              <a:rPr lang="en-US" sz="2800" dirty="0" smtClean="0"/>
              <a:t>About 1000 terminal </a:t>
            </a:r>
            <a:r>
              <a:rPr lang="en-US" sz="2800" dirty="0"/>
              <a:t>evaluations </a:t>
            </a:r>
            <a:r>
              <a:rPr lang="en-US" sz="2800" dirty="0" smtClean="0"/>
              <a:t>completed so far. </a:t>
            </a:r>
          </a:p>
          <a:p>
            <a:r>
              <a:rPr lang="en-US" sz="2800" dirty="0" smtClean="0"/>
              <a:t>Terminal evaluation may </a:t>
            </a:r>
            <a:r>
              <a:rPr lang="en-US" sz="2800" dirty="0"/>
              <a:t>be accessed </a:t>
            </a:r>
            <a:r>
              <a:rPr lang="en-US" sz="2800" dirty="0" smtClean="0"/>
              <a:t>at:</a:t>
            </a:r>
          </a:p>
          <a:p>
            <a:pPr lvl="1"/>
            <a:r>
              <a:rPr lang="en-US" sz="2400" dirty="0" smtClean="0"/>
              <a:t>GEF website: </a:t>
            </a:r>
            <a:r>
              <a:rPr lang="en-US" sz="2400" dirty="0" smtClean="0">
                <a:hlinkClick r:id="rId2"/>
              </a:rPr>
              <a:t>http</a:t>
            </a:r>
            <a:r>
              <a:rPr lang="en-US" sz="2400" dirty="0">
                <a:hlinkClick r:id="rId2"/>
              </a:rPr>
              <a:t>://www.thegef.org/gef/gef_projects_funding</a:t>
            </a:r>
            <a:endParaRPr lang="en-US" sz="2400" dirty="0"/>
          </a:p>
          <a:p>
            <a:pPr lvl="1"/>
            <a:r>
              <a:rPr lang="en-US" sz="2400" dirty="0"/>
              <a:t>Through </a:t>
            </a:r>
            <a:r>
              <a:rPr lang="en-US" sz="2400" dirty="0" smtClean="0"/>
              <a:t>PMIS</a:t>
            </a:r>
            <a:endParaRPr lang="en-US" dirty="0" smtClean="0"/>
          </a:p>
        </p:txBody>
      </p:sp>
    </p:spTree>
    <p:extLst>
      <p:ext uri="{BB962C8B-B14F-4D97-AF65-F5344CB8AC3E}">
        <p14:creationId xmlns:p14="http://schemas.microsoft.com/office/powerpoint/2010/main" val="21992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 good terminal evaluation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GEF IEO criteria for terminal evaluations quality:</a:t>
            </a:r>
          </a:p>
          <a:p>
            <a:pPr lvl="1"/>
            <a:r>
              <a:rPr lang="en-US" dirty="0" smtClean="0"/>
              <a:t>Outcomes </a:t>
            </a:r>
            <a:endParaRPr lang="en-US" dirty="0"/>
          </a:p>
          <a:p>
            <a:pPr lvl="1"/>
            <a:r>
              <a:rPr lang="en-US" dirty="0" smtClean="0"/>
              <a:t>Consistency and comprehensiveness</a:t>
            </a:r>
            <a:endParaRPr lang="en-US" dirty="0"/>
          </a:p>
          <a:p>
            <a:pPr lvl="1"/>
            <a:r>
              <a:rPr lang="en-US" dirty="0" smtClean="0"/>
              <a:t>Sustainability</a:t>
            </a:r>
            <a:endParaRPr lang="en-US" dirty="0"/>
          </a:p>
          <a:p>
            <a:pPr lvl="1"/>
            <a:r>
              <a:rPr lang="en-US" dirty="0"/>
              <a:t>Lessons and recommendations</a:t>
            </a:r>
          </a:p>
          <a:p>
            <a:pPr lvl="1"/>
            <a:r>
              <a:rPr lang="en-US" dirty="0"/>
              <a:t>Project </a:t>
            </a:r>
            <a:r>
              <a:rPr lang="en-US" dirty="0" smtClean="0"/>
              <a:t>finances</a:t>
            </a:r>
          </a:p>
          <a:p>
            <a:pPr lvl="1"/>
            <a:r>
              <a:rPr lang="en-US" dirty="0" smtClean="0"/>
              <a:t>M&amp;E</a:t>
            </a:r>
          </a:p>
          <a:p>
            <a:r>
              <a:rPr lang="en-US" dirty="0" smtClean="0"/>
              <a:t>Other characteristics of good terminal evaluations:</a:t>
            </a:r>
          </a:p>
          <a:p>
            <a:pPr lvl="1"/>
            <a:r>
              <a:rPr lang="en-US" dirty="0"/>
              <a:t>Transparency and timeliness</a:t>
            </a:r>
          </a:p>
          <a:p>
            <a:pPr lvl="1"/>
            <a:r>
              <a:rPr lang="en-US" dirty="0"/>
              <a:t>Candor</a:t>
            </a:r>
          </a:p>
          <a:p>
            <a:pPr lvl="1"/>
            <a:r>
              <a:rPr lang="en-US" dirty="0"/>
              <a:t>Balance</a:t>
            </a:r>
          </a:p>
          <a:p>
            <a:pPr lvl="1"/>
            <a:r>
              <a:rPr lang="en-US" dirty="0"/>
              <a:t>Utility</a:t>
            </a:r>
          </a:p>
          <a:p>
            <a:r>
              <a:rPr lang="en-US" dirty="0" smtClean="0"/>
              <a:t>Question – is good terminal evaluation and good project performance the same?</a:t>
            </a:r>
            <a:endParaRPr lang="en-US" dirty="0"/>
          </a:p>
          <a:p>
            <a:r>
              <a:rPr lang="en-US" dirty="0" smtClean="0"/>
              <a:t>Terminal Evaluation Guidelines are available at</a:t>
            </a:r>
            <a:r>
              <a:rPr lang="en-US" dirty="0"/>
              <a:t>: </a:t>
            </a:r>
            <a:r>
              <a:rPr lang="en-US" dirty="0">
                <a:hlinkClick r:id="rId3"/>
              </a:rPr>
              <a:t>http://</a:t>
            </a:r>
            <a:r>
              <a:rPr lang="en-US" dirty="0" smtClean="0">
                <a:hlinkClick r:id="rId3"/>
              </a:rPr>
              <a:t>www.thegef.org/gef/Guidelines%20Terminal%20Evaluations</a:t>
            </a:r>
            <a:r>
              <a:rPr lang="en-US" dirty="0" smtClean="0"/>
              <a:t> </a:t>
            </a:r>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279177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85800" y="1828800"/>
            <a:ext cx="8229600" cy="4572000"/>
          </a:xfrm>
        </p:spPr>
        <p:txBody>
          <a:bodyPr/>
          <a:lstStyle/>
          <a:p>
            <a:r>
              <a:rPr lang="en-US" dirty="0"/>
              <a:t>Evaluation in the GEF:</a:t>
            </a:r>
          </a:p>
          <a:p>
            <a:pPr marL="0" indent="0">
              <a:buNone/>
            </a:pPr>
            <a:r>
              <a:rPr lang="en-US" dirty="0"/>
              <a:t>	Monitoring and Evaluation in the GEF</a:t>
            </a:r>
          </a:p>
          <a:p>
            <a:pPr marL="0" indent="0">
              <a:buNone/>
            </a:pPr>
            <a:r>
              <a:rPr lang="en-US" dirty="0"/>
              <a:t>	GEF Independent Evaluation Office (IEO)</a:t>
            </a:r>
          </a:p>
          <a:p>
            <a:pPr marL="0" indent="0">
              <a:buNone/>
            </a:pPr>
            <a:r>
              <a:rPr lang="en-US" dirty="0"/>
              <a:t>	GEF M&amp;E Policy 2010</a:t>
            </a:r>
          </a:p>
          <a:p>
            <a:endParaRPr lang="en-US" dirty="0"/>
          </a:p>
          <a:p>
            <a:r>
              <a:rPr lang="en-US" dirty="0"/>
              <a:t>Training Module on Terminal Evaluations</a:t>
            </a:r>
          </a:p>
          <a:p>
            <a:endParaRPr lang="en-US" dirty="0"/>
          </a:p>
        </p:txBody>
      </p:sp>
    </p:spTree>
    <p:extLst>
      <p:ext uri="{BB962C8B-B14F-4D97-AF65-F5344CB8AC3E}">
        <p14:creationId xmlns:p14="http://schemas.microsoft.com/office/powerpoint/2010/main" val="73715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good terminal evaluations</a:t>
            </a:r>
            <a:endParaRPr lang="en-US" dirty="0"/>
          </a:p>
        </p:txBody>
      </p:sp>
      <p:sp>
        <p:nvSpPr>
          <p:cNvPr id="3" name="Content Placeholder 2"/>
          <p:cNvSpPr>
            <a:spLocks noGrp="1"/>
          </p:cNvSpPr>
          <p:nvPr>
            <p:ph idx="1"/>
          </p:nvPr>
        </p:nvSpPr>
        <p:spPr/>
        <p:txBody>
          <a:bodyPr>
            <a:normAutofit/>
          </a:bodyPr>
          <a:lstStyle/>
          <a:p>
            <a:r>
              <a:rPr lang="en-US" sz="2400" dirty="0" smtClean="0"/>
              <a:t>Links to examples of good terminal evaluations</a:t>
            </a:r>
          </a:p>
          <a:p>
            <a:endParaRPr lang="en-US" sz="1800" dirty="0"/>
          </a:p>
          <a:p>
            <a:pPr lvl="1"/>
            <a:r>
              <a:rPr lang="en-US" sz="1800" dirty="0"/>
              <a:t>GEF ID #394: </a:t>
            </a:r>
            <a:r>
              <a:rPr lang="en-US" sz="1800" u="sng" dirty="0">
                <a:hlinkClick r:id="rId2"/>
              </a:rPr>
              <a:t>http://www.thegef.org/gef/project_detail?projID=394</a:t>
            </a:r>
            <a:endParaRPr lang="en-US" sz="1800" dirty="0"/>
          </a:p>
          <a:p>
            <a:pPr lvl="1"/>
            <a:r>
              <a:rPr lang="en-US" sz="1800" dirty="0"/>
              <a:t>GEF ID #1599: </a:t>
            </a:r>
            <a:r>
              <a:rPr lang="en-US" sz="1800" u="sng" dirty="0">
                <a:hlinkClick r:id="rId3"/>
              </a:rPr>
              <a:t>http://www.thegef.org/gef/project_detail?projID=1599</a:t>
            </a:r>
            <a:endParaRPr lang="en-US" sz="1800" dirty="0"/>
          </a:p>
          <a:p>
            <a:pPr lvl="1"/>
            <a:r>
              <a:rPr lang="en-US" sz="1800" dirty="0"/>
              <a:t>GEF ID #1188: </a:t>
            </a:r>
            <a:r>
              <a:rPr lang="en-US" sz="1800" u="sng" dirty="0">
                <a:hlinkClick r:id="rId4"/>
              </a:rPr>
              <a:t>http://www.thegef.org/gef/project_detail?projID=1188</a:t>
            </a:r>
            <a:endParaRPr lang="en-US" sz="1800" dirty="0"/>
          </a:p>
          <a:p>
            <a:pPr lvl="1"/>
            <a:r>
              <a:rPr lang="en-US" sz="1800" dirty="0"/>
              <a:t>GEF ID #1348: </a:t>
            </a:r>
            <a:r>
              <a:rPr lang="en-US" sz="1800" u="sng" dirty="0">
                <a:hlinkClick r:id="rId5"/>
              </a:rPr>
              <a:t>http://www.thegef.org/gef/project_detail?projID=1348</a:t>
            </a:r>
            <a:endParaRPr lang="en-US" sz="1800" dirty="0"/>
          </a:p>
        </p:txBody>
      </p:sp>
    </p:spTree>
    <p:extLst>
      <p:ext uri="{BB962C8B-B14F-4D97-AF65-F5344CB8AC3E}">
        <p14:creationId xmlns:p14="http://schemas.microsoft.com/office/powerpoint/2010/main" val="69227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You will be asked to think about what needs to be done to facilitate preparation of a good terminal evaluation:</a:t>
            </a:r>
          </a:p>
          <a:p>
            <a:pPr lvl="1"/>
            <a:r>
              <a:rPr lang="en-US" dirty="0" smtClean="0"/>
              <a:t>At different stages of terminal evaluation preparation.</a:t>
            </a:r>
          </a:p>
          <a:p>
            <a:pPr lvl="1"/>
            <a:r>
              <a:rPr lang="en-US" dirty="0" smtClean="0"/>
              <a:t>At project preparation and implementation</a:t>
            </a:r>
          </a:p>
          <a:p>
            <a:endParaRPr lang="en-US" dirty="0" smtClean="0"/>
          </a:p>
          <a:p>
            <a:r>
              <a:rPr lang="en-US" dirty="0" smtClean="0"/>
              <a:t>Each group will discuss the requirements at each of these steps and will record their joint responses as bullets in the response sheet provided to them</a:t>
            </a:r>
          </a:p>
          <a:p>
            <a:endParaRPr lang="en-US" dirty="0" smtClean="0"/>
          </a:p>
          <a:p>
            <a:r>
              <a:rPr lang="en-US" dirty="0" smtClean="0"/>
              <a:t>After all stages have been discussed by the groups, one of the groups will present its response for a stage, others may add if their group had an additional bullets not yet covered. Each stage will be presented by a different group.</a:t>
            </a:r>
          </a:p>
          <a:p>
            <a:endParaRPr lang="en-US" dirty="0" smtClean="0"/>
          </a:p>
          <a:p>
            <a:r>
              <a:rPr lang="en-US" dirty="0" smtClean="0"/>
              <a:t>We will end with a summary that pulls the discussion together</a:t>
            </a:r>
            <a:endParaRPr lang="en-US" dirty="0"/>
          </a:p>
        </p:txBody>
      </p:sp>
      <p:sp>
        <p:nvSpPr>
          <p:cNvPr id="4" name="Title 1"/>
          <p:cNvSpPr txBox="1">
            <a:spLocks/>
          </p:cNvSpPr>
          <p:nvPr/>
        </p:nvSpPr>
        <p:spPr>
          <a:xfrm>
            <a:off x="76200" y="76200"/>
            <a:ext cx="89154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0" lang="en-US" sz="4000" b="1" kern="1200" dirty="0">
                <a:solidFill>
                  <a:srgbClr val="2A602A"/>
                </a:solidFill>
                <a:effectLst/>
                <a:latin typeface="+mj-lt"/>
                <a:ea typeface="+mj-ea"/>
                <a:cs typeface="+mj-cs"/>
              </a:defRPr>
            </a:lvl1pPr>
          </a:lstStyle>
          <a:p>
            <a:r>
              <a:rPr lang="en-US" sz="3400" dirty="0"/>
              <a:t>Exercise: Pre-requisites for preparing a good terminal evaluation </a:t>
            </a:r>
          </a:p>
        </p:txBody>
      </p:sp>
    </p:spTree>
    <p:extLst>
      <p:ext uri="{BB962C8B-B14F-4D97-AF65-F5344CB8AC3E}">
        <p14:creationId xmlns:p14="http://schemas.microsoft.com/office/powerpoint/2010/main" val="144738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1295400"/>
          </a:xfrm>
        </p:spPr>
        <p:txBody>
          <a:bodyPr>
            <a:noAutofit/>
          </a:bodyPr>
          <a:lstStyle/>
          <a:p>
            <a:r>
              <a:rPr lang="en-US" sz="3400" dirty="0" smtClean="0"/>
              <a:t>First Discussion: </a:t>
            </a:r>
            <a:br>
              <a:rPr lang="en-US" sz="3400" dirty="0" smtClean="0"/>
            </a:br>
            <a:r>
              <a:rPr lang="en-US" sz="3400" dirty="0" smtClean="0"/>
              <a:t>What needs to be done at different stages of the terminal evaluation process? </a:t>
            </a:r>
            <a:endParaRPr lang="en-US" sz="3400" dirty="0"/>
          </a:p>
        </p:txBody>
      </p:sp>
      <p:sp>
        <p:nvSpPr>
          <p:cNvPr id="3" name="Content Placeholder 2"/>
          <p:cNvSpPr>
            <a:spLocks noGrp="1"/>
          </p:cNvSpPr>
          <p:nvPr>
            <p:ph idx="1"/>
          </p:nvPr>
        </p:nvSpPr>
        <p:spPr/>
        <p:txBody>
          <a:bodyPr>
            <a:normAutofit/>
          </a:bodyPr>
          <a:lstStyle/>
          <a:p>
            <a:pPr marL="0" indent="0">
              <a:buNone/>
            </a:pPr>
            <a:r>
              <a:rPr lang="en-US" dirty="0" smtClean="0"/>
              <a:t>Consider a situation where a project is about to be complete within one year. What needs to be done at different stages of terminal evaluation preparation to ensure that it leads to a good quality evaluation:</a:t>
            </a:r>
          </a:p>
          <a:p>
            <a:pPr marL="457200" lvl="1" indent="0">
              <a:buNone/>
            </a:pPr>
            <a:r>
              <a:rPr lang="en-US" dirty="0" smtClean="0"/>
              <a:t>A. Commissioning of the terminal evaluation</a:t>
            </a:r>
          </a:p>
          <a:p>
            <a:pPr marL="457200" lvl="1" indent="0">
              <a:buNone/>
            </a:pPr>
            <a:r>
              <a:rPr lang="en-US" dirty="0" smtClean="0"/>
              <a:t>B. Conduct of the terminal evaluation</a:t>
            </a:r>
          </a:p>
          <a:p>
            <a:pPr marL="457200" lvl="1" indent="0">
              <a:buNone/>
            </a:pPr>
            <a:r>
              <a:rPr lang="en-US" dirty="0" smtClean="0"/>
              <a:t>C. Finalization of the terminal evaluation</a:t>
            </a:r>
          </a:p>
          <a:p>
            <a:endParaRPr lang="en-US" dirty="0"/>
          </a:p>
        </p:txBody>
      </p:sp>
    </p:spTree>
    <p:extLst>
      <p:ext uri="{BB962C8B-B14F-4D97-AF65-F5344CB8AC3E}">
        <p14:creationId xmlns:p14="http://schemas.microsoft.com/office/powerpoint/2010/main" val="248536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1295400"/>
          </a:xfrm>
        </p:spPr>
        <p:txBody>
          <a:bodyPr>
            <a:noAutofit/>
          </a:bodyPr>
          <a:lstStyle/>
          <a:p>
            <a:r>
              <a:rPr lang="en-US" sz="3400" dirty="0" smtClean="0"/>
              <a:t>Second Discussion:</a:t>
            </a:r>
            <a:br>
              <a:rPr lang="en-US" sz="3400" dirty="0" smtClean="0"/>
            </a:br>
            <a:r>
              <a:rPr lang="en-US" sz="3400" dirty="0" smtClean="0"/>
              <a:t>What needs to be done before the terminal evaluation process starts?</a:t>
            </a:r>
            <a:endParaRPr lang="en-US" sz="3400" dirty="0"/>
          </a:p>
        </p:txBody>
      </p:sp>
      <p:sp>
        <p:nvSpPr>
          <p:cNvPr id="3" name="Content Placeholder 2"/>
          <p:cNvSpPr>
            <a:spLocks noGrp="1"/>
          </p:cNvSpPr>
          <p:nvPr>
            <p:ph idx="1"/>
          </p:nvPr>
        </p:nvSpPr>
        <p:spPr/>
        <p:txBody>
          <a:bodyPr>
            <a:normAutofit/>
          </a:bodyPr>
          <a:lstStyle/>
          <a:p>
            <a:pPr marL="0" indent="0">
              <a:buNone/>
            </a:pPr>
            <a:r>
              <a:rPr lang="en-US" dirty="0" smtClean="0"/>
              <a:t>A. What needs to be done during the project preparation stage?</a:t>
            </a:r>
          </a:p>
          <a:p>
            <a:pPr lvl="1"/>
            <a:r>
              <a:rPr lang="en-US" dirty="0" smtClean="0"/>
              <a:t>Development of M&amp;E plan</a:t>
            </a:r>
          </a:p>
          <a:p>
            <a:pPr lvl="1"/>
            <a:r>
              <a:rPr lang="en-US" dirty="0" smtClean="0"/>
              <a:t>Tracking tools</a:t>
            </a:r>
          </a:p>
          <a:p>
            <a:pPr marL="0" indent="0">
              <a:buNone/>
            </a:pPr>
            <a:r>
              <a:rPr lang="en-US" dirty="0" smtClean="0"/>
              <a:t>B. What needs to be done during the project implementation?</a:t>
            </a:r>
          </a:p>
          <a:p>
            <a:pPr lvl="1"/>
            <a:r>
              <a:rPr lang="en-US" dirty="0" smtClean="0"/>
              <a:t>Implementation </a:t>
            </a:r>
            <a:r>
              <a:rPr lang="en-US" dirty="0"/>
              <a:t>of M&amp;E plan</a:t>
            </a:r>
          </a:p>
          <a:p>
            <a:pPr lvl="1"/>
            <a:r>
              <a:rPr lang="en-US" dirty="0" smtClean="0"/>
              <a:t>Gathering of data on tracking tools</a:t>
            </a:r>
            <a:endParaRPr lang="en-US" dirty="0"/>
          </a:p>
        </p:txBody>
      </p:sp>
    </p:spTree>
    <p:extLst>
      <p:ext uri="{BB962C8B-B14F-4D97-AF65-F5344CB8AC3E}">
        <p14:creationId xmlns:p14="http://schemas.microsoft.com/office/powerpoint/2010/main" val="296306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Presentations by stages</a:t>
            </a:r>
            <a:endParaRPr lang="en-US" dirty="0"/>
          </a:p>
        </p:txBody>
      </p:sp>
      <p:sp>
        <p:nvSpPr>
          <p:cNvPr id="3" name="Content Placeholder 2"/>
          <p:cNvSpPr>
            <a:spLocks noGrp="1"/>
          </p:cNvSpPr>
          <p:nvPr>
            <p:ph idx="1"/>
          </p:nvPr>
        </p:nvSpPr>
        <p:spPr/>
        <p:txBody>
          <a:bodyPr/>
          <a:lstStyle/>
          <a:p>
            <a:r>
              <a:rPr lang="en-US" dirty="0" smtClean="0"/>
              <a:t>Presentation on group discussion</a:t>
            </a:r>
          </a:p>
          <a:p>
            <a:r>
              <a:rPr lang="en-US" dirty="0" smtClean="0"/>
              <a:t>Summary</a:t>
            </a:r>
            <a:endParaRPr lang="en-US" dirty="0"/>
          </a:p>
        </p:txBody>
      </p:sp>
    </p:spTree>
    <p:extLst>
      <p:ext uri="{BB962C8B-B14F-4D97-AF65-F5344CB8AC3E}">
        <p14:creationId xmlns:p14="http://schemas.microsoft.com/office/powerpoint/2010/main" val="2764408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2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M&amp;E in the GEF</a:t>
            </a:r>
            <a:br>
              <a:rPr lang="en-US" dirty="0" smtClean="0"/>
            </a:br>
            <a:endParaRPr lang="en-US" dirty="0"/>
          </a:p>
        </p:txBody>
      </p:sp>
      <p:sp>
        <p:nvSpPr>
          <p:cNvPr id="3" name="Content Placeholder 2"/>
          <p:cNvSpPr>
            <a:spLocks noGrp="1"/>
          </p:cNvSpPr>
          <p:nvPr>
            <p:ph idx="1"/>
          </p:nvPr>
        </p:nvSpPr>
        <p:spPr>
          <a:xfrm>
            <a:off x="228600" y="1524000"/>
            <a:ext cx="8686800" cy="4876800"/>
          </a:xfrm>
        </p:spPr>
        <p:txBody>
          <a:bodyPr>
            <a:normAutofit/>
          </a:bodyPr>
          <a:lstStyle/>
          <a:p>
            <a:pPr>
              <a:buNone/>
            </a:pPr>
            <a:r>
              <a:rPr lang="en-US" sz="2400" b="1" dirty="0" smtClean="0"/>
              <a:t>	Two overarching objectives</a:t>
            </a:r>
            <a:r>
              <a:rPr lang="en-US" sz="2400" dirty="0" smtClean="0"/>
              <a:t>:</a:t>
            </a:r>
          </a:p>
          <a:p>
            <a:pPr>
              <a:buNone/>
            </a:pPr>
            <a:endParaRPr lang="en-US" sz="2400" dirty="0" smtClean="0">
              <a:solidFill>
                <a:srgbClr val="C00000"/>
              </a:solidFill>
            </a:endParaRPr>
          </a:p>
          <a:p>
            <a:pPr fontAlgn="ctr"/>
            <a:r>
              <a:rPr lang="en-US" sz="2400" dirty="0" smtClean="0"/>
              <a:t>Promote </a:t>
            </a:r>
            <a:r>
              <a:rPr lang="en-US" sz="2400" b="1" dirty="0" smtClean="0"/>
              <a:t>accountability</a:t>
            </a:r>
            <a:r>
              <a:rPr lang="en-US" sz="2400" dirty="0" smtClean="0"/>
              <a:t> for the achievement of GEF objectives through the assessment of </a:t>
            </a:r>
            <a:r>
              <a:rPr lang="en-US" sz="2400" i="1" dirty="0" smtClean="0"/>
              <a:t>results, effectiveness, processes</a:t>
            </a:r>
            <a:r>
              <a:rPr lang="en-US" sz="2400" dirty="0" smtClean="0"/>
              <a:t>, and </a:t>
            </a:r>
            <a:r>
              <a:rPr lang="en-US" sz="2400" i="1" dirty="0" smtClean="0"/>
              <a:t>performance</a:t>
            </a:r>
            <a:r>
              <a:rPr lang="en-US" sz="2400" dirty="0" smtClean="0"/>
              <a:t> of the partners involved in GEF activities. </a:t>
            </a:r>
          </a:p>
          <a:p>
            <a:pPr marL="0" indent="0" fontAlgn="ctr">
              <a:buNone/>
            </a:pPr>
            <a:endParaRPr lang="en-US" sz="2400" dirty="0" smtClean="0"/>
          </a:p>
          <a:p>
            <a:pPr fontAlgn="ctr"/>
            <a:r>
              <a:rPr lang="en-US" sz="2400" dirty="0" smtClean="0"/>
              <a:t>Promote </a:t>
            </a:r>
            <a:r>
              <a:rPr lang="en-US" sz="2400" b="1" dirty="0" smtClean="0"/>
              <a:t>learning</a:t>
            </a:r>
            <a:r>
              <a:rPr lang="en-US" sz="2400" dirty="0" smtClean="0"/>
              <a:t>, </a:t>
            </a:r>
            <a:r>
              <a:rPr lang="en-US" sz="2400" b="1" dirty="0" smtClean="0"/>
              <a:t>feedback</a:t>
            </a:r>
            <a:r>
              <a:rPr lang="en-US" sz="2400" dirty="0" smtClean="0"/>
              <a:t>, and </a:t>
            </a:r>
            <a:r>
              <a:rPr lang="en-US" sz="2400" b="1" dirty="0" smtClean="0"/>
              <a:t>knowledge sharing </a:t>
            </a:r>
            <a:r>
              <a:rPr lang="en-US" sz="2400" dirty="0" smtClean="0"/>
              <a:t>on results and lessons learned among the GEF and its partners as a basis for decision making on policies, strategies, program management, programs, and projects; and to improve </a:t>
            </a:r>
            <a:r>
              <a:rPr lang="en-US" sz="2400" b="1" dirty="0" smtClean="0"/>
              <a:t>knowledge </a:t>
            </a:r>
            <a:r>
              <a:rPr lang="en-US" sz="2400" dirty="0" smtClean="0"/>
              <a:t>and </a:t>
            </a:r>
            <a:r>
              <a:rPr lang="en-US" sz="2400" b="1" dirty="0" smtClean="0"/>
              <a:t>performance.</a:t>
            </a:r>
          </a:p>
          <a:p>
            <a:pPr>
              <a:buNone/>
            </a:pPr>
            <a:endParaRPr lang="en-US" sz="2400" dirty="0"/>
          </a:p>
        </p:txBody>
      </p:sp>
    </p:spTree>
    <p:extLst>
      <p:ext uri="{BB962C8B-B14F-4D97-AF65-F5344CB8AC3E}">
        <p14:creationId xmlns:p14="http://schemas.microsoft.com/office/powerpoint/2010/main" val="29804325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2900" dirty="0" smtClean="0"/>
              <a:t>Separate reporting lines for Monitoring (through Secretariat) and Evaluation (through IEO)</a:t>
            </a:r>
            <a:endParaRPr lang="en-US" sz="2900" dirty="0"/>
          </a:p>
        </p:txBody>
      </p:sp>
      <p:sp>
        <p:nvSpPr>
          <p:cNvPr id="4" name="Rectangle 3"/>
          <p:cNvSpPr/>
          <p:nvPr/>
        </p:nvSpPr>
        <p:spPr>
          <a:xfrm>
            <a:off x="4114800" y="17526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2060"/>
                </a:solidFill>
              </a:rPr>
              <a:t>GEF Council</a:t>
            </a:r>
            <a:endParaRPr lang="en-US" dirty="0">
              <a:solidFill>
                <a:srgbClr val="002060"/>
              </a:solidFill>
            </a:endParaRPr>
          </a:p>
        </p:txBody>
      </p:sp>
      <p:sp>
        <p:nvSpPr>
          <p:cNvPr id="5" name="Rectangle 4"/>
          <p:cNvSpPr/>
          <p:nvPr/>
        </p:nvSpPr>
        <p:spPr>
          <a:xfrm>
            <a:off x="381000" y="35052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Agency evaluation units</a:t>
            </a:r>
          </a:p>
        </p:txBody>
      </p:sp>
      <p:sp>
        <p:nvSpPr>
          <p:cNvPr id="6" name="Rectangle 5"/>
          <p:cNvSpPr/>
          <p:nvPr/>
        </p:nvSpPr>
        <p:spPr>
          <a:xfrm>
            <a:off x="2895600" y="35052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GEF Independent Evaluation Office</a:t>
            </a:r>
          </a:p>
        </p:txBody>
      </p:sp>
      <p:sp>
        <p:nvSpPr>
          <p:cNvPr id="7" name="Rectangle 6"/>
          <p:cNvSpPr/>
          <p:nvPr/>
        </p:nvSpPr>
        <p:spPr>
          <a:xfrm>
            <a:off x="5486400" y="35052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GEF Secretariat</a:t>
            </a:r>
          </a:p>
        </p:txBody>
      </p:sp>
      <p:sp>
        <p:nvSpPr>
          <p:cNvPr id="8" name="Rectangle 7"/>
          <p:cNvSpPr/>
          <p:nvPr/>
        </p:nvSpPr>
        <p:spPr>
          <a:xfrm>
            <a:off x="4114800" y="48006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Agency GEF coordination units</a:t>
            </a:r>
          </a:p>
        </p:txBody>
      </p:sp>
      <p:sp>
        <p:nvSpPr>
          <p:cNvPr id="9" name="Rectangle 8"/>
          <p:cNvSpPr/>
          <p:nvPr/>
        </p:nvSpPr>
        <p:spPr>
          <a:xfrm>
            <a:off x="4114800" y="60198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GEF projects and programs</a:t>
            </a:r>
          </a:p>
        </p:txBody>
      </p:sp>
      <p:cxnSp>
        <p:nvCxnSpPr>
          <p:cNvPr id="10" name="Straight Arrow Connector 9"/>
          <p:cNvCxnSpPr/>
          <p:nvPr/>
        </p:nvCxnSpPr>
        <p:spPr>
          <a:xfrm flipV="1">
            <a:off x="4419600" y="2514600"/>
            <a:ext cx="0" cy="990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15000" y="4191000"/>
            <a:ext cx="0" cy="609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19600" y="4191000"/>
            <a:ext cx="0" cy="609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29200" y="5486400"/>
            <a:ext cx="0" cy="5334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15000" y="2514600"/>
            <a:ext cx="0" cy="990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6" idx="1"/>
          </p:cNvCxnSpPr>
          <p:nvPr/>
        </p:nvCxnSpPr>
        <p:spPr>
          <a:xfrm>
            <a:off x="2362200" y="3848100"/>
            <a:ext cx="533400" cy="0"/>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9400" y="2567226"/>
            <a:ext cx="1611339" cy="861774"/>
          </a:xfrm>
          <a:prstGeom prst="rect">
            <a:avLst/>
          </a:prstGeom>
          <a:noFill/>
        </p:spPr>
        <p:txBody>
          <a:bodyPr wrap="none" rtlCol="0">
            <a:spAutoFit/>
          </a:bodyPr>
          <a:lstStyle/>
          <a:p>
            <a:r>
              <a:rPr lang="en-US" sz="1000" dirty="0" smtClean="0">
                <a:solidFill>
                  <a:srgbClr val="002060"/>
                </a:solidFill>
              </a:rPr>
              <a:t>Annual evaluation reports</a:t>
            </a:r>
          </a:p>
          <a:p>
            <a:r>
              <a:rPr lang="en-US" sz="1000" dirty="0" smtClean="0">
                <a:solidFill>
                  <a:srgbClr val="002060"/>
                </a:solidFill>
              </a:rPr>
              <a:t>Overall Performance Study </a:t>
            </a:r>
          </a:p>
          <a:p>
            <a:r>
              <a:rPr lang="en-US" sz="1000" dirty="0" smtClean="0">
                <a:solidFill>
                  <a:srgbClr val="002060"/>
                </a:solidFill>
              </a:rPr>
              <a:t>(to Assembly)</a:t>
            </a:r>
          </a:p>
          <a:p>
            <a:r>
              <a:rPr lang="en-US" sz="1000" dirty="0" smtClean="0">
                <a:solidFill>
                  <a:srgbClr val="002060"/>
                </a:solidFill>
              </a:rPr>
              <a:t>Annual Work Program</a:t>
            </a:r>
          </a:p>
          <a:p>
            <a:r>
              <a:rPr lang="en-US" sz="1000" dirty="0">
                <a:solidFill>
                  <a:srgbClr val="002060"/>
                </a:solidFill>
              </a:rPr>
              <a:t>a</a:t>
            </a:r>
            <a:r>
              <a:rPr lang="en-US" sz="1000" dirty="0" smtClean="0">
                <a:solidFill>
                  <a:srgbClr val="002060"/>
                </a:solidFill>
              </a:rPr>
              <a:t>nd Budget</a:t>
            </a:r>
            <a:endParaRPr lang="en-US" sz="1000" dirty="0">
              <a:solidFill>
                <a:srgbClr val="002060"/>
              </a:solidFill>
            </a:endParaRPr>
          </a:p>
        </p:txBody>
      </p:sp>
      <p:sp>
        <p:nvSpPr>
          <p:cNvPr id="17" name="TextBox 16"/>
          <p:cNvSpPr txBox="1"/>
          <p:nvPr/>
        </p:nvSpPr>
        <p:spPr>
          <a:xfrm>
            <a:off x="5791200" y="2567226"/>
            <a:ext cx="2270173" cy="707886"/>
          </a:xfrm>
          <a:prstGeom prst="rect">
            <a:avLst/>
          </a:prstGeom>
          <a:noFill/>
        </p:spPr>
        <p:txBody>
          <a:bodyPr wrap="none" rtlCol="0">
            <a:spAutoFit/>
          </a:bodyPr>
          <a:lstStyle/>
          <a:p>
            <a:r>
              <a:rPr lang="en-US" sz="1000" dirty="0" smtClean="0">
                <a:solidFill>
                  <a:srgbClr val="002060"/>
                </a:solidFill>
              </a:rPr>
              <a:t>Annual Monitoring Report</a:t>
            </a:r>
          </a:p>
          <a:p>
            <a:r>
              <a:rPr lang="en-US" sz="1000" dirty="0" smtClean="0">
                <a:solidFill>
                  <a:srgbClr val="002060"/>
                </a:solidFill>
              </a:rPr>
              <a:t>Evaluation Management Response </a:t>
            </a:r>
          </a:p>
          <a:p>
            <a:r>
              <a:rPr lang="en-US" sz="1000" dirty="0" smtClean="0">
                <a:solidFill>
                  <a:srgbClr val="002060"/>
                </a:solidFill>
              </a:rPr>
              <a:t>Programming documents and indicators</a:t>
            </a:r>
          </a:p>
          <a:p>
            <a:r>
              <a:rPr lang="en-US" sz="1000" dirty="0" smtClean="0">
                <a:solidFill>
                  <a:srgbClr val="002060"/>
                </a:solidFill>
              </a:rPr>
              <a:t>Results Based Management</a:t>
            </a:r>
            <a:endParaRPr lang="en-US" sz="1000" dirty="0">
              <a:solidFill>
                <a:srgbClr val="002060"/>
              </a:solidFill>
            </a:endParaRPr>
          </a:p>
        </p:txBody>
      </p:sp>
      <p:sp>
        <p:nvSpPr>
          <p:cNvPr id="18" name="TextBox 17"/>
          <p:cNvSpPr txBox="1"/>
          <p:nvPr/>
        </p:nvSpPr>
        <p:spPr>
          <a:xfrm>
            <a:off x="5791200" y="4245114"/>
            <a:ext cx="2558714" cy="553998"/>
          </a:xfrm>
          <a:prstGeom prst="rect">
            <a:avLst/>
          </a:prstGeom>
          <a:noFill/>
        </p:spPr>
        <p:txBody>
          <a:bodyPr wrap="none" rtlCol="0">
            <a:spAutoFit/>
          </a:bodyPr>
          <a:lstStyle/>
          <a:p>
            <a:r>
              <a:rPr lang="en-US" sz="1000" dirty="0" smtClean="0">
                <a:solidFill>
                  <a:srgbClr val="002060"/>
                </a:solidFill>
              </a:rPr>
              <a:t>Project and Program Implementation Reports</a:t>
            </a:r>
          </a:p>
          <a:p>
            <a:r>
              <a:rPr lang="en-US" sz="1000" dirty="0" smtClean="0">
                <a:solidFill>
                  <a:srgbClr val="002060"/>
                </a:solidFill>
              </a:rPr>
              <a:t>Agency Portfolio Reports</a:t>
            </a:r>
          </a:p>
          <a:p>
            <a:r>
              <a:rPr lang="en-US" sz="1000" dirty="0" smtClean="0">
                <a:solidFill>
                  <a:srgbClr val="002060"/>
                </a:solidFill>
              </a:rPr>
              <a:t>Project documents with M&amp;E plans</a:t>
            </a:r>
          </a:p>
        </p:txBody>
      </p:sp>
      <p:sp>
        <p:nvSpPr>
          <p:cNvPr id="19" name="TextBox 18"/>
          <p:cNvSpPr txBox="1"/>
          <p:nvPr/>
        </p:nvSpPr>
        <p:spPr>
          <a:xfrm>
            <a:off x="3716020" y="4267200"/>
            <a:ext cx="1313180" cy="400110"/>
          </a:xfrm>
          <a:prstGeom prst="rect">
            <a:avLst/>
          </a:prstGeom>
          <a:noFill/>
        </p:spPr>
        <p:txBody>
          <a:bodyPr wrap="none" rtlCol="0">
            <a:spAutoFit/>
          </a:bodyPr>
          <a:lstStyle/>
          <a:p>
            <a:r>
              <a:rPr lang="en-US" sz="1000" dirty="0" smtClean="0">
                <a:solidFill>
                  <a:srgbClr val="002060"/>
                </a:solidFill>
              </a:rPr>
              <a:t>Project and  Program</a:t>
            </a:r>
          </a:p>
          <a:p>
            <a:r>
              <a:rPr lang="en-US" sz="1000" dirty="0" smtClean="0">
                <a:solidFill>
                  <a:srgbClr val="002060"/>
                </a:solidFill>
              </a:rPr>
              <a:t>evaluations</a:t>
            </a:r>
          </a:p>
        </p:txBody>
      </p:sp>
      <p:sp>
        <p:nvSpPr>
          <p:cNvPr id="20" name="TextBox 19"/>
          <p:cNvSpPr txBox="1"/>
          <p:nvPr/>
        </p:nvSpPr>
        <p:spPr>
          <a:xfrm>
            <a:off x="1947504" y="4246602"/>
            <a:ext cx="1481496" cy="553998"/>
          </a:xfrm>
          <a:prstGeom prst="rect">
            <a:avLst/>
          </a:prstGeom>
          <a:noFill/>
        </p:spPr>
        <p:txBody>
          <a:bodyPr wrap="none" rtlCol="0">
            <a:spAutoFit/>
          </a:bodyPr>
          <a:lstStyle/>
          <a:p>
            <a:r>
              <a:rPr lang="en-US" sz="1000" dirty="0" smtClean="0">
                <a:solidFill>
                  <a:srgbClr val="002060"/>
                </a:solidFill>
              </a:rPr>
              <a:t>Corporate evaluations</a:t>
            </a:r>
          </a:p>
          <a:p>
            <a:r>
              <a:rPr lang="en-US" sz="1000" dirty="0" smtClean="0">
                <a:solidFill>
                  <a:srgbClr val="002060"/>
                </a:solidFill>
              </a:rPr>
              <a:t>Project and Program</a:t>
            </a:r>
          </a:p>
          <a:p>
            <a:r>
              <a:rPr lang="en-US" sz="1000" dirty="0" smtClean="0">
                <a:solidFill>
                  <a:srgbClr val="002060"/>
                </a:solidFill>
              </a:rPr>
              <a:t>Independent evaluations</a:t>
            </a:r>
          </a:p>
        </p:txBody>
      </p:sp>
      <p:sp>
        <p:nvSpPr>
          <p:cNvPr id="21" name="TextBox 20"/>
          <p:cNvSpPr txBox="1"/>
          <p:nvPr/>
        </p:nvSpPr>
        <p:spPr>
          <a:xfrm>
            <a:off x="5029200" y="5486400"/>
            <a:ext cx="2693366" cy="553998"/>
          </a:xfrm>
          <a:prstGeom prst="rect">
            <a:avLst/>
          </a:prstGeom>
          <a:noFill/>
        </p:spPr>
        <p:txBody>
          <a:bodyPr wrap="none" rtlCol="0">
            <a:spAutoFit/>
          </a:bodyPr>
          <a:lstStyle/>
          <a:p>
            <a:r>
              <a:rPr lang="en-US" sz="1000" dirty="0" smtClean="0">
                <a:solidFill>
                  <a:srgbClr val="002060"/>
                </a:solidFill>
              </a:rPr>
              <a:t>Project and Program Implementation Reports</a:t>
            </a:r>
          </a:p>
          <a:p>
            <a:r>
              <a:rPr lang="en-US" sz="1000" dirty="0" smtClean="0">
                <a:solidFill>
                  <a:srgbClr val="002060"/>
                </a:solidFill>
              </a:rPr>
              <a:t>Project and Program monitoring documentation</a:t>
            </a:r>
          </a:p>
          <a:p>
            <a:r>
              <a:rPr lang="en-US" sz="1000" dirty="0" smtClean="0">
                <a:solidFill>
                  <a:srgbClr val="002060"/>
                </a:solidFill>
              </a:rPr>
              <a:t>Terminal evaluations</a:t>
            </a:r>
          </a:p>
        </p:txBody>
      </p:sp>
    </p:spTree>
    <p:extLst>
      <p:ext uri="{BB962C8B-B14F-4D97-AF65-F5344CB8AC3E}">
        <p14:creationId xmlns:p14="http://schemas.microsoft.com/office/powerpoint/2010/main" val="2011991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 Independent Evaluation Office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Mission</a:t>
            </a:r>
            <a:r>
              <a:rPr lang="en-US" b="1" dirty="0"/>
              <a:t>: </a:t>
            </a:r>
            <a:endParaRPr lang="en-US" b="1" dirty="0" smtClean="0"/>
          </a:p>
          <a:p>
            <a:pPr marL="0" indent="0">
              <a:buNone/>
            </a:pPr>
            <a:r>
              <a:rPr lang="en-US" dirty="0" smtClean="0"/>
              <a:t>Enhance </a:t>
            </a:r>
            <a:r>
              <a:rPr lang="en-US" dirty="0"/>
              <a:t>global environmental benefits through excellence, independence, and partnership in monitoring and evaluation</a:t>
            </a:r>
            <a:r>
              <a:rPr lang="en-US" dirty="0" smtClean="0"/>
              <a:t>.</a:t>
            </a:r>
          </a:p>
          <a:p>
            <a:pPr marL="0" indent="0">
              <a:buNone/>
            </a:pPr>
            <a:endParaRPr lang="en-US" dirty="0"/>
          </a:p>
          <a:p>
            <a:pPr marL="0" indent="0">
              <a:buNone/>
            </a:pPr>
            <a:r>
              <a:rPr lang="en-US" b="1" dirty="0" smtClean="0"/>
              <a:t>Functions</a:t>
            </a:r>
            <a:r>
              <a:rPr lang="en-US" dirty="0" smtClean="0"/>
              <a:t>:</a:t>
            </a:r>
          </a:p>
          <a:p>
            <a:pPr marL="0" indent="0">
              <a:buNone/>
            </a:pPr>
            <a:r>
              <a:rPr lang="en-US" dirty="0" smtClean="0"/>
              <a:t>Independent GEF Evaluation</a:t>
            </a:r>
          </a:p>
          <a:p>
            <a:pPr marL="0" indent="0">
              <a:buNone/>
            </a:pPr>
            <a:r>
              <a:rPr lang="en-US" dirty="0" smtClean="0"/>
              <a:t>Normative function</a:t>
            </a:r>
          </a:p>
          <a:p>
            <a:pPr marL="0" indent="0">
              <a:buNone/>
            </a:pPr>
            <a:r>
              <a:rPr lang="en-US" dirty="0" smtClean="0"/>
              <a:t>Oversight function</a:t>
            </a:r>
          </a:p>
          <a:p>
            <a:pPr marL="0" indent="0">
              <a:buNone/>
            </a:pPr>
            <a:r>
              <a:rPr lang="en-US" dirty="0" smtClean="0"/>
              <a:t>Knowledge sharing and dissemination</a:t>
            </a:r>
          </a:p>
          <a:p>
            <a:pPr marL="0" indent="0">
              <a:buNone/>
            </a:pPr>
            <a:endParaRPr lang="en-US" dirty="0"/>
          </a:p>
          <a:p>
            <a:pPr marL="0" indent="0">
              <a:buNone/>
            </a:pPr>
            <a:r>
              <a:rPr lang="en-US" b="1" dirty="0" smtClean="0"/>
              <a:t>Brief history</a:t>
            </a:r>
            <a:r>
              <a:rPr lang="en-US" dirty="0" smtClean="0"/>
              <a:t>:</a:t>
            </a:r>
          </a:p>
          <a:p>
            <a:pPr marL="0" indent="0">
              <a:buNone/>
            </a:pPr>
            <a:r>
              <a:rPr lang="en-US" dirty="0" smtClean="0"/>
              <a:t>1996 — </a:t>
            </a:r>
            <a:r>
              <a:rPr lang="en-US" dirty="0"/>
              <a:t>Initially </a:t>
            </a:r>
            <a:r>
              <a:rPr lang="en-US" dirty="0" smtClean="0"/>
              <a:t>established as an </a:t>
            </a:r>
            <a:r>
              <a:rPr lang="en-US" dirty="0"/>
              <a:t>M&amp;E unit within the GEF Secretariat</a:t>
            </a:r>
          </a:p>
          <a:p>
            <a:pPr marL="0" indent="0">
              <a:buNone/>
            </a:pPr>
            <a:r>
              <a:rPr lang="en-US" dirty="0" smtClean="0"/>
              <a:t>2003 — The </a:t>
            </a:r>
            <a:r>
              <a:rPr lang="en-US" dirty="0"/>
              <a:t>M&amp;E unit was made independent of the </a:t>
            </a:r>
            <a:r>
              <a:rPr lang="en-US" dirty="0" smtClean="0"/>
              <a:t>GEF Secretariat </a:t>
            </a:r>
          </a:p>
          <a:p>
            <a:pPr marL="0" indent="0">
              <a:buNone/>
            </a:pPr>
            <a:r>
              <a:rPr lang="en-US" dirty="0" smtClean="0"/>
              <a:t>2005 — The </a:t>
            </a:r>
            <a:r>
              <a:rPr lang="en-US" dirty="0"/>
              <a:t>unit was renamed as GEF </a:t>
            </a:r>
            <a:r>
              <a:rPr lang="en-US" dirty="0" smtClean="0"/>
              <a:t>Evaluation Office</a:t>
            </a:r>
          </a:p>
          <a:p>
            <a:pPr marL="0" indent="0">
              <a:buNone/>
            </a:pPr>
            <a:r>
              <a:rPr lang="en-US" dirty="0" smtClean="0"/>
              <a:t>2013 — The office was </a:t>
            </a:r>
            <a:r>
              <a:rPr lang="en-US" dirty="0"/>
              <a:t>renamed as GEF </a:t>
            </a:r>
            <a:r>
              <a:rPr lang="en-US" dirty="0" smtClean="0"/>
              <a:t>Independent Evaluation </a:t>
            </a:r>
            <a:r>
              <a:rPr lang="en-US" dirty="0"/>
              <a:t>Office</a:t>
            </a:r>
          </a:p>
          <a:p>
            <a:pPr marL="0" indent="0">
              <a:buNone/>
            </a:pPr>
            <a:endParaRPr lang="en-US" dirty="0"/>
          </a:p>
        </p:txBody>
      </p:sp>
    </p:spTree>
    <p:extLst>
      <p:ext uri="{BB962C8B-B14F-4D97-AF65-F5344CB8AC3E}">
        <p14:creationId xmlns:p14="http://schemas.microsoft.com/office/powerpoint/2010/main" val="53960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GEF IEO Stakeholders</a:t>
            </a:r>
            <a:endParaRPr lang="en-US" dirty="0"/>
          </a:p>
        </p:txBody>
      </p:sp>
      <p:pic>
        <p:nvPicPr>
          <p:cNvPr id="7" name="Рисунок 6"/>
          <p:cNvPicPr>
            <a:picLocks noChangeAspect="1"/>
          </p:cNvPicPr>
          <p:nvPr/>
        </p:nvPicPr>
        <p:blipFill>
          <a:blip r:embed="rId2"/>
          <a:stretch>
            <a:fillRect/>
          </a:stretch>
        </p:blipFill>
        <p:spPr>
          <a:xfrm>
            <a:off x="990600" y="1600200"/>
            <a:ext cx="6392585" cy="4724400"/>
          </a:xfrm>
          <a:prstGeom prst="rect">
            <a:avLst/>
          </a:prstGeom>
        </p:spPr>
      </p:pic>
    </p:spTree>
    <p:extLst>
      <p:ext uri="{BB962C8B-B14F-4D97-AF65-F5344CB8AC3E}">
        <p14:creationId xmlns:p14="http://schemas.microsoft.com/office/powerpoint/2010/main" val="241934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Evaluations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9290370"/>
              </p:ext>
            </p:extLst>
          </p:nvPr>
        </p:nvGraphicFramePr>
        <p:xfrm>
          <a:off x="228600" y="1524000"/>
          <a:ext cx="8686800" cy="3525520"/>
        </p:xfrm>
        <a:graphic>
          <a:graphicData uri="http://schemas.openxmlformats.org/drawingml/2006/table">
            <a:tbl>
              <a:tblPr firstRow="1" bandRow="1">
                <a:tableStyleId>{5940675A-B579-460E-94D1-54222C63F5DA}</a:tableStyleId>
              </a:tblPr>
              <a:tblGrid>
                <a:gridCol w="2895600"/>
                <a:gridCol w="2895600"/>
                <a:gridCol w="2895600"/>
              </a:tblGrid>
              <a:tr h="1168400">
                <a:tc>
                  <a:txBody>
                    <a:bodyPr/>
                    <a:lstStyle/>
                    <a:p>
                      <a:pPr algn="ctr"/>
                      <a:r>
                        <a:rPr lang="en-US" sz="2400" b="0" dirty="0" smtClean="0"/>
                        <a:t>Project</a:t>
                      </a:r>
                      <a:r>
                        <a:rPr lang="en-US" sz="2400" b="0" baseline="0" dirty="0" smtClean="0"/>
                        <a:t> Evaluations</a:t>
                      </a:r>
                      <a:endParaRPr lang="en-US" sz="2400" b="0" dirty="0"/>
                    </a:p>
                  </a:txBody>
                  <a:tcPr marL="109728" marR="109728" anchor="ctr"/>
                </a:tc>
                <a:tc>
                  <a:txBody>
                    <a:bodyPr/>
                    <a:lstStyle/>
                    <a:p>
                      <a:pPr algn="ctr"/>
                      <a:r>
                        <a:rPr lang="en-US" sz="2400" b="0" dirty="0" smtClean="0"/>
                        <a:t>Program Evaluations</a:t>
                      </a:r>
                      <a:endParaRPr lang="en-US" sz="2400" b="0" dirty="0"/>
                    </a:p>
                  </a:txBody>
                  <a:tcPr marL="109728" marR="109728" anchor="ctr"/>
                </a:tc>
                <a:tc>
                  <a:txBody>
                    <a:bodyPr/>
                    <a:lstStyle/>
                    <a:p>
                      <a:pPr algn="ctr"/>
                      <a:r>
                        <a:rPr lang="en-US" sz="2400" b="0" dirty="0" smtClean="0"/>
                        <a:t>Country Level</a:t>
                      </a:r>
                      <a:r>
                        <a:rPr lang="en-US" sz="2400" b="0" baseline="0" dirty="0" smtClean="0"/>
                        <a:t> Evaluations</a:t>
                      </a:r>
                      <a:endParaRPr lang="en-US" sz="2400" b="0" dirty="0"/>
                    </a:p>
                  </a:txBody>
                  <a:tcPr marL="109728" marR="109728" anchor="ctr"/>
                </a:tc>
              </a:tr>
              <a:tr h="1168400">
                <a:tc>
                  <a:txBody>
                    <a:bodyPr/>
                    <a:lstStyle/>
                    <a:p>
                      <a:pPr algn="ctr"/>
                      <a:r>
                        <a:rPr lang="en-US" sz="2400" b="0" dirty="0" smtClean="0"/>
                        <a:t>Impact Evaluations</a:t>
                      </a:r>
                      <a:endParaRPr lang="en-US" sz="2400" b="0" dirty="0"/>
                    </a:p>
                  </a:txBody>
                  <a:tcPr marL="109728" marR="109728" anchor="ctr"/>
                </a:tc>
                <a:tc>
                  <a:txBody>
                    <a:bodyPr/>
                    <a:lstStyle/>
                    <a:p>
                      <a:pPr algn="ctr"/>
                      <a:r>
                        <a:rPr lang="en-US" sz="2400" b="0" dirty="0" smtClean="0"/>
                        <a:t>Cross-cutting </a:t>
                      </a:r>
                      <a:r>
                        <a:rPr lang="en-US" sz="2400" b="0" baseline="0" dirty="0" smtClean="0"/>
                        <a:t> and thematic </a:t>
                      </a:r>
                      <a:r>
                        <a:rPr lang="en-US" sz="2400" b="0" dirty="0" smtClean="0"/>
                        <a:t>evaluations</a:t>
                      </a:r>
                      <a:endParaRPr lang="en-US" sz="2400" b="0" dirty="0"/>
                    </a:p>
                  </a:txBody>
                  <a:tcPr marL="109728" marR="109728" anchor="ctr"/>
                </a:tc>
                <a:tc>
                  <a:txBody>
                    <a:bodyPr/>
                    <a:lstStyle/>
                    <a:p>
                      <a:pPr algn="ctr"/>
                      <a:r>
                        <a:rPr lang="en-US" sz="2400" b="0" dirty="0" smtClean="0"/>
                        <a:t>Process and performance</a:t>
                      </a:r>
                      <a:r>
                        <a:rPr lang="en-US" sz="2400" b="0" baseline="0" dirty="0" smtClean="0"/>
                        <a:t> evaluations</a:t>
                      </a:r>
                      <a:endParaRPr lang="en-US" sz="2400" b="0" dirty="0"/>
                    </a:p>
                  </a:txBody>
                  <a:tcPr marL="109728" marR="109728" anchor="ctr"/>
                </a:tc>
              </a:tr>
              <a:tr h="1168400">
                <a:tc>
                  <a:txBody>
                    <a:bodyPr/>
                    <a:lstStyle/>
                    <a:p>
                      <a:pPr algn="ctr"/>
                      <a:r>
                        <a:rPr lang="en-US" sz="2400" b="0" dirty="0" smtClean="0"/>
                        <a:t>Ad-hoc Reviews</a:t>
                      </a:r>
                      <a:endParaRPr lang="en-US" sz="2400" b="0" dirty="0"/>
                    </a:p>
                  </a:txBody>
                  <a:tcPr marL="109728" marR="109728" anchor="ctr"/>
                </a:tc>
                <a:tc>
                  <a:txBody>
                    <a:bodyPr/>
                    <a:lstStyle/>
                    <a:p>
                      <a:pPr algn="ctr"/>
                      <a:r>
                        <a:rPr lang="en-US" sz="2400" b="0" dirty="0" smtClean="0"/>
                        <a:t> Overall Performance Studies</a:t>
                      </a:r>
                      <a:r>
                        <a:rPr lang="en-US" sz="2400" b="0" baseline="0" dirty="0" smtClean="0"/>
                        <a:t> (OPS)</a:t>
                      </a:r>
                      <a:endParaRPr lang="en-US" sz="2400" b="0" dirty="0"/>
                    </a:p>
                  </a:txBody>
                  <a:tcPr marL="109728" marR="109728" anchor="ctr"/>
                </a:tc>
                <a:tc>
                  <a:txBody>
                    <a:bodyPr/>
                    <a:lstStyle/>
                    <a:p>
                      <a:pPr algn="ctr"/>
                      <a:r>
                        <a:rPr lang="en-US" sz="2400" b="0" dirty="0" smtClean="0"/>
                        <a:t>Special Studies</a:t>
                      </a:r>
                      <a:endParaRPr lang="en-US" sz="2400" b="0" dirty="0"/>
                    </a:p>
                  </a:txBody>
                  <a:tcPr marL="109728" marR="109728" anchor="ctr"/>
                </a:tc>
              </a:tr>
            </a:tbl>
          </a:graphicData>
        </a:graphic>
      </p:graphicFrame>
      <p:sp>
        <p:nvSpPr>
          <p:cNvPr id="7" name="TextBox 6"/>
          <p:cNvSpPr txBox="1"/>
          <p:nvPr/>
        </p:nvSpPr>
        <p:spPr>
          <a:xfrm>
            <a:off x="228600" y="5486400"/>
            <a:ext cx="8686800" cy="461665"/>
          </a:xfrm>
          <a:prstGeom prst="rect">
            <a:avLst/>
          </a:prstGeom>
          <a:noFill/>
        </p:spPr>
        <p:txBody>
          <a:bodyPr wrap="square" rtlCol="0">
            <a:spAutoFit/>
          </a:bodyPr>
          <a:lstStyle/>
          <a:p>
            <a:pPr algn="ctr"/>
            <a:r>
              <a:rPr lang="en-US" sz="2400" dirty="0" smtClean="0"/>
              <a:t>Different TORs, scopes, frequency, audiences , methodologies.</a:t>
            </a:r>
            <a:endParaRPr lang="en-US" sz="2400" dirty="0"/>
          </a:p>
        </p:txBody>
      </p:sp>
    </p:spTree>
    <p:extLst>
      <p:ext uri="{BB962C8B-B14F-4D97-AF65-F5344CB8AC3E}">
        <p14:creationId xmlns:p14="http://schemas.microsoft.com/office/powerpoint/2010/main" val="21453053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GEF IEO Dissemination and Knowledge Management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7" name="Рисунок 6"/>
          <p:cNvPicPr>
            <a:picLocks noChangeAspect="1"/>
          </p:cNvPicPr>
          <p:nvPr/>
        </p:nvPicPr>
        <p:blipFill>
          <a:blip r:embed="rId2"/>
          <a:stretch>
            <a:fillRect/>
          </a:stretch>
        </p:blipFill>
        <p:spPr>
          <a:xfrm>
            <a:off x="-228600" y="1143000"/>
            <a:ext cx="8458200" cy="5467125"/>
          </a:xfrm>
          <a:prstGeom prst="rect">
            <a:avLst/>
          </a:prstGeom>
        </p:spPr>
      </p:pic>
    </p:spTree>
    <p:extLst>
      <p:ext uri="{BB962C8B-B14F-4D97-AF65-F5344CB8AC3E}">
        <p14:creationId xmlns:p14="http://schemas.microsoft.com/office/powerpoint/2010/main" val="153837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txBox="1">
            <a:spLocks noGrp="1"/>
          </p:cNvSpPr>
          <p:nvPr>
            <p:ph type="title"/>
          </p:nvPr>
        </p:nvSpPr>
        <p:spPr/>
        <p:txBody>
          <a:bodyPr>
            <a:normAutofit/>
          </a:bodyPr>
          <a:lstStyle/>
          <a:p>
            <a:pPr eaLnBrk="1"/>
            <a:r>
              <a:rPr lang="en-US" dirty="0" smtClean="0">
                <a:latin typeface="Calibri" pitchFamily="34" charset="0"/>
              </a:rPr>
              <a:t>GEF IEO GEF-6 Work Program</a:t>
            </a:r>
            <a:endParaRPr dirty="0" smtClean="0">
              <a:latin typeface="Calibri" pitchFamily="34" charset="0"/>
            </a:endParaRPr>
          </a:p>
        </p:txBody>
      </p:sp>
      <p:sp>
        <p:nvSpPr>
          <p:cNvPr id="13318" name="Content Placeholder 4"/>
          <p:cNvSpPr txBox="1">
            <a:spLocks noGrp="1"/>
          </p:cNvSpPr>
          <p:nvPr>
            <p:ph idx="1"/>
          </p:nvPr>
        </p:nvSpPr>
        <p:spPr/>
        <p:txBody>
          <a:bodyPr>
            <a:noAutofit/>
          </a:bodyPr>
          <a:lstStyle/>
          <a:p>
            <a:r>
              <a:rPr sz="2400" dirty="0" smtClean="0">
                <a:ea typeface="Verdana" pitchFamily="34" charset="0"/>
                <a:cs typeface="Verdana" pitchFamily="34" charset="0"/>
              </a:rPr>
              <a:t>Implementation of GEF M&amp;E Policy</a:t>
            </a:r>
            <a:endParaRPr lang="en-US" sz="2400" dirty="0" smtClean="0">
              <a:ea typeface="Verdana" pitchFamily="34" charset="0"/>
              <a:cs typeface="Verdana" pitchFamily="34" charset="0"/>
            </a:endParaRPr>
          </a:p>
          <a:p>
            <a:r>
              <a:rPr lang="en-US" sz="2400" dirty="0" smtClean="0">
                <a:ea typeface="Verdana" pitchFamily="34" charset="0"/>
                <a:cs typeface="Verdana" pitchFamily="34" charset="0"/>
              </a:rPr>
              <a:t>Evaluation Program adjusts to evolving GEF priorities</a:t>
            </a:r>
            <a:endParaRPr lang="en-US" sz="2400" dirty="0">
              <a:ea typeface="Verdana" pitchFamily="34" charset="0"/>
              <a:cs typeface="Verdana" pitchFamily="34" charset="0"/>
            </a:endParaRPr>
          </a:p>
          <a:p>
            <a:r>
              <a:rPr lang="en-US" sz="2400" dirty="0" smtClean="0">
                <a:ea typeface="Verdana" pitchFamily="34" charset="0"/>
                <a:cs typeface="Verdana" pitchFamily="34" charset="0"/>
              </a:rPr>
              <a:t>GEF IEO has started consultation to define the GEF 6 evaluation program </a:t>
            </a:r>
            <a:endParaRPr sz="2000" dirty="0" smtClean="0">
              <a:ea typeface="Verdana" pitchFamily="34" charset="0"/>
              <a:cs typeface="Verdana" pitchFamily="34" charset="0"/>
            </a:endParaRPr>
          </a:p>
          <a:p>
            <a:r>
              <a:rPr lang="en-US" sz="2400" dirty="0">
                <a:ea typeface="Verdana" pitchFamily="34" charset="0"/>
                <a:cs typeface="Verdana" pitchFamily="34" charset="0"/>
              </a:rPr>
              <a:t>R</a:t>
            </a:r>
            <a:r>
              <a:rPr lang="en-US" sz="2400" dirty="0" smtClean="0">
                <a:ea typeface="Verdana" pitchFamily="34" charset="0"/>
                <a:cs typeface="Verdana" pitchFamily="34" charset="0"/>
              </a:rPr>
              <a:t>eporting to the GEF Council</a:t>
            </a:r>
            <a:endParaRPr sz="2400" dirty="0" smtClean="0">
              <a:ea typeface="Verdana" pitchFamily="34" charset="0"/>
              <a:cs typeface="Verdana" pitchFamily="34" charset="0"/>
            </a:endParaRPr>
          </a:p>
          <a:p>
            <a:r>
              <a:rPr lang="en-US" sz="2400" dirty="0">
                <a:ea typeface="Verdana" pitchFamily="34" charset="0"/>
                <a:cs typeface="Verdana" pitchFamily="34" charset="0"/>
              </a:rPr>
              <a:t>P</a:t>
            </a:r>
            <a:r>
              <a:rPr sz="2400" dirty="0" smtClean="0">
                <a:ea typeface="Verdana" pitchFamily="34" charset="0"/>
                <a:cs typeface="Verdana" pitchFamily="34" charset="0"/>
              </a:rPr>
              <a:t>articipation in </a:t>
            </a:r>
            <a:r>
              <a:rPr lang="en-US" sz="2400" dirty="0" smtClean="0">
                <a:ea typeface="Verdana" pitchFamily="34" charset="0"/>
                <a:cs typeface="Verdana" pitchFamily="34" charset="0"/>
              </a:rPr>
              <a:t>the GEF C</a:t>
            </a:r>
            <a:r>
              <a:rPr sz="2400" dirty="0" smtClean="0">
                <a:ea typeface="Verdana" pitchFamily="34" charset="0"/>
                <a:cs typeface="Verdana" pitchFamily="34" charset="0"/>
              </a:rPr>
              <a:t>ountry </a:t>
            </a:r>
            <a:r>
              <a:rPr lang="en-US" sz="2400" dirty="0" smtClean="0">
                <a:ea typeface="Verdana" pitchFamily="34" charset="0"/>
                <a:cs typeface="Verdana" pitchFamily="34" charset="0"/>
              </a:rPr>
              <a:t>S</a:t>
            </a:r>
            <a:r>
              <a:rPr sz="2400" dirty="0" smtClean="0">
                <a:ea typeface="Verdana" pitchFamily="34" charset="0"/>
                <a:cs typeface="Verdana" pitchFamily="34" charset="0"/>
              </a:rPr>
              <a:t>upport </a:t>
            </a:r>
            <a:r>
              <a:rPr lang="en-US" sz="2400" dirty="0" smtClean="0">
                <a:ea typeface="Verdana" pitchFamily="34" charset="0"/>
                <a:cs typeface="Verdana" pitchFamily="34" charset="0"/>
              </a:rPr>
              <a:t>P</a:t>
            </a:r>
            <a:r>
              <a:rPr sz="2400" dirty="0" smtClean="0">
                <a:ea typeface="Verdana" pitchFamily="34" charset="0"/>
                <a:cs typeface="Verdana" pitchFamily="34" charset="0"/>
              </a:rPr>
              <a:t>rogram</a:t>
            </a:r>
          </a:p>
          <a:p>
            <a:pPr>
              <a:spcBef>
                <a:spcPts val="1200"/>
              </a:spcBef>
            </a:pPr>
            <a:r>
              <a:rPr sz="2400" dirty="0" smtClean="0">
                <a:ea typeface="Verdana" pitchFamily="34" charset="0"/>
                <a:cs typeface="Verdana" pitchFamily="34" charset="0"/>
              </a:rPr>
              <a:t>Overall Performance Studies </a:t>
            </a:r>
            <a:r>
              <a:rPr lang="en-US" sz="2400" dirty="0" smtClean="0">
                <a:ea typeface="Verdana" pitchFamily="34" charset="0"/>
                <a:cs typeface="Verdana" pitchFamily="34" charset="0"/>
              </a:rPr>
              <a:t>—</a:t>
            </a:r>
            <a:r>
              <a:rPr sz="2400" dirty="0" smtClean="0">
                <a:ea typeface="Verdana" pitchFamily="34" charset="0"/>
                <a:cs typeface="Verdana" pitchFamily="34" charset="0"/>
              </a:rPr>
              <a:t> replenishment process</a:t>
            </a:r>
            <a:r>
              <a:rPr lang="en-US" sz="2400" dirty="0" smtClean="0">
                <a:ea typeface="Verdana" pitchFamily="34" charset="0"/>
                <a:cs typeface="Verdana" pitchFamily="34" charset="0"/>
              </a:rPr>
              <a:t> </a:t>
            </a:r>
            <a:br>
              <a:rPr lang="en-US" sz="2400" dirty="0" smtClean="0">
                <a:ea typeface="Verdana" pitchFamily="34" charset="0"/>
                <a:cs typeface="Verdana" pitchFamily="34" charset="0"/>
              </a:rPr>
            </a:br>
            <a:r>
              <a:rPr lang="en-US" sz="2400" dirty="0" smtClean="0">
                <a:ea typeface="Verdana" pitchFamily="34" charset="0"/>
                <a:cs typeface="Verdana" pitchFamily="34" charset="0"/>
              </a:rPr>
              <a:t>(every 4 years)</a:t>
            </a:r>
            <a:r>
              <a:rPr lang="fr-FR" sz="2400" dirty="0" smtClean="0">
                <a:ea typeface="Verdana" pitchFamily="34" charset="0"/>
                <a:cs typeface="Verdana" pitchFamily="34" charset="0"/>
              </a:rPr>
              <a:t> </a:t>
            </a:r>
          </a:p>
          <a:p>
            <a:pPr>
              <a:spcBef>
                <a:spcPts val="1200"/>
              </a:spcBef>
            </a:pPr>
            <a:r>
              <a:rPr lang="fr-FR" sz="2400" dirty="0" smtClean="0">
                <a:ea typeface="Verdana" pitchFamily="34" charset="0"/>
                <a:cs typeface="Verdana" pitchFamily="34" charset="0"/>
              </a:rPr>
              <a:t>Active participation evaluation communities (UN/</a:t>
            </a:r>
            <a:r>
              <a:rPr lang="fr-FR" sz="2400" dirty="0" err="1" smtClean="0">
                <a:ea typeface="Verdana" pitchFamily="34" charset="0"/>
                <a:cs typeface="Verdana" pitchFamily="34" charset="0"/>
              </a:rPr>
              <a:t>MDBs</a:t>
            </a:r>
            <a:r>
              <a:rPr lang="fr-FR" sz="2400" dirty="0" smtClean="0">
                <a:ea typeface="Verdana" pitchFamily="34" charset="0"/>
                <a:cs typeface="Verdana" pitchFamily="34" charset="0"/>
              </a:rPr>
              <a:t>/</a:t>
            </a:r>
            <a:r>
              <a:rPr lang="fr-FR" sz="2400" dirty="0" err="1" smtClean="0">
                <a:ea typeface="Verdana" pitchFamily="34" charset="0"/>
                <a:cs typeface="Verdana" pitchFamily="34" charset="0"/>
              </a:rPr>
              <a:t>other</a:t>
            </a:r>
            <a:r>
              <a:rPr lang="fr-FR" sz="2400" dirty="0" smtClean="0">
                <a:ea typeface="Verdana" pitchFamily="34" charset="0"/>
                <a:cs typeface="Verdana" pitchFamily="34" charset="0"/>
              </a:rPr>
              <a:t>)</a:t>
            </a:r>
          </a:p>
          <a:p>
            <a:pPr>
              <a:spcBef>
                <a:spcPts val="1200"/>
              </a:spcBef>
            </a:pPr>
            <a:endParaRPr sz="2400" dirty="0" smtClean="0">
              <a:latin typeface="+mj-lt"/>
              <a:ea typeface="Verdana" pitchFamily="34" charset="0"/>
              <a:cs typeface="Verdana" pitchFamily="34" charset="0"/>
            </a:endParaRPr>
          </a:p>
        </p:txBody>
      </p:sp>
    </p:spTree>
    <p:extLst>
      <p:ext uri="{BB962C8B-B14F-4D97-AF65-F5344CB8AC3E}">
        <p14:creationId xmlns:p14="http://schemas.microsoft.com/office/powerpoint/2010/main" val="15231843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GEFEO Power Point Template (A) design</Template>
  <TotalTime>2045</TotalTime>
  <Words>1397</Words>
  <Application>Microsoft Office PowerPoint</Application>
  <PresentationFormat>On-screen Show (4:3)</PresentationFormat>
  <Paragraphs>220</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Verdana</vt:lpstr>
      <vt:lpstr>Wingdings</vt:lpstr>
      <vt:lpstr>1_Office Theme</vt:lpstr>
      <vt:lpstr>PowerPoint Presentation</vt:lpstr>
      <vt:lpstr>Overview</vt:lpstr>
      <vt:lpstr>M&amp;E in the GEF </vt:lpstr>
      <vt:lpstr>Separate reporting lines for Monitoring (through Secretariat) and Evaluation (through IEO)</vt:lpstr>
      <vt:lpstr>GEF Independent Evaluation Office</vt:lpstr>
      <vt:lpstr> GEF IEO Stakeholders</vt:lpstr>
      <vt:lpstr>Types of Evaluations</vt:lpstr>
      <vt:lpstr>GEF IEO Dissemination and Knowledge Management</vt:lpstr>
      <vt:lpstr>GEF IEO GEF-6 Work Program</vt:lpstr>
      <vt:lpstr>The GEF M&amp;E Policy</vt:lpstr>
      <vt:lpstr>M&amp;E: Minimum Requirement 1</vt:lpstr>
      <vt:lpstr>M&amp;E: Minimum Requirement 2</vt:lpstr>
      <vt:lpstr>M&amp;E: Minimum Requirement 3</vt:lpstr>
      <vt:lpstr>M&amp;E: Minimum Requirement 4</vt:lpstr>
      <vt:lpstr>PowerPoint Presentation</vt:lpstr>
      <vt:lpstr>Introduction</vt:lpstr>
      <vt:lpstr>Importance and Utility of Terminal Evaluations</vt:lpstr>
      <vt:lpstr>Importance and Utility of Terminal Evaluations contd.</vt:lpstr>
      <vt:lpstr>Characteristics of a good terminal evaluation</vt:lpstr>
      <vt:lpstr>Examples of good terminal evaluations</vt:lpstr>
      <vt:lpstr>PowerPoint Presentation</vt:lpstr>
      <vt:lpstr>First Discussion:  What needs to be done at different stages of the terminal evaluation process? </vt:lpstr>
      <vt:lpstr>Second Discussion: What needs to be done before the terminal evaluation process starts?</vt:lpstr>
      <vt:lpstr>Short Presentations by stages</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Soledad</dc:creator>
  <cp:lastModifiedBy>Camila Perez Gabilondo</cp:lastModifiedBy>
  <cp:revision>150</cp:revision>
  <cp:lastPrinted>2015-02-04T15:20:23Z</cp:lastPrinted>
  <dcterms:created xsi:type="dcterms:W3CDTF">2010-12-28T20:45:39Z</dcterms:created>
  <dcterms:modified xsi:type="dcterms:W3CDTF">2015-03-16T01:51:20Z</dcterms:modified>
</cp:coreProperties>
</file>