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19"/>
  </p:notesMasterIdLst>
  <p:handoutMasterIdLst>
    <p:handoutMasterId r:id="rId20"/>
  </p:handoutMasterIdLst>
  <p:sldIdLst>
    <p:sldId id="263" r:id="rId2"/>
    <p:sldId id="258" r:id="rId3"/>
    <p:sldId id="274" r:id="rId4"/>
    <p:sldId id="275" r:id="rId5"/>
    <p:sldId id="276" r:id="rId6"/>
    <p:sldId id="277" r:id="rId7"/>
    <p:sldId id="278" r:id="rId8"/>
    <p:sldId id="279" r:id="rId9"/>
    <p:sldId id="280" r:id="rId10"/>
    <p:sldId id="281" r:id="rId11"/>
    <p:sldId id="282" r:id="rId12"/>
    <p:sldId id="269" r:id="rId13"/>
    <p:sldId id="270" r:id="rId14"/>
    <p:sldId id="271" r:id="rId15"/>
    <p:sldId id="272" r:id="rId16"/>
    <p:sldId id="273" r:id="rId17"/>
    <p:sldId id="268" r:id="rId18"/>
  </p:sldIdLst>
  <p:sldSz cx="9144000" cy="6858000" type="screen4x3"/>
  <p:notesSz cx="7315200" cy="96012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684" y="-108"/>
      </p:cViewPr>
      <p:guideLst>
        <p:guide orient="horz" pos="2160"/>
        <p:guide pos="2880"/>
      </p:guideLst>
    </p:cSldViewPr>
  </p:slideViewPr>
  <p:notesTextViewPr>
    <p:cViewPr>
      <p:scale>
        <a:sx n="100" d="100"/>
        <a:sy n="100" d="100"/>
      </p:scale>
      <p:origin x="0" y="0"/>
    </p:cViewPr>
  </p:notesTextViewPr>
  <p:notesViewPr>
    <p:cSldViewPr>
      <p:cViewPr varScale="1">
        <p:scale>
          <a:sx n="133" d="100"/>
          <a:sy n="133" d="100"/>
        </p:scale>
        <p:origin x="-528"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9" tIns="48325" rIns="96649" bIns="48325"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49" tIns="48325" rIns="96649" bIns="48325" rtlCol="0"/>
          <a:lstStyle>
            <a:lvl1pPr algn="r">
              <a:defRPr sz="1300"/>
            </a:lvl1pPr>
          </a:lstStyle>
          <a:p>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49" tIns="48325" rIns="96649" bIns="48325"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49" tIns="48325" rIns="96649" bIns="48325" rtlCol="0" anchor="b"/>
          <a:lstStyle>
            <a:lvl1pPr algn="r">
              <a:defRPr sz="1300"/>
            </a:lvl1pPr>
          </a:lstStyle>
          <a:p>
            <a:fld id="{B1270BB1-7768-41F8-9F1B-E2E7E9320AB4}" type="slidenum">
              <a:rPr lang="en-US" smtClean="0"/>
              <a:pPr/>
              <a:t>‹#›</a:t>
            </a:fld>
            <a:endParaRPr lang="en-US"/>
          </a:p>
        </p:txBody>
      </p:sp>
    </p:spTree>
    <p:extLst>
      <p:ext uri="{BB962C8B-B14F-4D97-AF65-F5344CB8AC3E}">
        <p14:creationId xmlns:p14="http://schemas.microsoft.com/office/powerpoint/2010/main" val="401265793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238" cy="479425"/>
          </a:xfrm>
          <a:prstGeom prst="rect">
            <a:avLst/>
          </a:prstGeom>
        </p:spPr>
        <p:txBody>
          <a:bodyPr vert="horz" lIns="91429" tIns="45714" rIns="91429" bIns="45714" rtlCol="0"/>
          <a:lstStyle>
            <a:lvl1pPr algn="l">
              <a:defRPr sz="1200"/>
            </a:lvl1pPr>
          </a:lstStyle>
          <a:p>
            <a:endParaRPr lang="en-US"/>
          </a:p>
        </p:txBody>
      </p:sp>
      <p:sp>
        <p:nvSpPr>
          <p:cNvPr id="3" name="Date Placeholder 2"/>
          <p:cNvSpPr>
            <a:spLocks noGrp="1"/>
          </p:cNvSpPr>
          <p:nvPr>
            <p:ph type="dt" idx="1"/>
          </p:nvPr>
        </p:nvSpPr>
        <p:spPr>
          <a:xfrm>
            <a:off x="4143375" y="1"/>
            <a:ext cx="3170238" cy="479425"/>
          </a:xfrm>
          <a:prstGeom prst="rect">
            <a:avLst/>
          </a:prstGeom>
        </p:spPr>
        <p:txBody>
          <a:bodyPr vert="horz" lIns="91429" tIns="45714" rIns="91429" bIns="45714" rtlCol="0"/>
          <a:lstStyle>
            <a:lvl1pPr algn="r">
              <a:defRPr sz="1200"/>
            </a:lvl1pPr>
          </a:lstStyle>
          <a:p>
            <a:endParaRPr lang="en-US"/>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91429" tIns="45714" rIns="91429" bIns="45714" rtlCol="0" anchor="ctr"/>
          <a:lstStyle/>
          <a:p>
            <a:endParaRPr lang="en-US"/>
          </a:p>
        </p:txBody>
      </p:sp>
      <p:sp>
        <p:nvSpPr>
          <p:cNvPr id="5" name="Notes Placeholder 4"/>
          <p:cNvSpPr>
            <a:spLocks noGrp="1"/>
          </p:cNvSpPr>
          <p:nvPr>
            <p:ph type="body" sz="quarter" idx="3"/>
          </p:nvPr>
        </p:nvSpPr>
        <p:spPr>
          <a:xfrm>
            <a:off x="731839" y="4560890"/>
            <a:ext cx="5851525" cy="4319587"/>
          </a:xfrm>
          <a:prstGeom prst="rect">
            <a:avLst/>
          </a:prstGeom>
        </p:spPr>
        <p:txBody>
          <a:bodyPr vert="horz" lIns="91429" tIns="45714" rIns="91429" bIns="457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9"/>
            <a:ext cx="3170238" cy="479425"/>
          </a:xfrm>
          <a:prstGeom prst="rect">
            <a:avLst/>
          </a:prstGeom>
        </p:spPr>
        <p:txBody>
          <a:bodyPr vert="horz" lIns="91429" tIns="45714" rIns="91429"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9"/>
            <a:ext cx="3170238" cy="479425"/>
          </a:xfrm>
          <a:prstGeom prst="rect">
            <a:avLst/>
          </a:prstGeom>
        </p:spPr>
        <p:txBody>
          <a:bodyPr vert="horz" lIns="91429" tIns="45714" rIns="91429" bIns="45714" rtlCol="0" anchor="b"/>
          <a:lstStyle>
            <a:lvl1pPr algn="r">
              <a:defRPr sz="1200"/>
            </a:lvl1pPr>
          </a:lstStyle>
          <a:p>
            <a:fld id="{AC37F9C5-DADA-40EF-BCE0-F0AA5007CB72}" type="slidenum">
              <a:rPr lang="en-US" smtClean="0"/>
              <a:pPr/>
              <a:t>‹#›</a:t>
            </a:fld>
            <a:endParaRPr lang="en-US"/>
          </a:p>
        </p:txBody>
      </p:sp>
    </p:spTree>
    <p:extLst>
      <p:ext uri="{BB962C8B-B14F-4D97-AF65-F5344CB8AC3E}">
        <p14:creationId xmlns:p14="http://schemas.microsoft.com/office/powerpoint/2010/main" val="3186437734"/>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7F9C5-DADA-40EF-BCE0-F0AA5007CB72}"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dirty="0" smtClean="0"/>
              <a:t>Click to edit Master title style</a:t>
            </a:r>
            <a:endParaRPr lang="en-US" dirty="0"/>
          </a:p>
        </p:txBody>
      </p:sp>
      <p:grpSp>
        <p:nvGrpSpPr>
          <p:cNvPr id="2" name="Group 9"/>
          <p:cNvGrpSpPr/>
          <p:nvPr userDrawn="1"/>
        </p:nvGrpSpPr>
        <p:grpSpPr>
          <a:xfrm>
            <a:off x="0" y="152400"/>
            <a:ext cx="9144000" cy="1248156"/>
            <a:chOff x="0" y="152400"/>
            <a:chExt cx="9144000" cy="1248156"/>
          </a:xfrm>
        </p:grpSpPr>
        <p:pic>
          <p:nvPicPr>
            <p:cNvPr id="6" name="Picture 5" descr="GEF-20-PPT-BG-blank.png"/>
            <p:cNvPicPr>
              <a:picLocks noChangeAspect="1"/>
            </p:cNvPicPr>
            <p:nvPr userDrawn="1"/>
          </p:nvPicPr>
          <p:blipFill>
            <a:blip r:embed="rId2" cstate="print"/>
            <a:stretch>
              <a:fillRect/>
            </a:stretch>
          </p:blipFill>
          <p:spPr>
            <a:xfrm>
              <a:off x="0" y="152400"/>
              <a:ext cx="9144000" cy="1246632"/>
            </a:xfrm>
            <a:prstGeom prst="rect">
              <a:avLst/>
            </a:prstGeom>
            <a:effectLst>
              <a:reflection blurRad="6350" stA="50000" endA="300" endPos="38500" dist="50800" dir="5400000" sy="-100000" algn="bl" rotWithShape="0"/>
            </a:effectLst>
          </p:spPr>
        </p:pic>
        <p:pic>
          <p:nvPicPr>
            <p:cNvPr id="7" name="Picture 6" descr="GEF-PPT-BG.png"/>
            <p:cNvPicPr>
              <a:picLocks noChangeAspect="1"/>
            </p:cNvPicPr>
            <p:nvPr userDrawn="1"/>
          </p:nvPicPr>
          <p:blipFill>
            <a:blip r:embed="rId3" cstate="print"/>
            <a:stretch>
              <a:fillRect/>
            </a:stretch>
          </p:blipFill>
          <p:spPr>
            <a:xfrm>
              <a:off x="0" y="152400"/>
              <a:ext cx="9144000" cy="1248156"/>
            </a:xfrm>
            <a:prstGeom prst="rect">
              <a:avLst/>
            </a:prstGeom>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lstStyle>
            <a:lvl1pPr>
              <a:defRPr sz="3600"/>
            </a:lvl1p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Title 5"/>
          <p:cNvSpPr txBox="1">
            <a:spLocks/>
          </p:cNvSpPr>
          <p:nvPr/>
        </p:nvSpPr>
        <p:spPr>
          <a:xfrm>
            <a:off x="685800" y="3810000"/>
            <a:ext cx="7772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dirty="0" smtClean="0"/>
              <a:t>Questions?</a:t>
            </a:r>
            <a:endParaRPr lang="en-US" dirty="0"/>
          </a:p>
        </p:txBody>
      </p:sp>
      <p:sp>
        <p:nvSpPr>
          <p:cNvPr id="7" name="Title 1"/>
          <p:cNvSpPr txBox="1">
            <a:spLocks/>
          </p:cNvSpPr>
          <p:nvPr/>
        </p:nvSpPr>
        <p:spPr>
          <a:xfrm>
            <a:off x="685800" y="2286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sz="4800" dirty="0" smtClean="0">
                <a:solidFill>
                  <a:srgbClr val="00642D"/>
                </a:solidFill>
                <a:latin typeface="+mn-lt"/>
                <a:ea typeface="+mn-ea"/>
                <a:cs typeface="+mn-cs"/>
              </a:rPr>
              <a:t>Thank you for your attention</a:t>
            </a:r>
          </a:p>
        </p:txBody>
      </p:sp>
      <p:pic>
        <p:nvPicPr>
          <p:cNvPr id="9" name="Picture 8" descr="GEF-PPT-BG.png"/>
          <p:cNvPicPr>
            <a:picLocks noChangeAspect="1"/>
          </p:cNvPicPr>
          <p:nvPr userDrawn="1"/>
        </p:nvPicPr>
        <p:blipFill>
          <a:blip r:embed="rId2" cstate="print"/>
          <a:stretch>
            <a:fillRect/>
          </a:stretch>
        </p:blipFill>
        <p:spPr>
          <a:xfrm>
            <a:off x="0" y="5609844"/>
            <a:ext cx="9144000" cy="124815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5" name="Picture 4" descr="GEF-PPT-BG.png"/>
          <p:cNvPicPr>
            <a:picLocks noChangeAspect="1"/>
          </p:cNvPicPr>
          <p:nvPr userDrawn="1"/>
        </p:nvPicPr>
        <p:blipFill>
          <a:blip r:embed="rId7" cstate="print"/>
          <a:stretch>
            <a:fillRect/>
          </a:stretch>
        </p:blipFill>
        <p:spPr>
          <a:xfrm>
            <a:off x="0" y="5609844"/>
            <a:ext cx="9144000" cy="1248156"/>
          </a:xfrm>
          <a:prstGeom prst="rect">
            <a:avLst/>
          </a:prstGeom>
        </p:spPr>
      </p:pic>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Lst>
  <p:txStyles>
    <p:titleStyle>
      <a:lvl1pPr algn="ctr" rtl="0" fontAlgn="base">
        <a:spcBef>
          <a:spcPct val="0"/>
        </a:spcBef>
        <a:spcAft>
          <a:spcPct val="0"/>
        </a:spcAft>
        <a:defRPr sz="4400" b="1" kern="1200">
          <a:solidFill>
            <a:srgbClr val="1F497D"/>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a:xfrm>
            <a:off x="1371600" y="3962400"/>
            <a:ext cx="6400800" cy="1752600"/>
          </a:xfrm>
        </p:spPr>
        <p:txBody>
          <a:bodyPr/>
          <a:lstStyle/>
          <a:p>
            <a:pPr lvl="0">
              <a:spcBef>
                <a:spcPts val="0"/>
              </a:spcBef>
              <a:defRPr/>
            </a:pPr>
            <a:r>
              <a:rPr lang="en-US" dirty="0" smtClean="0"/>
              <a:t>GEF Expanded Constituency Workshop</a:t>
            </a:r>
          </a:p>
          <a:p>
            <a:pPr lvl="0">
              <a:spcBef>
                <a:spcPts val="0"/>
              </a:spcBef>
              <a:defRPr/>
            </a:pPr>
            <a:r>
              <a:rPr lang="it-IT" dirty="0" smtClean="0"/>
              <a:t>5 to 6 November 2012</a:t>
            </a:r>
            <a:endParaRPr lang="it-IT" dirty="0" smtClean="0"/>
          </a:p>
          <a:p>
            <a:pPr lvl="0">
              <a:spcBef>
                <a:spcPts val="0"/>
              </a:spcBef>
              <a:defRPr/>
            </a:pPr>
            <a:r>
              <a:rPr lang="it-IT" dirty="0" smtClean="0"/>
              <a:t>New Delhi, India</a:t>
            </a:r>
            <a:endParaRPr lang="it-IT" dirty="0" smtClean="0"/>
          </a:p>
        </p:txBody>
      </p:sp>
      <p:sp>
        <p:nvSpPr>
          <p:cNvPr id="4" name="Title 3"/>
          <p:cNvSpPr>
            <a:spLocks noGrp="1"/>
          </p:cNvSpPr>
          <p:nvPr>
            <p:ph type="title"/>
          </p:nvPr>
        </p:nvSpPr>
        <p:spPr>
          <a:xfrm>
            <a:off x="533400" y="1981200"/>
            <a:ext cx="8229600" cy="1143000"/>
          </a:xfrm>
        </p:spPr>
        <p:txBody>
          <a:bodyPr rtlCol="0">
            <a:normAutofit fontScale="90000"/>
          </a:bodyPr>
          <a:lstStyle/>
          <a:p>
            <a:pPr fontAlgn="auto">
              <a:spcAft>
                <a:spcPts val="0"/>
              </a:spcAft>
              <a:defRPr/>
            </a:pPr>
            <a:r>
              <a:rPr lang="en-US" sz="4000" dirty="0" smtClean="0">
                <a:solidFill>
                  <a:srgbClr val="00642D"/>
                </a:solidFill>
              </a:rPr>
              <a:t>Roles and Responsibilities of Council Members </a:t>
            </a:r>
            <a:r>
              <a:rPr lang="en-US" sz="4000" smtClean="0">
                <a:solidFill>
                  <a:srgbClr val="00642D"/>
                </a:solidFill>
              </a:rPr>
              <a:t>and Focal Points</a:t>
            </a:r>
            <a:endParaRPr lang="en-US" sz="4000" b="1" dirty="0" smtClean="0">
              <a:solidFill>
                <a:srgbClr val="00642D"/>
              </a:solidFill>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r>
              <a:rPr lang="en-US" sz="2800" b="1" kern="1200" dirty="0" smtClean="0">
                <a:solidFill>
                  <a:srgbClr val="1F497D"/>
                </a:solidFill>
                <a:latin typeface="+mj-lt"/>
                <a:ea typeface="+mj-ea"/>
                <a:cs typeface="+mj-cs"/>
              </a:rPr>
              <a:t>How could each stakeholder better understand the work of the GEF in their country?</a:t>
            </a:r>
          </a:p>
        </p:txBody>
      </p:sp>
      <p:sp>
        <p:nvSpPr>
          <p:cNvPr id="3" name="Content Placeholder 2"/>
          <p:cNvSpPr>
            <a:spLocks noGrp="1"/>
          </p:cNvSpPr>
          <p:nvPr>
            <p:ph idx="1"/>
          </p:nvPr>
        </p:nvSpPr>
        <p:spPr>
          <a:xfrm>
            <a:off x="457200" y="1600201"/>
            <a:ext cx="8229600" cy="4114800"/>
          </a:xfrm>
        </p:spPr>
        <p:txBody>
          <a:bodyPr/>
          <a:lstStyle/>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r>
              <a:rPr lang="en-US" sz="2800" b="1" kern="1200" dirty="0" smtClean="0">
                <a:solidFill>
                  <a:srgbClr val="1F497D"/>
                </a:solidFill>
                <a:latin typeface="+mj-lt"/>
                <a:ea typeface="+mj-ea"/>
                <a:cs typeface="+mj-cs"/>
              </a:rPr>
              <a:t>What is done to promote coordination within your country? Is a GEF steering committee a useful tool?</a:t>
            </a:r>
          </a:p>
        </p:txBody>
      </p:sp>
      <p:sp>
        <p:nvSpPr>
          <p:cNvPr id="3" name="Content Placeholder 2"/>
          <p:cNvSpPr>
            <a:spLocks noGrp="1"/>
          </p:cNvSpPr>
          <p:nvPr>
            <p:ph idx="1"/>
          </p:nvPr>
        </p:nvSpPr>
        <p:spPr>
          <a:xfrm>
            <a:off x="457200" y="1600201"/>
            <a:ext cx="8229600" cy="4114800"/>
          </a:xfrm>
        </p:spPr>
        <p:txBody>
          <a:bodyP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Political Focal Points</a:t>
            </a:r>
            <a:endParaRPr lang="en-US" dirty="0"/>
          </a:p>
        </p:txBody>
      </p:sp>
      <p:sp>
        <p:nvSpPr>
          <p:cNvPr id="3" name="Content Placeholder 2"/>
          <p:cNvSpPr>
            <a:spLocks noGrp="1"/>
          </p:cNvSpPr>
          <p:nvPr>
            <p:ph idx="1"/>
          </p:nvPr>
        </p:nvSpPr>
        <p:spPr>
          <a:xfrm>
            <a:off x="457200" y="1600201"/>
            <a:ext cx="8229600" cy="4114800"/>
          </a:xfrm>
        </p:spPr>
        <p:txBody>
          <a:bodyPr>
            <a:normAutofit fontScale="70000" lnSpcReduction="20000"/>
          </a:bodyPr>
          <a:lstStyle/>
          <a:p>
            <a:pPr>
              <a:buNone/>
            </a:pPr>
            <a:r>
              <a:rPr lang="en-US" dirty="0" smtClean="0"/>
              <a:t>Specific responsibilities of Political Focal Points:</a:t>
            </a:r>
            <a:endParaRPr lang="fr-FR" dirty="0" smtClean="0"/>
          </a:p>
          <a:p>
            <a:r>
              <a:rPr lang="en-US" dirty="0" smtClean="0"/>
              <a:t>Stay abreast of GEF governance matters, informing interested parties, including convention focal points, about GEF policies, governance issues, and related activities.</a:t>
            </a:r>
            <a:endParaRPr lang="fr-FR" dirty="0" smtClean="0"/>
          </a:p>
          <a:p>
            <a:pPr lvl="0"/>
            <a:r>
              <a:rPr lang="en-US" dirty="0" smtClean="0"/>
              <a:t>Facilitate in-country consultations on GEF governance matters </a:t>
            </a:r>
            <a:endParaRPr lang="fr-FR" dirty="0" smtClean="0"/>
          </a:p>
          <a:p>
            <a:pPr lvl="0"/>
            <a:r>
              <a:rPr lang="en-US" dirty="0" smtClean="0"/>
              <a:t>Serve as liaisons on GEF governance matters within their countries, with the GEF Constituencies to which their countries belong, and with the GEF Council Members representing their respective Constituencies.</a:t>
            </a:r>
            <a:endParaRPr lang="fr-FR" dirty="0" smtClean="0"/>
          </a:p>
          <a:p>
            <a:pPr lvl="0"/>
            <a:r>
              <a:rPr lang="en-US" dirty="0" smtClean="0"/>
              <a:t>Communicate the views of their governments, as well as give comments and suggestions on the GEF’s existing or proposed policies to the GEF Secretariat.</a:t>
            </a:r>
            <a:endParaRPr lang="fr-FR"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Guidelines for Operational Focal Points </a:t>
            </a:r>
            <a:endParaRPr lang="en-US" dirty="0"/>
          </a:p>
        </p:txBody>
      </p:sp>
      <p:sp>
        <p:nvSpPr>
          <p:cNvPr id="3" name="Content Placeholder 2"/>
          <p:cNvSpPr>
            <a:spLocks noGrp="1"/>
          </p:cNvSpPr>
          <p:nvPr>
            <p:ph idx="1"/>
          </p:nvPr>
        </p:nvSpPr>
        <p:spPr>
          <a:xfrm>
            <a:off x="457200" y="1600201"/>
            <a:ext cx="8229600" cy="4114800"/>
          </a:xfrm>
        </p:spPr>
        <p:txBody>
          <a:bodyPr>
            <a:normAutofit fontScale="70000" lnSpcReduction="20000"/>
          </a:bodyPr>
          <a:lstStyle/>
          <a:p>
            <a:pPr>
              <a:buNone/>
            </a:pPr>
            <a:r>
              <a:rPr lang="en-US" dirty="0" smtClean="0"/>
              <a:t>General Responsibilities:</a:t>
            </a:r>
            <a:endParaRPr lang="fr-FR" dirty="0" smtClean="0"/>
          </a:p>
          <a:p>
            <a:pPr lvl="0"/>
            <a:r>
              <a:rPr lang="en-US" dirty="0" smtClean="0"/>
              <a:t>Serve as the main contact of the GEF Secretariat, GEF Agencies and national stakeholders with respect to country environmental strategies and objectives, GEF project information and country GEF project reports.</a:t>
            </a:r>
            <a:endParaRPr lang="fr-FR" dirty="0" smtClean="0"/>
          </a:p>
          <a:p>
            <a:pPr lvl="0"/>
            <a:r>
              <a:rPr lang="en-US" dirty="0" smtClean="0"/>
              <a:t>Consult with CSO and other key stakeholders in country on GEF matters as well as provide information on GEF activities, including project implementation, results and impacts. </a:t>
            </a:r>
            <a:endParaRPr lang="fr-FR" dirty="0" smtClean="0"/>
          </a:p>
          <a:p>
            <a:pPr lvl="0"/>
            <a:r>
              <a:rPr lang="en-US" dirty="0" smtClean="0"/>
              <a:t>Raise awareness in country on GEF</a:t>
            </a:r>
            <a:endParaRPr lang="fr-FR" dirty="0" smtClean="0"/>
          </a:p>
          <a:p>
            <a:pPr lvl="0"/>
            <a:r>
              <a:rPr lang="en-US" dirty="0" smtClean="0"/>
              <a:t>Mainstreaming of GEF objectives in national policy frameworks.</a:t>
            </a:r>
            <a:endParaRPr lang="fr-FR" dirty="0" smtClean="0"/>
          </a:p>
          <a:p>
            <a:pPr lvl="0"/>
            <a:r>
              <a:rPr lang="en-US" dirty="0" smtClean="0"/>
              <a:t>Follow Projects in Country</a:t>
            </a:r>
            <a:endParaRPr lang="fr-FR"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Guidelines for Operational Focal Points </a:t>
            </a:r>
            <a:endParaRPr lang="en-US" dirty="0"/>
          </a:p>
        </p:txBody>
      </p:sp>
      <p:sp>
        <p:nvSpPr>
          <p:cNvPr id="3" name="Content Placeholder 2"/>
          <p:cNvSpPr>
            <a:spLocks noGrp="1"/>
          </p:cNvSpPr>
          <p:nvPr>
            <p:ph idx="1"/>
          </p:nvPr>
        </p:nvSpPr>
        <p:spPr>
          <a:xfrm>
            <a:off x="457200" y="1676400"/>
            <a:ext cx="8229600" cy="3886200"/>
          </a:xfrm>
        </p:spPr>
        <p:txBody>
          <a:bodyPr>
            <a:normAutofit fontScale="92500" lnSpcReduction="10000"/>
          </a:bodyPr>
          <a:lstStyle/>
          <a:p>
            <a:pPr>
              <a:buNone/>
            </a:pPr>
            <a:r>
              <a:rPr lang="en-US" dirty="0" smtClean="0"/>
              <a:t>Country Support </a:t>
            </a:r>
            <a:r>
              <a:rPr lang="en-US" dirty="0" err="1" smtClean="0"/>
              <a:t>Programme</a:t>
            </a:r>
            <a:r>
              <a:rPr lang="en-US" dirty="0" smtClean="0"/>
              <a:t> Responsibilities:</a:t>
            </a:r>
            <a:endParaRPr lang="fr-FR" dirty="0" smtClean="0"/>
          </a:p>
          <a:p>
            <a:pPr lvl="0"/>
            <a:r>
              <a:rPr lang="en-US" dirty="0" smtClean="0"/>
              <a:t>Request and organize voluntary National Portfolio Formulation Exercises (NPFEs) and Multi-stakeholder dialogues.</a:t>
            </a:r>
            <a:endParaRPr lang="fr-FR" dirty="0" smtClean="0"/>
          </a:p>
          <a:p>
            <a:pPr lvl="0"/>
            <a:r>
              <a:rPr lang="en-US" dirty="0" smtClean="0"/>
              <a:t>Actively participate in Expanded Constituency Workshops and Constituency Meetings.</a:t>
            </a:r>
            <a:endParaRPr lang="fr-FR" dirty="0" smtClean="0"/>
          </a:p>
          <a:p>
            <a:pPr lvl="0"/>
            <a:r>
              <a:rPr lang="en-US" dirty="0" smtClean="0"/>
              <a:t>Utilize annual support to focal points appropriately.</a:t>
            </a:r>
            <a:endParaRPr lang="fr-FR"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Guidelines for Operational Focal Points </a:t>
            </a:r>
            <a:endParaRPr lang="en-US" dirty="0"/>
          </a:p>
        </p:txBody>
      </p:sp>
      <p:sp>
        <p:nvSpPr>
          <p:cNvPr id="3" name="Content Placeholder 2"/>
          <p:cNvSpPr>
            <a:spLocks noGrp="1"/>
          </p:cNvSpPr>
          <p:nvPr>
            <p:ph idx="1"/>
          </p:nvPr>
        </p:nvSpPr>
        <p:spPr>
          <a:xfrm>
            <a:off x="457200" y="1600201"/>
            <a:ext cx="8229600" cy="4114800"/>
          </a:xfrm>
        </p:spPr>
        <p:txBody>
          <a:bodyPr>
            <a:normAutofit fontScale="62500" lnSpcReduction="20000"/>
          </a:bodyPr>
          <a:lstStyle/>
          <a:p>
            <a:pPr>
              <a:buNone/>
            </a:pPr>
            <a:r>
              <a:rPr lang="en-US" dirty="0" smtClean="0"/>
              <a:t>Operational Responsibilities:</a:t>
            </a:r>
            <a:endParaRPr lang="fr-FR" dirty="0" smtClean="0"/>
          </a:p>
          <a:p>
            <a:pPr lvl="0"/>
            <a:r>
              <a:rPr lang="en-US" dirty="0" smtClean="0"/>
              <a:t>Endorse projects before the Agencies submit the Project Identification Form (PIF) to the GEF Secretariat for clearance.</a:t>
            </a:r>
            <a:endParaRPr lang="fr-FR" dirty="0" smtClean="0"/>
          </a:p>
          <a:p>
            <a:pPr lvl="0"/>
            <a:r>
              <a:rPr lang="en-US" dirty="0" smtClean="0"/>
              <a:t>Use the GEF Project Management Information System (GEFPMIS) to enter project concepts (voluntary activity) and for the tracking of GEF projects and programs, in addition to tracking in more detail through Agency systems.</a:t>
            </a:r>
            <a:endParaRPr lang="fr-FR" dirty="0" smtClean="0"/>
          </a:p>
          <a:p>
            <a:pPr lvl="0"/>
            <a:r>
              <a:rPr lang="en-US" dirty="0" smtClean="0"/>
              <a:t>Collaborate on Monitoring and Evaluation (M&amp;E) at project, program, and portfolio levels.</a:t>
            </a:r>
            <a:endParaRPr lang="fr-FR" dirty="0" smtClean="0"/>
          </a:p>
          <a:p>
            <a:pPr lvl="0"/>
            <a:r>
              <a:rPr lang="en-US" dirty="0" smtClean="0"/>
              <a:t>Work with the Agencies in drafting the Project Identification Form (PIF) and responding to the GEF Secretariat project review sheet comments, as appropriate.</a:t>
            </a:r>
            <a:endParaRPr lang="fr-FR" dirty="0" smtClean="0"/>
          </a:p>
          <a:p>
            <a:pPr lvl="0"/>
            <a:r>
              <a:rPr lang="en-US" dirty="0" smtClean="0"/>
              <a:t>Actively participate in the project life cycle from inception until its completion.</a:t>
            </a:r>
            <a:r>
              <a:rPr lang="en-US" b="1" dirty="0" smtClean="0"/>
              <a:t> </a:t>
            </a:r>
            <a:endParaRPr lang="fr-FR" dirty="0" smtClean="0"/>
          </a:p>
          <a:p>
            <a:pPr lvl="0"/>
            <a:r>
              <a:rPr lang="en-US" dirty="0" smtClean="0"/>
              <a:t>Ensure GEF visibility policy is respected.</a:t>
            </a:r>
            <a:endParaRPr lang="fr-FR"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Visibility of the GEF</a:t>
            </a:r>
            <a:endParaRPr lang="en-US" dirty="0"/>
          </a:p>
        </p:txBody>
      </p:sp>
      <p:sp>
        <p:nvSpPr>
          <p:cNvPr id="3" name="Content Placeholder 2"/>
          <p:cNvSpPr>
            <a:spLocks noGrp="1"/>
          </p:cNvSpPr>
          <p:nvPr>
            <p:ph idx="1"/>
          </p:nvPr>
        </p:nvSpPr>
        <p:spPr>
          <a:xfrm>
            <a:off x="457200" y="1600201"/>
            <a:ext cx="8229600" cy="4038600"/>
          </a:xfrm>
        </p:spPr>
        <p:txBody>
          <a:bodyPr>
            <a:normAutofit fontScale="92500" lnSpcReduction="20000"/>
          </a:bodyPr>
          <a:lstStyle/>
          <a:p>
            <a:r>
              <a:rPr lang="en-US" dirty="0" smtClean="0"/>
              <a:t>The visibility of the GEF is vital to ensure that the GEF is known, recognized and funded. </a:t>
            </a:r>
          </a:p>
          <a:p>
            <a:r>
              <a:rPr lang="en-US" dirty="0" smtClean="0"/>
              <a:t>Council adopted a decision on Enhancing the Visibility of the GEF (</a:t>
            </a:r>
            <a:r>
              <a:rPr lang="en-US" i="1" dirty="0" smtClean="0"/>
              <a:t>Document GEF/C.40/08</a:t>
            </a:r>
            <a:r>
              <a:rPr lang="en-US" dirty="0" smtClean="0"/>
              <a:t>)</a:t>
            </a:r>
          </a:p>
          <a:p>
            <a:r>
              <a:rPr lang="en-US" dirty="0" smtClean="0"/>
              <a:t>Operational Focal Points are expected to:</a:t>
            </a:r>
          </a:p>
          <a:p>
            <a:pPr lvl="1"/>
            <a:r>
              <a:rPr lang="en-US" dirty="0" smtClean="0"/>
              <a:t>Know the content of this decision</a:t>
            </a:r>
          </a:p>
          <a:p>
            <a:pPr lvl="1"/>
            <a:r>
              <a:rPr lang="en-US" dirty="0" smtClean="0"/>
              <a:t>Promote its implementation</a:t>
            </a:r>
          </a:p>
          <a:p>
            <a:pPr lvl="1"/>
            <a:r>
              <a:rPr lang="en-US" dirty="0" smtClean="0"/>
              <a:t>Inform the GEF Secretariat when it is not being respected so that the Secretariat may take appropriate action.</a:t>
            </a:r>
            <a:endParaRPr lang="fr-FR"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229600" cy="1143000"/>
          </a:xfrm>
        </p:spPr>
        <p:txBody>
          <a:bodyPr/>
          <a:lstStyle/>
          <a:p>
            <a:r>
              <a:rPr lang="en-US" dirty="0" smtClean="0"/>
              <a:t>Stakeholder Roles</a:t>
            </a:r>
            <a:endParaRPr lang="en-US" dirty="0"/>
          </a:p>
        </p:txBody>
      </p:sp>
      <p:sp>
        <p:nvSpPr>
          <p:cNvPr id="6" name="Content Placeholder 5"/>
          <p:cNvSpPr>
            <a:spLocks noGrp="1"/>
          </p:cNvSpPr>
          <p:nvPr>
            <p:ph idx="1"/>
          </p:nvPr>
        </p:nvSpPr>
        <p:spPr>
          <a:xfrm>
            <a:off x="457200" y="1371601"/>
            <a:ext cx="8229600" cy="4114800"/>
          </a:xfrm>
        </p:spPr>
        <p:txBody>
          <a:bodyPr>
            <a:normAutofit fontScale="62500" lnSpcReduction="20000"/>
          </a:bodyPr>
          <a:lstStyle/>
          <a:p>
            <a:r>
              <a:rPr lang="en-US" dirty="0" smtClean="0"/>
              <a:t>Discuss the role of each stakeholder at your table with respect to the GEF</a:t>
            </a:r>
          </a:p>
          <a:p>
            <a:pPr lvl="1"/>
            <a:r>
              <a:rPr lang="en-US" dirty="0" smtClean="0"/>
              <a:t>What is the responsibility of the Council Member to their constituency?</a:t>
            </a:r>
          </a:p>
          <a:p>
            <a:pPr lvl="1"/>
            <a:r>
              <a:rPr lang="en-US" dirty="0" smtClean="0"/>
              <a:t>How is the political focal point involved in GEF activities?</a:t>
            </a:r>
          </a:p>
          <a:p>
            <a:pPr lvl="1"/>
            <a:r>
              <a:rPr lang="en-US" dirty="0" smtClean="0"/>
              <a:t>What should convention focal points do in preparation for COP negotiations concerning the GEF?</a:t>
            </a:r>
          </a:p>
          <a:p>
            <a:pPr lvl="1"/>
            <a:r>
              <a:rPr lang="en-US" dirty="0" smtClean="0"/>
              <a:t>What are some specific ways for CSOs to become more involved in GEF activities?</a:t>
            </a:r>
          </a:p>
          <a:p>
            <a:pPr lvl="1"/>
            <a:r>
              <a:rPr lang="en-US" dirty="0" smtClean="0"/>
              <a:t>What are the activities that an OFP could do with their $9,000 direct support/annual work plan budget?</a:t>
            </a:r>
          </a:p>
          <a:p>
            <a:pPr lvl="1"/>
            <a:r>
              <a:rPr lang="en-US" dirty="0" smtClean="0"/>
              <a:t>What challenges are faced when implementing the Annual Work Plan?</a:t>
            </a:r>
          </a:p>
          <a:p>
            <a:pPr lvl="1"/>
            <a:r>
              <a:rPr lang="en-US" dirty="0" smtClean="0"/>
              <a:t>How could each stakeholder assist with the visibility of the GEF?</a:t>
            </a:r>
          </a:p>
          <a:p>
            <a:pPr lvl="1"/>
            <a:r>
              <a:rPr lang="en-US" dirty="0" smtClean="0"/>
              <a:t>How could each stakeholder better understand the work of the GEF in their country?</a:t>
            </a:r>
          </a:p>
          <a:p>
            <a:pPr lvl="1"/>
            <a:r>
              <a:rPr lang="en-US" dirty="0" smtClean="0"/>
              <a:t>What is done to promote coordination within your country? Is a GEF steering committee a useful tool?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r>
              <a:rPr lang="en-US" sz="2800" b="1" kern="1200" dirty="0" smtClean="0">
                <a:solidFill>
                  <a:srgbClr val="1F497D"/>
                </a:solidFill>
                <a:latin typeface="+mj-lt"/>
                <a:ea typeface="+mj-ea"/>
                <a:cs typeface="+mj-cs"/>
              </a:rPr>
              <a:t>What is the responsibility of the Council Member to their constituency?</a:t>
            </a:r>
          </a:p>
        </p:txBody>
      </p:sp>
      <p:sp>
        <p:nvSpPr>
          <p:cNvPr id="3" name="Content Placeholder 2"/>
          <p:cNvSpPr>
            <a:spLocks noGrp="1"/>
          </p:cNvSpPr>
          <p:nvPr>
            <p:ph idx="1"/>
          </p:nvPr>
        </p:nvSpPr>
        <p:spPr>
          <a:xfrm>
            <a:off x="457200" y="1600201"/>
            <a:ext cx="8229600" cy="4114800"/>
          </a:xfrm>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r>
              <a:rPr lang="en-US" sz="2800" b="1" kern="1200" dirty="0" smtClean="0">
                <a:solidFill>
                  <a:srgbClr val="1F497D"/>
                </a:solidFill>
                <a:latin typeface="+mj-lt"/>
                <a:ea typeface="+mj-ea"/>
                <a:cs typeface="+mj-cs"/>
              </a:rPr>
              <a:t>How is the political focal point involved in GEF activities?</a:t>
            </a:r>
          </a:p>
        </p:txBody>
      </p:sp>
      <p:sp>
        <p:nvSpPr>
          <p:cNvPr id="3" name="Content Placeholder 2"/>
          <p:cNvSpPr>
            <a:spLocks noGrp="1"/>
          </p:cNvSpPr>
          <p:nvPr>
            <p:ph idx="1"/>
          </p:nvPr>
        </p:nvSpPr>
        <p:spPr>
          <a:xfrm>
            <a:off x="457200" y="1600201"/>
            <a:ext cx="8229600" cy="4114800"/>
          </a:xfrm>
        </p:spPr>
        <p:txBody>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r>
              <a:rPr lang="en-US" sz="2800" b="1" kern="1200" dirty="0" smtClean="0">
                <a:solidFill>
                  <a:srgbClr val="1F497D"/>
                </a:solidFill>
                <a:latin typeface="+mj-lt"/>
                <a:ea typeface="+mj-ea"/>
                <a:cs typeface="+mj-cs"/>
              </a:rPr>
              <a:t>What should convention focal points do in preparation for COP negotiations concerning the GEF?</a:t>
            </a:r>
          </a:p>
        </p:txBody>
      </p:sp>
      <p:sp>
        <p:nvSpPr>
          <p:cNvPr id="3" name="Content Placeholder 2"/>
          <p:cNvSpPr>
            <a:spLocks noGrp="1"/>
          </p:cNvSpPr>
          <p:nvPr>
            <p:ph idx="1"/>
          </p:nvPr>
        </p:nvSpPr>
        <p:spPr>
          <a:xfrm>
            <a:off x="457200" y="1600201"/>
            <a:ext cx="8229600" cy="4114800"/>
          </a:xfrm>
        </p:spPr>
        <p:txBody>
          <a:bodyPr/>
          <a:lstStyle/>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r>
              <a:rPr lang="en-US" sz="2800" b="1" kern="1200" dirty="0" smtClean="0">
                <a:solidFill>
                  <a:srgbClr val="1F497D"/>
                </a:solidFill>
                <a:latin typeface="+mj-lt"/>
                <a:ea typeface="+mj-ea"/>
                <a:cs typeface="+mj-cs"/>
              </a:rPr>
              <a:t>What are some specific ways for CSOs to become more involved in GEF activities?</a:t>
            </a:r>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r>
              <a:rPr lang="en-US" sz="2800" b="1" kern="1200" dirty="0" smtClean="0">
                <a:solidFill>
                  <a:srgbClr val="1F497D"/>
                </a:solidFill>
                <a:latin typeface="+mj-lt"/>
                <a:ea typeface="+mj-ea"/>
                <a:cs typeface="+mj-cs"/>
              </a:rPr>
              <a:t>What are the activities that an OFP could do with their $9,000 direct support/annual work plan budget?</a:t>
            </a:r>
          </a:p>
        </p:txBody>
      </p:sp>
      <p:sp>
        <p:nvSpPr>
          <p:cNvPr id="3" name="Content Placeholder 2"/>
          <p:cNvSpPr>
            <a:spLocks noGrp="1"/>
          </p:cNvSpPr>
          <p:nvPr>
            <p:ph idx="1"/>
          </p:nvPr>
        </p:nvSpPr>
        <p:spPr>
          <a:xfrm>
            <a:off x="457200" y="1600201"/>
            <a:ext cx="8229600" cy="4114800"/>
          </a:xfrm>
        </p:spPr>
        <p:txBody>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r>
              <a:rPr lang="en-US" sz="2800" b="1" kern="1200" dirty="0" smtClean="0">
                <a:solidFill>
                  <a:srgbClr val="1F497D"/>
                </a:solidFill>
                <a:latin typeface="+mj-lt"/>
                <a:ea typeface="+mj-ea"/>
                <a:cs typeface="+mj-cs"/>
              </a:rPr>
              <a:t>What challenges are faced when implementing the Annual Work Plan?</a:t>
            </a:r>
          </a:p>
        </p:txBody>
      </p:sp>
      <p:sp>
        <p:nvSpPr>
          <p:cNvPr id="3" name="Content Placeholder 2"/>
          <p:cNvSpPr>
            <a:spLocks noGrp="1"/>
          </p:cNvSpPr>
          <p:nvPr>
            <p:ph idx="1"/>
          </p:nvPr>
        </p:nvSpPr>
        <p:spPr>
          <a:xfrm>
            <a:off x="457200" y="1600200"/>
            <a:ext cx="8229600" cy="4114800"/>
          </a:xfrm>
        </p:spPr>
        <p:txBody>
          <a:bodyPr/>
          <a:lstStyle/>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r>
              <a:rPr lang="en-US" sz="2800" b="1" kern="1200" dirty="0" smtClean="0">
                <a:solidFill>
                  <a:srgbClr val="1F497D"/>
                </a:solidFill>
                <a:latin typeface="+mj-lt"/>
                <a:ea typeface="+mj-ea"/>
                <a:cs typeface="+mj-cs"/>
              </a:rPr>
              <a:t>How could each stakeholder assist with the visibility of the GEF?</a:t>
            </a:r>
          </a:p>
        </p:txBody>
      </p:sp>
      <p:sp>
        <p:nvSpPr>
          <p:cNvPr id="3" name="Content Placeholder 2"/>
          <p:cNvSpPr>
            <a:spLocks noGrp="1"/>
          </p:cNvSpPr>
          <p:nvPr>
            <p:ph idx="1"/>
          </p:nvPr>
        </p:nvSpPr>
        <p:spPr>
          <a:xfrm>
            <a:off x="457200" y="1600201"/>
            <a:ext cx="8229600" cy="4114800"/>
          </a:xfrm>
        </p:spPr>
        <p:txBody>
          <a:bodyPr/>
          <a:lstStyle/>
          <a:p>
            <a:endParaRPr lang="en-US" dirty="0"/>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340</TotalTime>
  <Words>735</Words>
  <Application>Microsoft Office PowerPoint</Application>
  <PresentationFormat>On-screen Show (4:3)</PresentationFormat>
  <Paragraphs>58</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1_Office Theme</vt:lpstr>
      <vt:lpstr>Roles and Responsibilities of Council Members and Focal Points</vt:lpstr>
      <vt:lpstr>Stakeholder Roles</vt:lpstr>
      <vt:lpstr>What is the responsibility of the Council Member to their constituency?</vt:lpstr>
      <vt:lpstr>How is the political focal point involved in GEF activities?</vt:lpstr>
      <vt:lpstr>What should convention focal points do in preparation for COP negotiations concerning the GEF?</vt:lpstr>
      <vt:lpstr>What are some specific ways for CSOs to become more involved in GEF activities?</vt:lpstr>
      <vt:lpstr>What are the activities that an OFP could do with their $9,000 direct support/annual work plan budget?</vt:lpstr>
      <vt:lpstr>What challenges are faced when implementing the Annual Work Plan?</vt:lpstr>
      <vt:lpstr>How could each stakeholder assist with the visibility of the GEF?</vt:lpstr>
      <vt:lpstr>How could each stakeholder better understand the work of the GEF in their country?</vt:lpstr>
      <vt:lpstr>What is done to promote coordination within your country? Is a GEF steering committee a useful tool?</vt:lpstr>
      <vt:lpstr>Political Focal Points</vt:lpstr>
      <vt:lpstr>Guidelines for Operational Focal Points </vt:lpstr>
      <vt:lpstr>Guidelines for Operational Focal Points </vt:lpstr>
      <vt:lpstr>Guidelines for Operational Focal Points </vt:lpstr>
      <vt:lpstr>Visibility of the GEF</vt:lpstr>
      <vt:lpstr>PowerPoint Presentation</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Focal Area and Cross Cutting Strategies – Chemicals</dc:title>
  <dc:creator>wb350798</dc:creator>
  <cp:lastModifiedBy>Robert T. Schreiber</cp:lastModifiedBy>
  <cp:revision>84</cp:revision>
  <dcterms:created xsi:type="dcterms:W3CDTF">2011-03-08T15:42:01Z</dcterms:created>
  <dcterms:modified xsi:type="dcterms:W3CDTF">2012-11-05T09:57:22Z</dcterms:modified>
</cp:coreProperties>
</file>