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56" r:id="rId1"/>
  </p:sldMasterIdLst>
  <p:notesMasterIdLst>
    <p:notesMasterId r:id="rId9"/>
  </p:notesMasterIdLst>
  <p:handoutMasterIdLst>
    <p:handoutMasterId r:id="rId10"/>
  </p:handoutMasterIdLst>
  <p:sldIdLst>
    <p:sldId id="263" r:id="rId2"/>
    <p:sldId id="341" r:id="rId3"/>
    <p:sldId id="342" r:id="rId4"/>
    <p:sldId id="345" r:id="rId5"/>
    <p:sldId id="343" r:id="rId6"/>
    <p:sldId id="344" r:id="rId7"/>
    <p:sldId id="305" r:id="rId8"/>
  </p:sldIdLst>
  <p:sldSz cx="9144000" cy="6858000" type="screen4x3"/>
  <p:notesSz cx="7315200" cy="96012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b400249" initials="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229" autoAdjust="0"/>
  </p:normalViewPr>
  <p:slideViewPr>
    <p:cSldViewPr>
      <p:cViewPr varScale="1">
        <p:scale>
          <a:sx n="61" d="100"/>
          <a:sy n="61" d="100"/>
        </p:scale>
        <p:origin x="1836"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133" d="100"/>
          <a:sy n="133" d="100"/>
        </p:scale>
        <p:origin x="-528" y="-9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44" tIns="48322" rIns="96644" bIns="48322" rtlCol="0"/>
          <a:lstStyle>
            <a:lvl1pPr algn="l">
              <a:defRPr sz="1300"/>
            </a:lvl1pPr>
          </a:lstStyle>
          <a:p>
            <a:endParaRPr lang="en-US"/>
          </a:p>
        </p:txBody>
      </p:sp>
      <p:sp>
        <p:nvSpPr>
          <p:cNvPr id="3" name="Date Placeholder 2"/>
          <p:cNvSpPr>
            <a:spLocks noGrp="1"/>
          </p:cNvSpPr>
          <p:nvPr>
            <p:ph type="dt" sz="quarter" idx="1"/>
          </p:nvPr>
        </p:nvSpPr>
        <p:spPr>
          <a:xfrm>
            <a:off x="4143587" y="1"/>
            <a:ext cx="3169920" cy="480060"/>
          </a:xfrm>
          <a:prstGeom prst="rect">
            <a:avLst/>
          </a:prstGeom>
        </p:spPr>
        <p:txBody>
          <a:bodyPr vert="horz" lIns="96644" tIns="48322" rIns="96644" bIns="48322" rtlCol="0"/>
          <a:lstStyle>
            <a:lvl1pPr algn="r">
              <a:defRPr sz="1300"/>
            </a:lvl1pPr>
          </a:lstStyle>
          <a:p>
            <a:endParaRPr lang="en-US"/>
          </a:p>
        </p:txBody>
      </p:sp>
      <p:sp>
        <p:nvSpPr>
          <p:cNvPr id="4" name="Footer Placeholder 3"/>
          <p:cNvSpPr>
            <a:spLocks noGrp="1"/>
          </p:cNvSpPr>
          <p:nvPr>
            <p:ph type="ftr" sz="quarter" idx="2"/>
          </p:nvPr>
        </p:nvSpPr>
        <p:spPr>
          <a:xfrm>
            <a:off x="0" y="9119475"/>
            <a:ext cx="3169920" cy="480060"/>
          </a:xfrm>
          <a:prstGeom prst="rect">
            <a:avLst/>
          </a:prstGeom>
        </p:spPr>
        <p:txBody>
          <a:bodyPr vert="horz" lIns="96644" tIns="48322" rIns="96644" bIns="48322"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5"/>
            <a:ext cx="3169920" cy="480060"/>
          </a:xfrm>
          <a:prstGeom prst="rect">
            <a:avLst/>
          </a:prstGeom>
        </p:spPr>
        <p:txBody>
          <a:bodyPr vert="horz" lIns="96644" tIns="48322" rIns="96644" bIns="48322" rtlCol="0" anchor="b"/>
          <a:lstStyle>
            <a:lvl1pPr algn="r">
              <a:defRPr sz="1300"/>
            </a:lvl1pPr>
          </a:lstStyle>
          <a:p>
            <a:fld id="{B1270BB1-7768-41F8-9F1B-E2E7E9320AB4}" type="slidenum">
              <a:rPr lang="en-US" smtClean="0"/>
              <a:pPr/>
              <a:t>‹#›</a:t>
            </a:fld>
            <a:endParaRPr lang="en-US"/>
          </a:p>
        </p:txBody>
      </p:sp>
    </p:spTree>
    <p:extLst>
      <p:ext uri="{BB962C8B-B14F-4D97-AF65-F5344CB8AC3E}">
        <p14:creationId xmlns:p14="http://schemas.microsoft.com/office/powerpoint/2010/main" val="4012657932"/>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70238" cy="479425"/>
          </a:xfrm>
          <a:prstGeom prst="rect">
            <a:avLst/>
          </a:prstGeom>
        </p:spPr>
        <p:txBody>
          <a:bodyPr vert="horz" lIns="91425" tIns="45712" rIns="91425" bIns="45712" rtlCol="0"/>
          <a:lstStyle>
            <a:lvl1pPr algn="l">
              <a:defRPr sz="1200"/>
            </a:lvl1pPr>
          </a:lstStyle>
          <a:p>
            <a:endParaRPr lang="en-US"/>
          </a:p>
        </p:txBody>
      </p:sp>
      <p:sp>
        <p:nvSpPr>
          <p:cNvPr id="3" name="Date Placeholder 2"/>
          <p:cNvSpPr>
            <a:spLocks noGrp="1"/>
          </p:cNvSpPr>
          <p:nvPr>
            <p:ph type="dt" idx="1"/>
          </p:nvPr>
        </p:nvSpPr>
        <p:spPr>
          <a:xfrm>
            <a:off x="4143375" y="2"/>
            <a:ext cx="3170238" cy="479425"/>
          </a:xfrm>
          <a:prstGeom prst="rect">
            <a:avLst/>
          </a:prstGeom>
        </p:spPr>
        <p:txBody>
          <a:bodyPr vert="horz" lIns="91425" tIns="45712" rIns="91425" bIns="45712" rtlCol="0"/>
          <a:lstStyle>
            <a:lvl1pPr algn="r">
              <a:defRPr sz="1200"/>
            </a:lvl1pPr>
          </a:lstStyle>
          <a:p>
            <a:endParaRPr lang="en-US"/>
          </a:p>
        </p:txBody>
      </p:sp>
      <p:sp>
        <p:nvSpPr>
          <p:cNvPr id="4" name="Slide Image Placeholder 3"/>
          <p:cNvSpPr>
            <a:spLocks noGrp="1" noRot="1" noChangeAspect="1"/>
          </p:cNvSpPr>
          <p:nvPr>
            <p:ph type="sldImg" idx="2"/>
          </p:nvPr>
        </p:nvSpPr>
        <p:spPr>
          <a:xfrm>
            <a:off x="1257300" y="720725"/>
            <a:ext cx="4802188" cy="3600450"/>
          </a:xfrm>
          <a:prstGeom prst="rect">
            <a:avLst/>
          </a:prstGeom>
          <a:noFill/>
          <a:ln w="12700">
            <a:solidFill>
              <a:prstClr val="black"/>
            </a:solidFill>
          </a:ln>
        </p:spPr>
        <p:txBody>
          <a:bodyPr vert="horz" lIns="91425" tIns="45712" rIns="91425" bIns="45712" rtlCol="0" anchor="ctr"/>
          <a:lstStyle/>
          <a:p>
            <a:endParaRPr lang="en-US"/>
          </a:p>
        </p:txBody>
      </p:sp>
      <p:sp>
        <p:nvSpPr>
          <p:cNvPr id="5" name="Notes Placeholder 4"/>
          <p:cNvSpPr>
            <a:spLocks noGrp="1"/>
          </p:cNvSpPr>
          <p:nvPr>
            <p:ph type="body" sz="quarter" idx="3"/>
          </p:nvPr>
        </p:nvSpPr>
        <p:spPr>
          <a:xfrm>
            <a:off x="731840" y="4560891"/>
            <a:ext cx="5851525" cy="4319587"/>
          </a:xfrm>
          <a:prstGeom prst="rect">
            <a:avLst/>
          </a:prstGeom>
        </p:spPr>
        <p:txBody>
          <a:bodyPr vert="horz" lIns="91425" tIns="45712" rIns="91425" bIns="4571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9"/>
            <a:ext cx="3170238" cy="479425"/>
          </a:xfrm>
          <a:prstGeom prst="rect">
            <a:avLst/>
          </a:prstGeom>
        </p:spPr>
        <p:txBody>
          <a:bodyPr vert="horz" lIns="91425" tIns="45712" rIns="91425" bIns="45712"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9"/>
            <a:ext cx="3170238" cy="479425"/>
          </a:xfrm>
          <a:prstGeom prst="rect">
            <a:avLst/>
          </a:prstGeom>
        </p:spPr>
        <p:txBody>
          <a:bodyPr vert="horz" lIns="91425" tIns="45712" rIns="91425" bIns="45712" rtlCol="0" anchor="b"/>
          <a:lstStyle>
            <a:lvl1pPr algn="r">
              <a:defRPr sz="1200"/>
            </a:lvl1pPr>
          </a:lstStyle>
          <a:p>
            <a:fld id="{AC37F9C5-DADA-40EF-BCE0-F0AA5007CB72}" type="slidenum">
              <a:rPr lang="en-US" smtClean="0"/>
              <a:pPr/>
              <a:t>‹#›</a:t>
            </a:fld>
            <a:endParaRPr lang="en-US"/>
          </a:p>
        </p:txBody>
      </p:sp>
    </p:spTree>
    <p:extLst>
      <p:ext uri="{BB962C8B-B14F-4D97-AF65-F5344CB8AC3E}">
        <p14:creationId xmlns:p14="http://schemas.microsoft.com/office/powerpoint/2010/main" val="3186437734"/>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Welcome everyone.</a:t>
            </a:r>
            <a:r>
              <a:rPr lang="en-US" baseline="0" dirty="0" smtClean="0"/>
              <a:t> </a:t>
            </a:r>
          </a:p>
          <a:p>
            <a:r>
              <a:rPr lang="en-US" baseline="0" dirty="0" smtClean="0"/>
              <a:t>I am XXX and I will give you a just under three minutes overview on Results Based Management in the GEF – and before the first person takes a nap – we will move on to continue the previous exercise, but this time with a focus on RBM. </a:t>
            </a:r>
            <a:endParaRPr lang="en-US" dirty="0"/>
          </a:p>
        </p:txBody>
      </p:sp>
      <p:sp>
        <p:nvSpPr>
          <p:cNvPr id="4" name="Slide Number Placeholder 3"/>
          <p:cNvSpPr>
            <a:spLocks noGrp="1"/>
          </p:cNvSpPr>
          <p:nvPr>
            <p:ph type="sldNum" sz="quarter" idx="10"/>
          </p:nvPr>
        </p:nvSpPr>
        <p:spPr/>
        <p:txBody>
          <a:bodyPr/>
          <a:lstStyle/>
          <a:p>
            <a:fld id="{AC37F9C5-DADA-40EF-BCE0-F0AA5007CB72}" type="slidenum">
              <a:rPr lang="en-US" smtClean="0"/>
              <a:pPr/>
              <a:t>1</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Header Placeholder 6"/>
          <p:cNvSpPr>
            <a:spLocks noGrp="1"/>
          </p:cNvSpPr>
          <p:nvPr>
            <p:ph type="hdr" sz="quarter" idx="13"/>
          </p:nvPr>
        </p:nvSpPr>
        <p:spPr/>
        <p:txBody>
          <a:bodyPr/>
          <a:lstStyle/>
          <a:p>
            <a:endParaRPr lang="en-US"/>
          </a:p>
        </p:txBody>
      </p:sp>
    </p:spTree>
    <p:extLst>
      <p:ext uri="{BB962C8B-B14F-4D97-AF65-F5344CB8AC3E}">
        <p14:creationId xmlns:p14="http://schemas.microsoft.com/office/powerpoint/2010/main" val="1765690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some people</a:t>
            </a:r>
            <a:r>
              <a:rPr lang="en-US" baseline="0" dirty="0" smtClean="0"/>
              <a:t> monitoring, reporting, evaluation, results based management sounds like music in their ears. For others it’s exactly the opposite. Let me guess to which camp most of you belong ? </a:t>
            </a:r>
            <a:r>
              <a:rPr lang="en-US" baseline="0" dirty="0" err="1" smtClean="0"/>
              <a:t>Hmmmm</a:t>
            </a:r>
            <a:r>
              <a:rPr lang="en-US" baseline="0" dirty="0" smtClean="0"/>
              <a:t> …. </a:t>
            </a:r>
          </a:p>
          <a:p>
            <a:r>
              <a:rPr lang="en-US" baseline="0" dirty="0" smtClean="0"/>
              <a:t>Anyway, let’s have a look at this slide: The fellow sailor says: Review the monitoring data? Why bother, we are going fine. – Are they indeed going fine? Well, I don’t really think so. And yes – this slide tells us that information from monitoring is useful ONLY IF IT IS USED !!! </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2</a:t>
            </a:fld>
            <a:endParaRPr lang="en-US"/>
          </a:p>
        </p:txBody>
      </p:sp>
    </p:spTree>
    <p:extLst>
      <p:ext uri="{BB962C8B-B14F-4D97-AF65-F5344CB8AC3E}">
        <p14:creationId xmlns:p14="http://schemas.microsoft.com/office/powerpoint/2010/main" val="57333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r>
              <a:rPr lang="en-US" sz="1200" b="0" i="0" u="none" strike="noStrike" kern="1200" baseline="0" dirty="0" smtClean="0">
                <a:solidFill>
                  <a:schemeClr val="tx1"/>
                </a:solidFill>
                <a:latin typeface="+mn-lt"/>
                <a:ea typeface="+mn-ea"/>
                <a:cs typeface="+mn-cs"/>
              </a:rPr>
              <a:t>So what is Results Based Management? It is a robust system to ensure that key management decisions are based on results is critical to help the GEF network achieve its objectives.</a:t>
            </a:r>
          </a:p>
          <a:p>
            <a:r>
              <a:rPr lang="en-US" dirty="0" smtClean="0"/>
              <a:t>The</a:t>
            </a:r>
            <a:r>
              <a:rPr lang="en-US" baseline="0" dirty="0" smtClean="0"/>
              <a:t> definition above, from CIDA, is less RBM jargon heavy. However, formally, the GEF uses OECD/DAC terminology for all RBM related terms. RBM defined by OECD/DAC:</a:t>
            </a:r>
          </a:p>
          <a:p>
            <a:r>
              <a:rPr lang="en-US" b="1" baseline="0" dirty="0" smtClean="0"/>
              <a:t>“</a:t>
            </a:r>
            <a:r>
              <a:rPr lang="en-US" b="1" dirty="0" smtClean="0"/>
              <a:t>a management strategy focusing on performance and achievement of outputs, outcomes, and impacts.”</a:t>
            </a:r>
          </a:p>
          <a:p>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The </a:t>
            </a:r>
            <a:r>
              <a:rPr lang="en-US" sz="1200" b="1" i="1" u="none" strike="noStrike" kern="1200" baseline="0" dirty="0" smtClean="0">
                <a:solidFill>
                  <a:schemeClr val="tx1"/>
                </a:solidFill>
                <a:latin typeface="+mn-lt"/>
                <a:ea typeface="+mn-ea"/>
                <a:cs typeface="+mn-cs"/>
              </a:rPr>
              <a:t>GEF 2020 Strategy </a:t>
            </a:r>
            <a:r>
              <a:rPr lang="en-US" sz="1200" b="1" i="0" u="none" strike="noStrike" kern="1200" baseline="0" dirty="0" smtClean="0">
                <a:solidFill>
                  <a:schemeClr val="tx1"/>
                </a:solidFill>
                <a:latin typeface="+mn-lt"/>
                <a:ea typeface="+mn-ea"/>
                <a:cs typeface="+mn-cs"/>
              </a:rPr>
              <a:t>describes an increased focus on drivers of change and securing multiple environmental benefits </a:t>
            </a:r>
            <a:r>
              <a:rPr lang="en-US" sz="1200" b="0" i="0" u="none" strike="noStrike" kern="1200" baseline="0" dirty="0" smtClean="0">
                <a:solidFill>
                  <a:schemeClr val="tx1"/>
                </a:solidFill>
                <a:latin typeface="+mn-lt"/>
                <a:ea typeface="+mn-ea"/>
                <a:cs typeface="+mn-cs"/>
              </a:rPr>
              <a:t>through integrated approaches. RBM is highlighted as vitally important to ensure outcomes and impacts. </a:t>
            </a:r>
            <a:r>
              <a:rPr lang="en-US" sz="1200" b="1" i="0" u="none" strike="noStrike" kern="1200" baseline="0" dirty="0" smtClean="0">
                <a:solidFill>
                  <a:schemeClr val="tx1"/>
                </a:solidFill>
                <a:latin typeface="+mn-lt"/>
                <a:ea typeface="+mn-ea"/>
                <a:cs typeface="+mn-cs"/>
              </a:rPr>
              <a:t>In addition, the </a:t>
            </a:r>
            <a:r>
              <a:rPr lang="en-US" sz="1200" b="1" i="1" u="none" strike="noStrike" kern="1200" baseline="0" dirty="0" smtClean="0">
                <a:solidFill>
                  <a:schemeClr val="tx1"/>
                </a:solidFill>
                <a:latin typeface="+mn-lt"/>
                <a:ea typeface="+mn-ea"/>
                <a:cs typeface="+mn-cs"/>
              </a:rPr>
              <a:t>GEF-6 Programming Directions </a:t>
            </a:r>
            <a:r>
              <a:rPr lang="en-US" sz="1200" b="1" i="0" u="none" strike="noStrike" kern="1200" baseline="0" dirty="0" smtClean="0">
                <a:solidFill>
                  <a:schemeClr val="tx1"/>
                </a:solidFill>
                <a:latin typeface="+mn-lt"/>
                <a:ea typeface="+mn-ea"/>
                <a:cs typeface="+mn-cs"/>
              </a:rPr>
              <a:t>also present the GEF’s corporate results framework. The GEF desired results of Global Environmental Benefits are at the heart of the GEF’s corporate results framework.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Let’s have another look at the slide: I would just like you to distinguish between project level results and portfolio level results. Monitoring and reporting at project level is critically important to ensure that a project is on track towards achieving its objectives. Therefore RBM is an important tool used by the project manager.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Portfolio level results come from the aggregation of project level results. This is done at the GEF Secretariat. Data from this exercise are presented to the Council and help the Council make informed decisions, for example the amount of funding for particular interventions or action areas in the next replenishment.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Most of you may be somewhat familiar with the GEF tracking tools, which for each focal area contain a number of important indicators. These tracking tools must be filled three times during the implementation of a GEF project: at inception, mid-term and completion. As just explained before, the data from these tracking tools get aggregated up to portfolio level results.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In order to make this session a lot less theoretical, let me introduce our exercise. The exercise is meant to help you understand how global environmental benefits can be measured. And we want you to find out, which indicators are suitable for the projects you have discussed just before.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Background information (no need to read it out, just in case someone asks for more details) </a:t>
            </a:r>
          </a:p>
          <a:p>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GLOBAL ENVIRONMENTAL BENEFITS </a:t>
            </a:r>
            <a:r>
              <a:rPr lang="en-US" sz="1200" b="0" i="0" u="none" strike="noStrike" kern="1200" baseline="0" dirty="0" smtClean="0">
                <a:solidFill>
                  <a:schemeClr val="tx1"/>
                </a:solidFill>
                <a:latin typeface="+mn-lt"/>
                <a:ea typeface="+mn-ea"/>
                <a:cs typeface="+mn-cs"/>
              </a:rPr>
              <a:t>(https://www.thegef.org/gef/GEB)</a:t>
            </a:r>
          </a:p>
          <a:p>
            <a:endParaRPr lang="en-US" sz="1200" b="0" i="0" u="none" strike="noStrike" kern="1200" baseline="0" dirty="0" smtClean="0">
              <a:solidFill>
                <a:schemeClr val="tx1"/>
              </a:solidFill>
              <a:latin typeface="+mn-lt"/>
              <a:ea typeface="+mn-ea"/>
              <a:cs typeface="+mn-cs"/>
            </a:endParaRPr>
          </a:p>
          <a:p>
            <a:r>
              <a:rPr lang="en-US" dirty="0" smtClean="0">
                <a:effectLst/>
              </a:rPr>
              <a:t>GEF investments are predicated on the delivery of global environmental benefits in biodiversity, climate change mitigation, international waters, land degradation and forests, and chemicals and waste. Increasingly, GEF is seeking to deliver multiple environmental benefits through integrated investments across the various dimensions of the global environment.</a:t>
            </a:r>
          </a:p>
          <a:p>
            <a:r>
              <a:rPr lang="en-US" b="1" dirty="0" smtClean="0">
                <a:effectLst/>
              </a:rPr>
              <a:t>Biodiversity</a:t>
            </a:r>
            <a:endParaRPr lang="en-US" dirty="0" smtClean="0">
              <a:effectLst/>
            </a:endParaRPr>
          </a:p>
          <a:p>
            <a:r>
              <a:rPr lang="en-US" dirty="0" smtClean="0">
                <a:effectLst/>
              </a:rPr>
              <a:t>Global environmental benefits resulting from GEF’s biodiversity financing include:</a:t>
            </a:r>
          </a:p>
          <a:p>
            <a:r>
              <a:rPr lang="en-US" dirty="0" smtClean="0">
                <a:effectLst/>
              </a:rPr>
              <a:t>Conservation of globally significant biodiversity;</a:t>
            </a:r>
          </a:p>
          <a:p>
            <a:r>
              <a:rPr lang="en-US" dirty="0" smtClean="0">
                <a:effectLst/>
              </a:rPr>
              <a:t>Sustainable use of the components of globally significant biodiversity; and</a:t>
            </a:r>
          </a:p>
          <a:p>
            <a:r>
              <a:rPr lang="en-US" dirty="0" smtClean="0">
                <a:effectLst/>
              </a:rPr>
              <a:t>Fair and equitable sharing of the benefits arising from the utilization of genetic resources, including by appropriate access to genetic resources.</a:t>
            </a:r>
          </a:p>
          <a:p>
            <a:r>
              <a:rPr lang="en-US" b="1" dirty="0" smtClean="0">
                <a:effectLst/>
              </a:rPr>
              <a:t>Climate Change Mitigation</a:t>
            </a:r>
            <a:endParaRPr lang="en-US" dirty="0" smtClean="0">
              <a:effectLst/>
            </a:endParaRPr>
          </a:p>
          <a:p>
            <a:r>
              <a:rPr lang="en-US" dirty="0" smtClean="0">
                <a:effectLst/>
              </a:rPr>
              <a:t>Global environmental benefit in the Climate Change Mitigation focal area is the sustainable mitigation of the concentration of anthropogenic greenhouse gases (GHG) in the atmosphere. Specifically, it includes:</a:t>
            </a:r>
          </a:p>
          <a:p>
            <a:r>
              <a:rPr lang="en-US" dirty="0" smtClean="0">
                <a:effectLst/>
              </a:rPr>
              <a:t>Mitigated GHG emissions;</a:t>
            </a:r>
          </a:p>
          <a:p>
            <a:r>
              <a:rPr lang="en-US" dirty="0" smtClean="0">
                <a:effectLst/>
              </a:rPr>
              <a:t>Increased use of renewable energy and decreased use of fossil energy resources;</a:t>
            </a:r>
          </a:p>
          <a:p>
            <a:r>
              <a:rPr lang="en-US" dirty="0" smtClean="0">
                <a:effectLst/>
              </a:rPr>
              <a:t>Improved energy efficiency;</a:t>
            </a:r>
          </a:p>
          <a:p>
            <a:r>
              <a:rPr lang="en-US" dirty="0" smtClean="0">
                <a:effectLst/>
              </a:rPr>
              <a:t>Increased adoption of innovative technologies and management practices for GHG emission reduction and carbon sequestration; and</a:t>
            </a:r>
          </a:p>
          <a:p>
            <a:r>
              <a:rPr lang="en-US" dirty="0" smtClean="0">
                <a:effectLst/>
              </a:rPr>
              <a:t>Conservation and enhanced carbon stocks in agriculture, forest, and other land use.</a:t>
            </a:r>
          </a:p>
          <a:p>
            <a:r>
              <a:rPr lang="en-US" b="1" dirty="0" smtClean="0">
                <a:effectLst/>
              </a:rPr>
              <a:t>Land Degradation</a:t>
            </a:r>
            <a:endParaRPr lang="en-US" dirty="0" smtClean="0">
              <a:effectLst/>
            </a:endParaRPr>
          </a:p>
          <a:p>
            <a:r>
              <a:rPr lang="en-US" dirty="0" smtClean="0">
                <a:effectLst/>
              </a:rPr>
              <a:t>Global environmental benefits resulting from GEF’s focus on land degradation focal area, specifically addressing desertification and deforestation, include:</a:t>
            </a:r>
          </a:p>
          <a:p>
            <a:r>
              <a:rPr lang="en-US" dirty="0" smtClean="0">
                <a:effectLst/>
              </a:rPr>
              <a:t>Improved provision of agro-ecosystem and forest ecosystem goods and services;</a:t>
            </a:r>
          </a:p>
          <a:p>
            <a:r>
              <a:rPr lang="en-US" dirty="0" smtClean="0">
                <a:effectLst/>
              </a:rPr>
              <a:t>Mitigated/avoided greenhouse gas emissions and increased carbon sequestration in production landscapes;</a:t>
            </a:r>
          </a:p>
          <a:p>
            <a:r>
              <a:rPr lang="en-US" dirty="0" smtClean="0">
                <a:effectLst/>
              </a:rPr>
              <a:t>Conservation and sustainable use of biodiversity in productive landscapes; and</a:t>
            </a:r>
          </a:p>
          <a:p>
            <a:r>
              <a:rPr lang="en-US" dirty="0" smtClean="0">
                <a:effectLst/>
              </a:rPr>
              <a:t>Reduced pollution and siltation of international waters.</a:t>
            </a:r>
          </a:p>
          <a:p>
            <a:r>
              <a:rPr lang="en-US" b="1" dirty="0" smtClean="0">
                <a:effectLst/>
              </a:rPr>
              <a:t>International Waters</a:t>
            </a:r>
            <a:endParaRPr lang="en-US" dirty="0" smtClean="0">
              <a:effectLst/>
            </a:endParaRPr>
          </a:p>
          <a:p>
            <a:r>
              <a:rPr lang="en-US" dirty="0" smtClean="0">
                <a:effectLst/>
              </a:rPr>
              <a:t>Global environmental benefits targeted by GEF’s work in international waters relate to transboundary concerns, including:</a:t>
            </a:r>
          </a:p>
          <a:p>
            <a:r>
              <a:rPr lang="en-US" dirty="0" smtClean="0">
                <a:effectLst/>
              </a:rPr>
              <a:t>Multi-state cooperation to reduce threats to international waters;</a:t>
            </a:r>
          </a:p>
          <a:p>
            <a:r>
              <a:rPr lang="en-US" dirty="0" smtClean="0">
                <a:effectLst/>
              </a:rPr>
              <a:t>Reduced pollution load in international waters from nutrient enrichment and other land-based activities;</a:t>
            </a:r>
          </a:p>
          <a:p>
            <a:r>
              <a:rPr lang="en-US" dirty="0" smtClean="0">
                <a:effectLst/>
              </a:rPr>
              <a:t>Restored and sustained freshwater, coastal, and marine ecosystems goods and services, including globally significant biodiversity, as well as maintained capacity of natural systems to sequester carbon; and</a:t>
            </a:r>
          </a:p>
          <a:p>
            <a:r>
              <a:rPr lang="en-US" dirty="0" smtClean="0">
                <a:effectLst/>
              </a:rPr>
              <a:t>Reduced vulnerability to climate variability and climate-related risks, and increased ecosystem resilience.</a:t>
            </a:r>
          </a:p>
          <a:p>
            <a:r>
              <a:rPr lang="en-US" b="1" dirty="0" smtClean="0">
                <a:effectLst/>
              </a:rPr>
              <a:t>Chemicals and Waste</a:t>
            </a:r>
            <a:endParaRPr lang="en-US" dirty="0" smtClean="0">
              <a:effectLst/>
            </a:endParaRPr>
          </a:p>
          <a:p>
            <a:r>
              <a:rPr lang="en-US" dirty="0" smtClean="0">
                <a:effectLst/>
              </a:rPr>
              <a:t>GEF’s long term goal in chemicals and waste is to prevent the exposure of humans and the environment to harmful chemicals and waste of global importance, including persistent organic pollutants, mercury and ozone depleting substances, through a significant reduction in the production, use, consumption and emissions/releases of those chemicals and waste. Global environmental benefits resulting from GEF’s objectives in the area of chemicals and waste include:</a:t>
            </a:r>
          </a:p>
          <a:p>
            <a:r>
              <a:rPr lang="en-US" dirty="0" smtClean="0">
                <a:effectLst/>
              </a:rPr>
              <a:t>Protected human health and environment through the reduction and elimination of mercury use and prevention of anthropogenic emissions and releases of mercury and mercury compounds;</a:t>
            </a:r>
          </a:p>
          <a:p>
            <a:r>
              <a:rPr lang="en-US" dirty="0" smtClean="0">
                <a:effectLst/>
              </a:rPr>
              <a:t>Protected human health and environment through the phase out of production and consumption of ozone depleting substances;</a:t>
            </a:r>
          </a:p>
          <a:p>
            <a:r>
              <a:rPr lang="en-US" dirty="0" smtClean="0">
                <a:effectLst/>
              </a:rPr>
              <a:t>Reduced risks on human health and the environment through reducing and eliminating production, use and releases of Persistent Organic Pollutants and their waste; and</a:t>
            </a:r>
          </a:p>
          <a:p>
            <a:r>
              <a:rPr lang="en-US" dirty="0" smtClean="0">
                <a:effectLst/>
              </a:rPr>
              <a:t>Reduced risks on human health and the environment through sound management of chemicals and waste of global concern.</a:t>
            </a:r>
          </a:p>
          <a:p>
            <a:r>
              <a:rPr lang="en-US" b="1" dirty="0" smtClean="0">
                <a:effectLst/>
              </a:rPr>
              <a:t>Sustainable Forest Management/REDD+</a:t>
            </a:r>
            <a:endParaRPr lang="en-US" dirty="0" smtClean="0">
              <a:effectLst/>
            </a:endParaRPr>
          </a:p>
          <a:p>
            <a:r>
              <a:rPr lang="en-US" dirty="0" smtClean="0">
                <a:effectLst/>
              </a:rPr>
              <a:t>Multiple global environmental benefits addressing the emphasis placed by UNFCCC, CBD and UNCCD on the importance of conservation, sustainable use and management of forests, include:</a:t>
            </a:r>
          </a:p>
          <a:p>
            <a:r>
              <a:rPr lang="en-US" dirty="0" smtClean="0">
                <a:effectLst/>
              </a:rPr>
              <a:t>Reduction in forest loss and forest degradation;</a:t>
            </a:r>
          </a:p>
          <a:p>
            <a:r>
              <a:rPr lang="en-US" dirty="0" smtClean="0">
                <a:effectLst/>
              </a:rPr>
              <a:t>Maintenance of the range of environmental services and products derived from forests; and</a:t>
            </a:r>
          </a:p>
          <a:p>
            <a:r>
              <a:rPr lang="en-US" dirty="0" smtClean="0">
                <a:effectLst/>
              </a:rPr>
              <a:t>Enhanced sustainable livelihoods for local communities and forest-dependent peoples.</a:t>
            </a:r>
          </a:p>
          <a:p>
            <a:endParaRPr lang="en-US" sz="1200" b="0" i="0" u="none" strike="noStrike" kern="1200" baseline="0" dirty="0" smtClean="0">
              <a:solidFill>
                <a:schemeClr val="tx1"/>
              </a:solidFill>
              <a:latin typeface="+mn-lt"/>
              <a:ea typeface="+mn-ea"/>
              <a:cs typeface="+mn-cs"/>
            </a:endParaRPr>
          </a:p>
          <a:p>
            <a:endParaRPr lang="en-US" dirty="0" smtClean="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3</a:t>
            </a:fld>
            <a:endParaRPr lang="en-US"/>
          </a:p>
        </p:txBody>
      </p:sp>
    </p:spTree>
    <p:extLst>
      <p:ext uri="{BB962C8B-B14F-4D97-AF65-F5344CB8AC3E}">
        <p14:creationId xmlns:p14="http://schemas.microsoft.com/office/powerpoint/2010/main" val="1313108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smtClean="0"/>
              <a:t>And finally, let me just give you a visual overview of the GEF RBM Framework.</a:t>
            </a:r>
            <a:r>
              <a:rPr lang="en-US" b="1" baseline="0" dirty="0" smtClean="0"/>
              <a:t> It shows how the individual project outputs and outcomes lead to Global Environmental Benefits (GEBs), which are aggregated at corporate level. </a:t>
            </a:r>
            <a:endParaRPr lang="en-US" b="1" dirty="0" smtClean="0"/>
          </a:p>
          <a:p>
            <a:endParaRPr lang="en-US" dirty="0" smtClean="0"/>
          </a:p>
          <a:p>
            <a:r>
              <a:rPr lang="en-US" u="sng" dirty="0" smtClean="0"/>
              <a:t>Background text – no need</a:t>
            </a:r>
            <a:r>
              <a:rPr lang="en-US" u="sng" baseline="0" dirty="0" smtClean="0"/>
              <a:t> to read it all out. </a:t>
            </a:r>
            <a:endParaRPr lang="en-US" u="sng" dirty="0" smtClean="0"/>
          </a:p>
          <a:p>
            <a:r>
              <a:rPr lang="en-US" dirty="0" smtClean="0"/>
              <a:t>Each </a:t>
            </a:r>
            <a:r>
              <a:rPr lang="en-US" dirty="0"/>
              <a:t>level of the pyramid is connected to the other in both an upward and downward direction.  In this model the starting point for a monitoring system is a project’s logical/results framework (</a:t>
            </a:r>
            <a:r>
              <a:rPr lang="en-US" dirty="0" err="1"/>
              <a:t>logframe</a:t>
            </a:r>
            <a:r>
              <a:rPr lang="en-US" dirty="0"/>
              <a:t>). The </a:t>
            </a:r>
            <a:r>
              <a:rPr lang="en-US" dirty="0" err="1"/>
              <a:t>logframe</a:t>
            </a:r>
            <a:r>
              <a:rPr lang="en-US" dirty="0"/>
              <a:t> approach (LFA) is not new but it is still useful because it is built on the planning concept of a hierarchy of levels that link project inputs, activities, outputs, outcomes, and goals. A cause-and-effect relationship is assumed, with elements at the lower level contributing to the attainment of those above.</a:t>
            </a:r>
          </a:p>
          <a:p>
            <a:endParaRPr lang="en-US" dirty="0"/>
          </a:p>
          <a:p>
            <a:r>
              <a:rPr lang="en-US" dirty="0"/>
              <a:t>At the highest level of RBM is the institution as a whole.  The lower levels contribute towards achieving the overall goal of the GEF. In the GEF Instrument, the GEF operates “as a mechanism for international cooperation for the purpose of providing new and additional grant and concessional funding to meet the agreed incremental cost of measures to achieve agreed global environmental benefits,” in six focal areas. The longer-term expected impact of achieving “global environmental benefits” at an institutional level cannot be monitored on a consistent, periodic basis. If, however, the GEF monitors how outputs and outcomes at the project and program level are progressing towards achieving global environmental benefits, a more in-depth study, analyzing causes and effects of GEF interventions can more accurately be carried out by an evaluation. In other words, the RBM system is part of a process intended to equip the GEF with the information needed to assess how the GEF interventions contribute toward its overall goal.   </a:t>
            </a:r>
          </a:p>
          <a:p>
            <a:endParaRPr lang="en-US" dirty="0"/>
          </a:p>
          <a:p>
            <a:r>
              <a:rPr lang="en-US" dirty="0"/>
              <a:t>Three results levels: project, focal area or portfolio-level, and corporate-level. The GEF Secretariat is responsible for measuring results at the focal area or portfolio-level and at the corporate-level. GEF Agencies will ensure the measurement of results at the project-level</a:t>
            </a:r>
          </a:p>
          <a:p>
            <a:endParaRPr lang="en-US" b="1" dirty="0"/>
          </a:p>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4</a:t>
            </a:fld>
            <a:endParaRPr lang="en-US"/>
          </a:p>
        </p:txBody>
      </p:sp>
    </p:spTree>
    <p:extLst>
      <p:ext uri="{BB962C8B-B14F-4D97-AF65-F5344CB8AC3E}">
        <p14:creationId xmlns:p14="http://schemas.microsoft.com/office/powerpoint/2010/main" val="1759988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let’s have a look at the exercise.</a:t>
            </a:r>
            <a:r>
              <a:rPr lang="en-US" baseline="0" dirty="0" smtClean="0"/>
              <a:t> We will give you 10 – 15 minutes for it and then talk about it in plenary. The idea here is that you recall the projects we used for the earlier exercise and look at them with the GEF Global Environmental Benefits in mind. Since everything  is about measurement, they are all expressed in the form of indicators. We have pulled just a few sample indicators from the GEF tracking tools and would like to invite you, to identify, which of the indicators could be used to measure progress in your projects. If you do not find a suitable indicator on this list, please list </a:t>
            </a:r>
            <a:r>
              <a:rPr lang="en-US" sz="1200" b="0" kern="1200" dirty="0" smtClean="0">
                <a:solidFill>
                  <a:schemeClr val="tx1"/>
                </a:solidFill>
                <a:effectLst/>
                <a:latin typeface="+mn-lt"/>
                <a:ea typeface="+mn-ea"/>
                <a:cs typeface="+mn-cs"/>
              </a:rPr>
              <a:t>other indicators that could meaningfully help you measure progress of implementation of your project</a:t>
            </a:r>
            <a:r>
              <a:rPr lang="en-US" sz="1200" b="0" kern="1200" baseline="0" dirty="0" smtClean="0">
                <a:solidFill>
                  <a:schemeClr val="tx1"/>
                </a:solidFill>
                <a:effectLst/>
                <a:latin typeface="+mn-lt"/>
                <a:ea typeface="+mn-ea"/>
                <a:cs typeface="+mn-cs"/>
              </a:rPr>
              <a:t> on the backside of the sheet. Colleagues and I will walk round to see whether you have any additional questions during the exercise. </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5</a:t>
            </a:fld>
            <a:endParaRPr lang="en-US"/>
          </a:p>
        </p:txBody>
      </p:sp>
    </p:spTree>
    <p:extLst>
      <p:ext uri="{BB962C8B-B14F-4D97-AF65-F5344CB8AC3E}">
        <p14:creationId xmlns:p14="http://schemas.microsoft.com/office/powerpoint/2010/main" val="1091179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Additional questions to drill deeper and potentially guide the discussion in a better</a:t>
            </a:r>
            <a:r>
              <a:rPr lang="en-US" baseline="0" dirty="0" smtClean="0"/>
              <a:t> way: </a:t>
            </a:r>
          </a:p>
          <a:p>
            <a:endParaRPr lang="en-US" baseline="0" dirty="0" smtClean="0"/>
          </a:p>
          <a:p>
            <a:r>
              <a:rPr lang="en-US" b="1" baseline="0" dirty="0" smtClean="0"/>
              <a:t>In your job as focal points, why is it useful to use this type of indicators? </a:t>
            </a:r>
          </a:p>
          <a:p>
            <a:r>
              <a:rPr lang="en-US" b="1" baseline="0" dirty="0" smtClean="0"/>
              <a:t>Please let us know which one or two indicators you found most suitable for a particular project and why? </a:t>
            </a:r>
          </a:p>
          <a:p>
            <a:r>
              <a:rPr lang="en-US" b="1" baseline="0" dirty="0" smtClean="0"/>
              <a:t>Please share with us some additional benefits you would have liked </a:t>
            </a:r>
            <a:r>
              <a:rPr lang="en-US" b="1" baseline="0" smtClean="0"/>
              <a:t>to measure. </a:t>
            </a:r>
            <a:endParaRPr lang="en-US" b="1" baseline="0" dirty="0" smtClean="0"/>
          </a:p>
          <a:p>
            <a:endParaRPr lang="en-US" b="1" baseline="0" dirty="0" smtClean="0"/>
          </a:p>
          <a:p>
            <a:endParaRPr lang="en-US" b="1" dirty="0" smtClean="0"/>
          </a:p>
          <a:p>
            <a:endParaRPr lang="en-US" dirty="0" smtClean="0"/>
          </a:p>
          <a:p>
            <a:r>
              <a:rPr lang="en-US" dirty="0" smtClean="0"/>
              <a:t>Some </a:t>
            </a:r>
            <a:r>
              <a:rPr lang="en-US" dirty="0" smtClean="0"/>
              <a:t>issues</a:t>
            </a:r>
            <a:r>
              <a:rPr lang="en-US" baseline="0" dirty="0" smtClean="0"/>
              <a:t> that may come up in the discussion: </a:t>
            </a:r>
          </a:p>
          <a:p>
            <a:endParaRPr lang="en-US" dirty="0" smtClean="0"/>
          </a:p>
          <a:p>
            <a:r>
              <a:rPr lang="en-US" dirty="0" smtClean="0"/>
              <a:t>Emphasize</a:t>
            </a:r>
            <a:r>
              <a:rPr lang="en-US" baseline="0" dirty="0" smtClean="0"/>
              <a:t> the importance of key indicators that are measured by all. Only that way aggregation is possible. “Don’t mix apple with pears.” </a:t>
            </a:r>
          </a:p>
          <a:p>
            <a:endParaRPr lang="en-US" baseline="0" dirty="0" smtClean="0"/>
          </a:p>
          <a:p>
            <a:r>
              <a:rPr lang="en-US" baseline="0" dirty="0" smtClean="0"/>
              <a:t>Indicators: They measure at different levels, e.g. output, outcome and impact. The indicators of the tracking tools (excel sheets to be filled with indicator values) measure outcomes. Often the impact of an intervention only becomes visible after project completion. Tracking tools are submitted at project inception together with the Project Identification From, at mid-term together with the Mid-Term Review and at project completion, together with the Terminal evaluation. Whilst tracking tools contain raw indicator data with limited qualitative information, Mid-Term Reviews on Terminal Evaluations contain much more comprehensive analysis of the projects progress, outcomes and impacts.   </a:t>
            </a:r>
          </a:p>
          <a:p>
            <a:endParaRPr lang="en-US" baseline="0" dirty="0" smtClean="0"/>
          </a:p>
          <a:p>
            <a:r>
              <a:rPr lang="en-US" baseline="0" dirty="0" smtClean="0"/>
              <a:t>Multiple benefits: Our tracking tools currently operate pretty much in silos and we are not usually able to easily track multiple benefits. We are currently thinking about how we could have an improved system in the GEF 7 and would welcome comments from the audience on this. </a:t>
            </a:r>
          </a:p>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6</a:t>
            </a:fld>
            <a:endParaRPr lang="en-US"/>
          </a:p>
        </p:txBody>
      </p:sp>
    </p:spTree>
    <p:extLst>
      <p:ext uri="{BB962C8B-B14F-4D97-AF65-F5344CB8AC3E}">
        <p14:creationId xmlns:p14="http://schemas.microsoft.com/office/powerpoint/2010/main" val="992891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7</a:t>
            </a:fld>
            <a:endParaRPr lang="en-US"/>
          </a:p>
        </p:txBody>
      </p:sp>
    </p:spTree>
    <p:extLst>
      <p:ext uri="{BB962C8B-B14F-4D97-AF65-F5344CB8AC3E}">
        <p14:creationId xmlns:p14="http://schemas.microsoft.com/office/powerpoint/2010/main" val="32562094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124200"/>
            <a:ext cx="6400800" cy="1752600"/>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8" name="Title 7"/>
          <p:cNvSpPr>
            <a:spLocks noGrp="1"/>
          </p:cNvSpPr>
          <p:nvPr>
            <p:ph type="title"/>
          </p:nvPr>
        </p:nvSpPr>
        <p:spPr>
          <a:xfrm>
            <a:off x="457200" y="1828800"/>
            <a:ext cx="8229600" cy="1143000"/>
          </a:xfrm>
        </p:spPr>
        <p:txBody>
          <a:bodyPr/>
          <a:lstStyle>
            <a:lvl1pPr>
              <a:defRPr>
                <a:solidFill>
                  <a:srgbClr val="00B050"/>
                </a:solidFill>
              </a:defRPr>
            </a:lvl1pPr>
          </a:lstStyle>
          <a:p>
            <a:r>
              <a:rPr lang="en-US" dirty="0" smtClean="0"/>
              <a:t>Click to edit Master title style</a:t>
            </a:r>
            <a:endParaRPr lang="en-US" dirty="0"/>
          </a:p>
        </p:txBody>
      </p:sp>
      <p:grpSp>
        <p:nvGrpSpPr>
          <p:cNvPr id="2" name="Group 9"/>
          <p:cNvGrpSpPr/>
          <p:nvPr userDrawn="1"/>
        </p:nvGrpSpPr>
        <p:grpSpPr>
          <a:xfrm>
            <a:off x="0" y="0"/>
            <a:ext cx="9144000" cy="1248156"/>
            <a:chOff x="0" y="152400"/>
            <a:chExt cx="9144000" cy="1248156"/>
          </a:xfrm>
        </p:grpSpPr>
        <p:pic>
          <p:nvPicPr>
            <p:cNvPr id="6" name="Picture 5" descr="GEF-20-PPT-BG-blank.png"/>
            <p:cNvPicPr>
              <a:picLocks noChangeAspect="1"/>
            </p:cNvPicPr>
            <p:nvPr userDrawn="1"/>
          </p:nvPicPr>
          <p:blipFill>
            <a:blip r:embed="rId2" cstate="print"/>
            <a:stretch>
              <a:fillRect/>
            </a:stretch>
          </p:blipFill>
          <p:spPr>
            <a:xfrm>
              <a:off x="0" y="152400"/>
              <a:ext cx="9144000" cy="1246632"/>
            </a:xfrm>
            <a:prstGeom prst="rect">
              <a:avLst/>
            </a:prstGeom>
            <a:effectLst>
              <a:reflection blurRad="6350" stA="50000" endA="300" endPos="38500" dist="50800" dir="5400000" sy="-100000" algn="bl" rotWithShape="0"/>
            </a:effectLst>
          </p:spPr>
        </p:pic>
        <p:pic>
          <p:nvPicPr>
            <p:cNvPr id="7" name="Picture 6" descr="GEF-PPT-BG.png"/>
            <p:cNvPicPr>
              <a:picLocks noChangeAspect="1"/>
            </p:cNvPicPr>
            <p:nvPr userDrawn="1"/>
          </p:nvPicPr>
          <p:blipFill>
            <a:blip r:embed="rId3" cstate="print"/>
            <a:stretch>
              <a:fillRect/>
            </a:stretch>
          </p:blipFill>
          <p:spPr>
            <a:xfrm>
              <a:off x="0" y="152400"/>
              <a:ext cx="9144000" cy="1248156"/>
            </a:xfrm>
            <a:prstGeom prst="rect">
              <a:avLst/>
            </a:prstGeom>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38200"/>
          </a:xfrm>
        </p:spPr>
        <p:txBody>
          <a:bodyPr/>
          <a:lstStyle>
            <a:lvl1pPr>
              <a:defRPr sz="3600"/>
            </a:lvl1pPr>
          </a:lstStyle>
          <a:p>
            <a:r>
              <a:rPr lang="en-US" dirty="0"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Title 5"/>
          <p:cNvSpPr txBox="1">
            <a:spLocks/>
          </p:cNvSpPr>
          <p:nvPr/>
        </p:nvSpPr>
        <p:spPr>
          <a:xfrm>
            <a:off x="685800" y="3810000"/>
            <a:ext cx="77724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lang="en-US" dirty="0" smtClean="0"/>
              <a:t>Questions?</a:t>
            </a:r>
            <a:endParaRPr lang="en-US" dirty="0"/>
          </a:p>
        </p:txBody>
      </p:sp>
      <p:sp>
        <p:nvSpPr>
          <p:cNvPr id="7" name="Title 1"/>
          <p:cNvSpPr txBox="1">
            <a:spLocks/>
          </p:cNvSpPr>
          <p:nvPr/>
        </p:nvSpPr>
        <p:spPr>
          <a:xfrm>
            <a:off x="685800" y="22860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lang="en-US" sz="4800" dirty="0" smtClean="0">
                <a:solidFill>
                  <a:srgbClr val="00642D"/>
                </a:solidFill>
                <a:latin typeface="+mn-lt"/>
                <a:ea typeface="+mn-ea"/>
                <a:cs typeface="+mn-cs"/>
              </a:rPr>
              <a:t>Thank you for your attention</a:t>
            </a:r>
          </a:p>
        </p:txBody>
      </p:sp>
      <p:pic>
        <p:nvPicPr>
          <p:cNvPr id="9" name="Picture 8" descr="GEF-PPT-BG.png"/>
          <p:cNvPicPr>
            <a:picLocks noChangeAspect="1"/>
          </p:cNvPicPr>
          <p:nvPr userDrawn="1"/>
        </p:nvPicPr>
        <p:blipFill>
          <a:blip r:embed="rId2" cstate="print"/>
          <a:stretch>
            <a:fillRect/>
          </a:stretch>
        </p:blipFill>
        <p:spPr>
          <a:xfrm>
            <a:off x="0" y="5609844"/>
            <a:ext cx="9144000" cy="124815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 Target="../slides/slid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5" name="Picture 4" descr="GEF-PPT-BG.png">
            <a:hlinkClick r:id="rId7" action="ppaction://hlinksldjump"/>
          </p:cNvPr>
          <p:cNvPicPr>
            <a:picLocks noChangeAspect="1"/>
          </p:cNvPicPr>
          <p:nvPr userDrawn="1"/>
        </p:nvPicPr>
        <p:blipFill>
          <a:blip r:embed="rId8" cstate="print"/>
          <a:stretch>
            <a:fillRect/>
          </a:stretch>
        </p:blipFill>
        <p:spPr>
          <a:xfrm>
            <a:off x="0" y="5609844"/>
            <a:ext cx="9144000" cy="1248156"/>
          </a:xfrm>
          <a:prstGeom prst="rect">
            <a:avLst/>
          </a:prstGeom>
        </p:spPr>
      </p:pic>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Lst>
  <p:txStyles>
    <p:titleStyle>
      <a:lvl1pPr algn="ctr" rtl="0" fontAlgn="base">
        <a:spcBef>
          <a:spcPct val="0"/>
        </a:spcBef>
        <a:spcAft>
          <a:spcPct val="0"/>
        </a:spcAft>
        <a:defRPr sz="4400" b="1" kern="1200">
          <a:solidFill>
            <a:srgbClr val="1F497D"/>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819400"/>
            <a:ext cx="8229600" cy="1143000"/>
          </a:xfrm>
        </p:spPr>
        <p:txBody>
          <a:bodyPr rtlCol="0">
            <a:normAutofit fontScale="90000"/>
          </a:bodyPr>
          <a:lstStyle/>
          <a:p>
            <a:pPr fontAlgn="auto">
              <a:spcAft>
                <a:spcPts val="0"/>
              </a:spcAft>
              <a:defRPr/>
            </a:pPr>
            <a:r>
              <a:rPr lang="en-US" sz="4000" b="1" dirty="0" smtClean="0">
                <a:solidFill>
                  <a:srgbClr val="00642D"/>
                </a:solidFill>
                <a:ea typeface="+mn-ea"/>
                <a:cs typeface="+mn-cs"/>
              </a:rPr>
              <a:t>Results Based Management in the GEF</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79925"/>
            <a:ext cx="9144000" cy="5891584"/>
          </a:xfrm>
          <a:prstGeom prst="rect">
            <a:avLst/>
          </a:prstGeom>
        </p:spPr>
      </p:pic>
    </p:spTree>
    <p:extLst>
      <p:ext uri="{BB962C8B-B14F-4D97-AF65-F5344CB8AC3E}">
        <p14:creationId xmlns:p14="http://schemas.microsoft.com/office/powerpoint/2010/main" val="5315403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icture 32" descr="alternative-power.jpg.jpeg"/>
          <p:cNvPicPr>
            <a:picLocks noChangeAspect="1"/>
          </p:cNvPicPr>
          <p:nvPr/>
        </p:nvPicPr>
        <p:blipFill>
          <a:blip r:embed="rId3" cstate="print">
            <a:lum bright="10000"/>
          </a:blip>
          <a:stretch>
            <a:fillRect/>
          </a:stretch>
        </p:blipFill>
        <p:spPr>
          <a:xfrm>
            <a:off x="6350267" y="3731021"/>
            <a:ext cx="2438400" cy="2593579"/>
          </a:xfrm>
          <a:prstGeom prst="rect">
            <a:avLst/>
          </a:prstGeom>
        </p:spPr>
      </p:pic>
      <p:sp>
        <p:nvSpPr>
          <p:cNvPr id="7" name="TextBox 6"/>
          <p:cNvSpPr txBox="1"/>
          <p:nvPr/>
        </p:nvSpPr>
        <p:spPr>
          <a:xfrm>
            <a:off x="381000" y="228600"/>
            <a:ext cx="5410200" cy="1384995"/>
          </a:xfrm>
          <a:prstGeom prst="rect">
            <a:avLst/>
          </a:prstGeom>
          <a:noFill/>
        </p:spPr>
        <p:txBody>
          <a:bodyPr wrap="square" rtlCol="0">
            <a:spAutoFit/>
          </a:bodyPr>
          <a:lstStyle/>
          <a:p>
            <a:r>
              <a:rPr lang="en-US" sz="2800" b="1" dirty="0" smtClean="0"/>
              <a:t>R</a:t>
            </a:r>
            <a:r>
              <a:rPr lang="en-US" sz="2800" dirty="0" smtClean="0"/>
              <a:t>esults</a:t>
            </a:r>
          </a:p>
          <a:p>
            <a:r>
              <a:rPr lang="en-US" sz="2800" b="1" dirty="0" smtClean="0"/>
              <a:t>	B</a:t>
            </a:r>
            <a:r>
              <a:rPr lang="en-US" sz="2800" dirty="0" smtClean="0"/>
              <a:t>ased</a:t>
            </a:r>
          </a:p>
          <a:p>
            <a:r>
              <a:rPr lang="en-US" sz="2800" dirty="0" smtClean="0"/>
              <a:t>		</a:t>
            </a:r>
            <a:r>
              <a:rPr lang="en-US" sz="2800" b="1" dirty="0" smtClean="0"/>
              <a:t>M</a:t>
            </a:r>
            <a:r>
              <a:rPr lang="en-US" sz="2800" dirty="0" smtClean="0"/>
              <a:t>anagement</a:t>
            </a:r>
            <a:endParaRPr lang="en-US" sz="2800" dirty="0"/>
          </a:p>
        </p:txBody>
      </p:sp>
      <p:sp>
        <p:nvSpPr>
          <p:cNvPr id="10" name="TextBox 9"/>
          <p:cNvSpPr txBox="1"/>
          <p:nvPr/>
        </p:nvSpPr>
        <p:spPr>
          <a:xfrm>
            <a:off x="6385591" y="2607439"/>
            <a:ext cx="2895600" cy="1938992"/>
          </a:xfrm>
          <a:prstGeom prst="rect">
            <a:avLst/>
          </a:prstGeom>
          <a:noFill/>
        </p:spPr>
        <p:txBody>
          <a:bodyPr wrap="square" rtlCol="0">
            <a:spAutoFit/>
          </a:bodyPr>
          <a:lstStyle/>
          <a:p>
            <a:r>
              <a:rPr lang="en-US" sz="2400" b="1" dirty="0" smtClean="0"/>
              <a:t>Achieving Global </a:t>
            </a:r>
            <a:r>
              <a:rPr lang="en-US" sz="2400" b="1" dirty="0"/>
              <a:t>Environmental Benefits</a:t>
            </a:r>
          </a:p>
          <a:p>
            <a:endParaRPr lang="en-US" sz="2000" dirty="0"/>
          </a:p>
          <a:p>
            <a:pPr algn="ctr"/>
            <a:endParaRPr lang="en-US" sz="2800" b="1" dirty="0"/>
          </a:p>
        </p:txBody>
      </p:sp>
      <p:sp>
        <p:nvSpPr>
          <p:cNvPr id="13" name="Rounded Rectangle 12"/>
          <p:cNvSpPr/>
          <p:nvPr/>
        </p:nvSpPr>
        <p:spPr>
          <a:xfrm>
            <a:off x="1371600" y="2438400"/>
            <a:ext cx="3505200" cy="91440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Project Level </a:t>
            </a:r>
            <a:r>
              <a:rPr lang="en-US" b="1" dirty="0">
                <a:solidFill>
                  <a:schemeClr val="tx1"/>
                </a:solidFill>
              </a:rPr>
              <a:t>R</a:t>
            </a:r>
            <a:r>
              <a:rPr lang="en-US" b="1" dirty="0" smtClean="0">
                <a:solidFill>
                  <a:schemeClr val="tx1"/>
                </a:solidFill>
              </a:rPr>
              <a:t>esults</a:t>
            </a:r>
            <a:endParaRPr lang="en-US" b="1" dirty="0">
              <a:solidFill>
                <a:schemeClr val="tx1"/>
              </a:solidFill>
            </a:endParaRPr>
          </a:p>
        </p:txBody>
      </p:sp>
      <p:cxnSp>
        <p:nvCxnSpPr>
          <p:cNvPr id="16" name="Straight Arrow Connector 15"/>
          <p:cNvCxnSpPr/>
          <p:nvPr/>
        </p:nvCxnSpPr>
        <p:spPr>
          <a:xfrm>
            <a:off x="3056283" y="3412969"/>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006587" y="1678965"/>
            <a:ext cx="0" cy="6286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Rounded Rectangle 29"/>
          <p:cNvSpPr/>
          <p:nvPr/>
        </p:nvSpPr>
        <p:spPr>
          <a:xfrm>
            <a:off x="1295400" y="4038600"/>
            <a:ext cx="3505200" cy="91440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Portfolio Level Results</a:t>
            </a:r>
            <a:endParaRPr lang="en-US" b="1" dirty="0">
              <a:solidFill>
                <a:schemeClr val="tx1">
                  <a:lumMod val="50000"/>
                  <a:lumOff val="50000"/>
                </a:schemeClr>
              </a:solidFill>
            </a:endParaRPr>
          </a:p>
        </p:txBody>
      </p:sp>
      <p:cxnSp>
        <p:nvCxnSpPr>
          <p:cNvPr id="32" name="Shape 31"/>
          <p:cNvCxnSpPr>
            <a:stCxn id="30" idx="3"/>
          </p:cNvCxnSpPr>
          <p:nvPr/>
        </p:nvCxnSpPr>
        <p:spPr>
          <a:xfrm flipV="1">
            <a:off x="4800600" y="2667625"/>
            <a:ext cx="2209800" cy="1828175"/>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335795" y="2307659"/>
            <a:ext cx="2467343" cy="369332"/>
          </a:xfrm>
          <a:prstGeom prst="rect">
            <a:avLst/>
          </a:prstGeom>
        </p:spPr>
        <p:txBody>
          <a:bodyPr wrap="none">
            <a:spAutoFit/>
          </a:bodyPr>
          <a:lstStyle/>
          <a:p>
            <a:pPr algn="ctr"/>
            <a:r>
              <a:rPr lang="en-US" b="1" dirty="0" smtClean="0">
                <a:solidFill>
                  <a:schemeClr val="tx1">
                    <a:lumMod val="50000"/>
                    <a:lumOff val="50000"/>
                  </a:schemeClr>
                </a:solidFill>
              </a:rPr>
              <a:t>GEF </a:t>
            </a:r>
            <a:r>
              <a:rPr lang="en-US" b="1" dirty="0">
                <a:solidFill>
                  <a:schemeClr val="tx1">
                    <a:lumMod val="50000"/>
                    <a:lumOff val="50000"/>
                  </a:schemeClr>
                </a:solidFill>
              </a:rPr>
              <a:t>Desired Results</a:t>
            </a:r>
          </a:p>
        </p:txBody>
      </p:sp>
      <p:sp>
        <p:nvSpPr>
          <p:cNvPr id="3" name="Rectangle 2"/>
          <p:cNvSpPr/>
          <p:nvPr/>
        </p:nvSpPr>
        <p:spPr>
          <a:xfrm>
            <a:off x="4572000" y="0"/>
            <a:ext cx="4572000" cy="1477328"/>
          </a:xfrm>
          <a:prstGeom prst="rect">
            <a:avLst/>
          </a:prstGeom>
        </p:spPr>
        <p:txBody>
          <a:bodyPr>
            <a:spAutoFit/>
          </a:bodyPr>
          <a:lstStyle/>
          <a:p>
            <a:endParaRPr lang="en-US" dirty="0">
              <a:solidFill>
                <a:schemeClr val="tx2">
                  <a:lumMod val="60000"/>
                  <a:lumOff val="40000"/>
                </a:schemeClr>
              </a:solidFill>
            </a:endParaRPr>
          </a:p>
          <a:p>
            <a:pPr algn="ctr"/>
            <a:r>
              <a:rPr lang="en-US" dirty="0">
                <a:solidFill>
                  <a:schemeClr val="tx2">
                    <a:lumMod val="60000"/>
                    <a:lumOff val="40000"/>
                  </a:schemeClr>
                </a:solidFill>
              </a:rPr>
              <a:t>A robust system to ensure that key management decisions are based on results is critical to help the GEF network achieve its objectives </a:t>
            </a:r>
          </a:p>
        </p:txBody>
      </p:sp>
    </p:spTree>
    <p:extLst>
      <p:ext uri="{BB962C8B-B14F-4D97-AF65-F5344CB8AC3E}">
        <p14:creationId xmlns:p14="http://schemas.microsoft.com/office/powerpoint/2010/main" val="3293549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3" grpId="0" animBg="1"/>
      <p:bldP spid="3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sz="3600" dirty="0" smtClean="0"/>
              <a:t>GEF RBM Framework</a:t>
            </a:r>
            <a:endParaRPr lang="en-US" sz="3600" dirty="0"/>
          </a:p>
        </p:txBody>
      </p:sp>
      <p:grpSp>
        <p:nvGrpSpPr>
          <p:cNvPr id="4" name="Group 41"/>
          <p:cNvGrpSpPr>
            <a:grpSpLocks/>
          </p:cNvGrpSpPr>
          <p:nvPr/>
        </p:nvGrpSpPr>
        <p:grpSpPr bwMode="auto">
          <a:xfrm>
            <a:off x="3117193" y="1066800"/>
            <a:ext cx="5493407" cy="4419600"/>
            <a:chOff x="1252" y="912"/>
            <a:chExt cx="2976" cy="1824"/>
          </a:xfrm>
        </p:grpSpPr>
        <p:sp>
          <p:nvSpPr>
            <p:cNvPr id="12" name="AutoShape 42"/>
            <p:cNvSpPr>
              <a:spLocks noChangeArrowheads="1"/>
            </p:cNvSpPr>
            <p:nvPr/>
          </p:nvSpPr>
          <p:spPr bwMode="auto">
            <a:xfrm>
              <a:off x="1252" y="912"/>
              <a:ext cx="2976" cy="1824"/>
            </a:xfrm>
            <a:prstGeom prst="triangle">
              <a:avLst>
                <a:gd name="adj" fmla="val 50000"/>
              </a:avLst>
            </a:prstGeom>
            <a:solidFill>
              <a:srgbClr val="99CCFF">
                <a:alpha val="49019"/>
              </a:srgbClr>
            </a:solidFill>
            <a:ln w="9525" algn="ctr">
              <a:solidFill>
                <a:srgbClr val="000000"/>
              </a:solidFill>
              <a:miter lim="800000"/>
              <a:headEnd/>
              <a:tailEnd/>
            </a:ln>
          </p:spPr>
          <p:txBody>
            <a:bodyPr rot="10800000" anchor="ctr"/>
            <a:lstStyle/>
            <a:p>
              <a:endParaRPr lang="en-US" dirty="0">
                <a:latin typeface="+mn-lt"/>
              </a:endParaRPr>
            </a:p>
          </p:txBody>
        </p:sp>
        <p:sp>
          <p:nvSpPr>
            <p:cNvPr id="13" name="Text Box 43"/>
            <p:cNvSpPr txBox="1">
              <a:spLocks noChangeArrowheads="1"/>
            </p:cNvSpPr>
            <p:nvPr/>
          </p:nvSpPr>
          <p:spPr bwMode="auto">
            <a:xfrm>
              <a:off x="1871" y="2475"/>
              <a:ext cx="1693" cy="156"/>
            </a:xfrm>
            <a:prstGeom prst="rect">
              <a:avLst/>
            </a:prstGeom>
            <a:noFill/>
            <a:ln w="9525">
              <a:noFill/>
              <a:miter lim="800000"/>
              <a:headEnd/>
              <a:tailEnd/>
            </a:ln>
          </p:spPr>
          <p:txBody>
            <a:bodyPr lIns="67223" tIns="33612" rIns="67223" bIns="33612"/>
            <a:lstStyle/>
            <a:p>
              <a:pPr algn="ctr"/>
              <a:r>
                <a:rPr lang="en-US" b="1" dirty="0" smtClean="0">
                  <a:solidFill>
                    <a:srgbClr val="000000"/>
                  </a:solidFill>
                  <a:latin typeface="+mn-lt"/>
                </a:rPr>
                <a:t>Project</a:t>
              </a:r>
              <a:r>
                <a:rPr lang="en-US" dirty="0" smtClean="0">
                  <a:solidFill>
                    <a:srgbClr val="000000"/>
                  </a:solidFill>
                  <a:latin typeface="+mn-lt"/>
                </a:rPr>
                <a:t> </a:t>
              </a:r>
              <a:r>
                <a:rPr lang="en-US" b="1" dirty="0">
                  <a:solidFill>
                    <a:srgbClr val="000000"/>
                  </a:solidFill>
                  <a:latin typeface="+mn-lt"/>
                </a:rPr>
                <a:t>Objectives</a:t>
              </a:r>
            </a:p>
            <a:p>
              <a:pPr algn="ctr"/>
              <a:endParaRPr lang="en-US" dirty="0">
                <a:solidFill>
                  <a:srgbClr val="000000"/>
                </a:solidFill>
                <a:latin typeface="+mn-lt"/>
              </a:endParaRPr>
            </a:p>
            <a:p>
              <a:pPr algn="ctr"/>
              <a:endParaRPr lang="en-US" dirty="0">
                <a:latin typeface="+mn-lt"/>
              </a:endParaRPr>
            </a:p>
          </p:txBody>
        </p:sp>
        <p:sp>
          <p:nvSpPr>
            <p:cNvPr id="14" name="Text Box 44"/>
            <p:cNvSpPr txBox="1">
              <a:spLocks noChangeArrowheads="1"/>
            </p:cNvSpPr>
            <p:nvPr/>
          </p:nvSpPr>
          <p:spPr bwMode="auto">
            <a:xfrm>
              <a:off x="2284" y="1596"/>
              <a:ext cx="912" cy="175"/>
            </a:xfrm>
            <a:prstGeom prst="rect">
              <a:avLst/>
            </a:prstGeom>
            <a:noFill/>
            <a:ln w="9525" algn="ctr">
              <a:noFill/>
              <a:miter lim="800000"/>
              <a:headEnd/>
              <a:tailEnd/>
            </a:ln>
          </p:spPr>
          <p:txBody>
            <a:bodyPr lIns="67223" tIns="33612" rIns="67223" bIns="33612"/>
            <a:lstStyle/>
            <a:p>
              <a:pPr algn="ctr"/>
              <a:r>
                <a:rPr lang="en-US" b="1" dirty="0">
                  <a:solidFill>
                    <a:srgbClr val="000000"/>
                  </a:solidFill>
                  <a:latin typeface="+mn-lt"/>
                </a:rPr>
                <a:t>Focal </a:t>
              </a:r>
              <a:r>
                <a:rPr lang="en-US" b="1" dirty="0" smtClean="0">
                  <a:solidFill>
                    <a:srgbClr val="000000"/>
                  </a:solidFill>
                  <a:latin typeface="+mn-lt"/>
                </a:rPr>
                <a:t>Area Goal</a:t>
              </a:r>
              <a:endParaRPr lang="en-US" b="1" dirty="0">
                <a:solidFill>
                  <a:srgbClr val="000000"/>
                </a:solidFill>
                <a:latin typeface="+mn-lt"/>
              </a:endParaRPr>
            </a:p>
            <a:p>
              <a:pPr algn="ctr"/>
              <a:endParaRPr lang="en-US" dirty="0">
                <a:latin typeface="+mn-lt"/>
              </a:endParaRPr>
            </a:p>
          </p:txBody>
        </p:sp>
        <p:sp>
          <p:nvSpPr>
            <p:cNvPr id="15" name="Text Box 45"/>
            <p:cNvSpPr txBox="1">
              <a:spLocks noChangeArrowheads="1"/>
            </p:cNvSpPr>
            <p:nvPr/>
          </p:nvSpPr>
          <p:spPr bwMode="auto">
            <a:xfrm>
              <a:off x="2366" y="1083"/>
              <a:ext cx="785" cy="252"/>
            </a:xfrm>
            <a:prstGeom prst="rect">
              <a:avLst/>
            </a:prstGeom>
            <a:noFill/>
            <a:ln w="9525" algn="ctr">
              <a:noFill/>
              <a:miter lim="800000"/>
              <a:headEnd/>
              <a:tailEnd/>
            </a:ln>
          </p:spPr>
          <p:txBody>
            <a:bodyPr lIns="67223" tIns="33612" rIns="67223" bIns="33612"/>
            <a:lstStyle/>
            <a:p>
              <a:pPr algn="ctr"/>
              <a:endParaRPr lang="en-US" b="1" dirty="0">
                <a:solidFill>
                  <a:srgbClr val="000000"/>
                </a:solidFill>
                <a:latin typeface="+mn-lt"/>
              </a:endParaRPr>
            </a:p>
            <a:p>
              <a:pPr algn="ctr"/>
              <a:r>
                <a:rPr lang="en-US" b="1" dirty="0" smtClean="0">
                  <a:solidFill>
                    <a:srgbClr val="000000"/>
                  </a:solidFill>
                  <a:latin typeface="+mn-lt"/>
                </a:rPr>
                <a:t>Corporate</a:t>
              </a:r>
            </a:p>
            <a:p>
              <a:pPr algn="ctr"/>
              <a:r>
                <a:rPr lang="en-US" b="1" dirty="0" smtClean="0">
                  <a:solidFill>
                    <a:srgbClr val="000000"/>
                  </a:solidFill>
                  <a:latin typeface="+mn-lt"/>
                </a:rPr>
                <a:t>Goals</a:t>
              </a:r>
              <a:endParaRPr lang="en-US" b="1" dirty="0">
                <a:solidFill>
                  <a:srgbClr val="000000"/>
                </a:solidFill>
                <a:latin typeface="+mn-lt"/>
              </a:endParaRPr>
            </a:p>
            <a:p>
              <a:pPr algn="ctr"/>
              <a:endParaRPr lang="en-US" b="1" dirty="0">
                <a:latin typeface="+mn-lt"/>
              </a:endParaRPr>
            </a:p>
          </p:txBody>
        </p:sp>
        <p:sp>
          <p:nvSpPr>
            <p:cNvPr id="16" name="Line 46"/>
            <p:cNvSpPr>
              <a:spLocks noChangeShapeType="1"/>
            </p:cNvSpPr>
            <p:nvPr/>
          </p:nvSpPr>
          <p:spPr bwMode="auto">
            <a:xfrm>
              <a:off x="1920" y="1920"/>
              <a:ext cx="1632" cy="0"/>
            </a:xfrm>
            <a:prstGeom prst="line">
              <a:avLst/>
            </a:prstGeom>
            <a:noFill/>
            <a:ln w="9525">
              <a:solidFill>
                <a:srgbClr val="000000"/>
              </a:solidFill>
              <a:prstDash val="dash"/>
              <a:round/>
              <a:headEnd/>
              <a:tailEnd/>
            </a:ln>
          </p:spPr>
          <p:txBody>
            <a:bodyPr/>
            <a:lstStyle/>
            <a:p>
              <a:endParaRPr lang="en-US">
                <a:latin typeface="+mn-lt"/>
              </a:endParaRPr>
            </a:p>
          </p:txBody>
        </p:sp>
        <p:sp>
          <p:nvSpPr>
            <p:cNvPr id="17" name="Text Box 47"/>
            <p:cNvSpPr txBox="1">
              <a:spLocks noChangeArrowheads="1"/>
            </p:cNvSpPr>
            <p:nvPr/>
          </p:nvSpPr>
          <p:spPr bwMode="auto">
            <a:xfrm>
              <a:off x="1954" y="2052"/>
              <a:ext cx="1610" cy="216"/>
            </a:xfrm>
            <a:prstGeom prst="rect">
              <a:avLst/>
            </a:prstGeom>
            <a:noFill/>
            <a:ln w="9525" algn="ctr">
              <a:noFill/>
              <a:miter lim="800000"/>
              <a:headEnd/>
              <a:tailEnd/>
            </a:ln>
          </p:spPr>
          <p:txBody>
            <a:bodyPr lIns="67223" tIns="33612" rIns="67223" bIns="33612"/>
            <a:lstStyle/>
            <a:p>
              <a:pPr algn="ctr"/>
              <a:r>
                <a:rPr lang="en-US" b="1" dirty="0">
                  <a:solidFill>
                    <a:srgbClr val="000000"/>
                  </a:solidFill>
                  <a:latin typeface="+mn-lt"/>
                </a:rPr>
                <a:t>Focal </a:t>
              </a:r>
              <a:r>
                <a:rPr lang="en-US" b="1" dirty="0" smtClean="0">
                  <a:solidFill>
                    <a:srgbClr val="000000"/>
                  </a:solidFill>
                  <a:latin typeface="+mn-lt"/>
                </a:rPr>
                <a:t>Area Objectives</a:t>
              </a:r>
              <a:endParaRPr lang="en-US" b="1" dirty="0">
                <a:solidFill>
                  <a:srgbClr val="000000"/>
                </a:solidFill>
                <a:latin typeface="+mn-lt"/>
              </a:endParaRPr>
            </a:p>
            <a:p>
              <a:pPr algn="ctr"/>
              <a:endParaRPr lang="en-US" b="1" dirty="0">
                <a:latin typeface="+mn-lt"/>
              </a:endParaRPr>
            </a:p>
          </p:txBody>
        </p:sp>
        <p:sp>
          <p:nvSpPr>
            <p:cNvPr id="18" name="Line 48"/>
            <p:cNvSpPr>
              <a:spLocks noChangeShapeType="1"/>
            </p:cNvSpPr>
            <p:nvPr/>
          </p:nvSpPr>
          <p:spPr bwMode="auto">
            <a:xfrm>
              <a:off x="1584" y="2304"/>
              <a:ext cx="2304" cy="0"/>
            </a:xfrm>
            <a:prstGeom prst="line">
              <a:avLst/>
            </a:prstGeom>
            <a:noFill/>
            <a:ln w="9525">
              <a:solidFill>
                <a:schemeClr val="tx1"/>
              </a:solidFill>
              <a:round/>
              <a:headEnd/>
              <a:tailEnd/>
            </a:ln>
          </p:spPr>
          <p:txBody>
            <a:bodyPr rot="10800000" wrap="none" anchor="ctr"/>
            <a:lstStyle/>
            <a:p>
              <a:endParaRPr lang="en-US">
                <a:latin typeface="+mn-lt"/>
              </a:endParaRPr>
            </a:p>
          </p:txBody>
        </p:sp>
        <p:sp>
          <p:nvSpPr>
            <p:cNvPr id="19" name="Line 49"/>
            <p:cNvSpPr>
              <a:spLocks noChangeShapeType="1"/>
            </p:cNvSpPr>
            <p:nvPr/>
          </p:nvSpPr>
          <p:spPr bwMode="auto">
            <a:xfrm>
              <a:off x="2304" y="1440"/>
              <a:ext cx="864" cy="0"/>
            </a:xfrm>
            <a:prstGeom prst="line">
              <a:avLst/>
            </a:prstGeom>
            <a:noFill/>
            <a:ln w="9525">
              <a:solidFill>
                <a:schemeClr val="tx1"/>
              </a:solidFill>
              <a:round/>
              <a:headEnd/>
              <a:tailEnd/>
            </a:ln>
          </p:spPr>
          <p:txBody>
            <a:bodyPr rot="10800000" wrap="none" anchor="ctr"/>
            <a:lstStyle/>
            <a:p>
              <a:endParaRPr lang="en-US">
                <a:latin typeface="+mn-lt"/>
              </a:endParaRPr>
            </a:p>
          </p:txBody>
        </p:sp>
      </p:grpSp>
      <p:sp>
        <p:nvSpPr>
          <p:cNvPr id="5" name="Text Box 50"/>
          <p:cNvSpPr txBox="1">
            <a:spLocks noChangeArrowheads="1"/>
          </p:cNvSpPr>
          <p:nvPr/>
        </p:nvSpPr>
        <p:spPr bwMode="auto">
          <a:xfrm>
            <a:off x="2006308" y="967754"/>
            <a:ext cx="1931276" cy="3520440"/>
          </a:xfrm>
          <a:prstGeom prst="rect">
            <a:avLst/>
          </a:prstGeom>
          <a:noFill/>
          <a:ln w="9525">
            <a:noFill/>
            <a:miter lim="800000"/>
            <a:headEnd/>
            <a:tailEnd/>
          </a:ln>
        </p:spPr>
        <p:txBody>
          <a:bodyPr/>
          <a:lstStyle/>
          <a:p>
            <a:pPr algn="ctr">
              <a:defRPr/>
            </a:pPr>
            <a:endParaRPr lang="en-US" b="1" dirty="0" smtClean="0">
              <a:solidFill>
                <a:srgbClr val="00B050"/>
              </a:solidFill>
              <a:latin typeface="+mn-lt"/>
            </a:endParaRPr>
          </a:p>
          <a:p>
            <a:pPr algn="ctr">
              <a:defRPr/>
            </a:pPr>
            <a:endParaRPr lang="en-US" b="1" dirty="0">
              <a:solidFill>
                <a:srgbClr val="00B050"/>
              </a:solidFill>
              <a:latin typeface="+mn-lt"/>
            </a:endParaRPr>
          </a:p>
          <a:p>
            <a:pPr algn="ctr">
              <a:defRPr/>
            </a:pPr>
            <a:r>
              <a:rPr lang="en-US" b="1" dirty="0" smtClean="0">
                <a:solidFill>
                  <a:srgbClr val="00B050"/>
                </a:solidFill>
                <a:latin typeface="+mn-lt"/>
              </a:rPr>
              <a:t>Global Environmental Benefits</a:t>
            </a:r>
            <a:endParaRPr lang="en-US" b="1" dirty="0">
              <a:solidFill>
                <a:srgbClr val="00B050"/>
              </a:solidFill>
              <a:latin typeface="+mn-lt"/>
            </a:endParaRPr>
          </a:p>
          <a:p>
            <a:pPr algn="ctr">
              <a:defRPr/>
            </a:pPr>
            <a:r>
              <a:rPr lang="en-US" dirty="0" smtClean="0">
                <a:solidFill>
                  <a:srgbClr val="00B050"/>
                </a:solidFill>
                <a:latin typeface="+mn-lt"/>
              </a:rPr>
              <a:t>(Impacts)</a:t>
            </a:r>
            <a:endParaRPr lang="en-US" dirty="0">
              <a:solidFill>
                <a:srgbClr val="00B050"/>
              </a:solidFill>
              <a:latin typeface="+mn-lt"/>
            </a:endParaRPr>
          </a:p>
          <a:p>
            <a:pPr algn="ctr">
              <a:defRPr/>
            </a:pPr>
            <a:endParaRPr lang="en-US" sz="1000" b="1" dirty="0">
              <a:latin typeface="+mn-lt"/>
            </a:endParaRPr>
          </a:p>
          <a:p>
            <a:pPr algn="ctr">
              <a:defRPr/>
            </a:pPr>
            <a:endParaRPr lang="en-US" sz="1000" b="1" dirty="0">
              <a:latin typeface="+mn-lt"/>
            </a:endParaRPr>
          </a:p>
          <a:p>
            <a:pPr algn="ctr">
              <a:defRPr/>
            </a:pPr>
            <a:endParaRPr lang="en-US" sz="1000" b="1" dirty="0">
              <a:latin typeface="+mn-lt"/>
            </a:endParaRPr>
          </a:p>
          <a:p>
            <a:pPr algn="ctr">
              <a:defRPr/>
            </a:pPr>
            <a:endParaRPr lang="en-US" sz="1000" b="1" dirty="0">
              <a:latin typeface="+mn-lt"/>
            </a:endParaRPr>
          </a:p>
          <a:p>
            <a:pPr algn="ctr">
              <a:defRPr/>
            </a:pPr>
            <a:endParaRPr lang="en-US" sz="1000" b="1" dirty="0">
              <a:latin typeface="+mn-lt"/>
            </a:endParaRPr>
          </a:p>
          <a:p>
            <a:pPr algn="ctr">
              <a:defRPr/>
            </a:pPr>
            <a:endParaRPr lang="en-US" sz="1000" b="1" dirty="0">
              <a:latin typeface="+mn-lt"/>
            </a:endParaRPr>
          </a:p>
          <a:p>
            <a:pPr algn="ctr">
              <a:defRPr/>
            </a:pPr>
            <a:endParaRPr lang="en-US" sz="1000" b="1" dirty="0">
              <a:latin typeface="+mn-lt"/>
            </a:endParaRPr>
          </a:p>
          <a:p>
            <a:pPr algn="ctr">
              <a:defRPr/>
            </a:pPr>
            <a:endParaRPr lang="en-US" sz="1000" b="1" dirty="0">
              <a:latin typeface="+mn-lt"/>
            </a:endParaRPr>
          </a:p>
          <a:p>
            <a:pPr algn="ctr">
              <a:defRPr/>
            </a:pPr>
            <a:endParaRPr lang="en-US" sz="1000" b="1" dirty="0">
              <a:latin typeface="+mn-lt"/>
            </a:endParaRPr>
          </a:p>
          <a:p>
            <a:pPr algn="ctr">
              <a:defRPr/>
            </a:pPr>
            <a:endParaRPr lang="en-US" sz="1000" b="1" dirty="0">
              <a:latin typeface="+mn-lt"/>
            </a:endParaRPr>
          </a:p>
          <a:p>
            <a:pPr algn="ctr">
              <a:defRPr/>
            </a:pPr>
            <a:endParaRPr lang="en-US" b="1" dirty="0" smtClean="0">
              <a:latin typeface="+mn-lt"/>
            </a:endParaRPr>
          </a:p>
          <a:p>
            <a:pPr algn="ctr">
              <a:defRPr/>
            </a:pPr>
            <a:r>
              <a:rPr lang="en-US" dirty="0" smtClean="0">
                <a:solidFill>
                  <a:srgbClr val="00B050"/>
                </a:solidFill>
                <a:latin typeface="+mn-lt"/>
              </a:rPr>
              <a:t>Outcomes</a:t>
            </a:r>
            <a:endParaRPr lang="en-US" dirty="0">
              <a:solidFill>
                <a:srgbClr val="00B050"/>
              </a:solidFill>
              <a:latin typeface="+mn-lt"/>
            </a:endParaRPr>
          </a:p>
          <a:p>
            <a:pPr algn="ctr">
              <a:defRPr/>
            </a:pPr>
            <a:r>
              <a:rPr lang="en-US" dirty="0">
                <a:solidFill>
                  <a:srgbClr val="00B050"/>
                </a:solidFill>
                <a:latin typeface="+mn-lt"/>
              </a:rPr>
              <a:t>Outputs</a:t>
            </a:r>
          </a:p>
          <a:p>
            <a:pPr algn="ctr">
              <a:defRPr/>
            </a:pPr>
            <a:endParaRPr lang="en-US" sz="1000" b="1" dirty="0">
              <a:latin typeface="+mn-lt"/>
            </a:endParaRPr>
          </a:p>
        </p:txBody>
      </p:sp>
      <p:sp>
        <p:nvSpPr>
          <p:cNvPr id="6" name="Line 51"/>
          <p:cNvSpPr>
            <a:spLocks noChangeShapeType="1"/>
          </p:cNvSpPr>
          <p:nvPr/>
        </p:nvSpPr>
        <p:spPr bwMode="auto">
          <a:xfrm flipV="1">
            <a:off x="2819400" y="2957788"/>
            <a:ext cx="14794" cy="1309412"/>
          </a:xfrm>
          <a:prstGeom prst="line">
            <a:avLst/>
          </a:prstGeom>
          <a:noFill/>
          <a:ln w="9525">
            <a:solidFill>
              <a:srgbClr val="000000"/>
            </a:solidFill>
            <a:round/>
            <a:headEnd/>
            <a:tailEnd type="triangle" w="med" len="med"/>
          </a:ln>
        </p:spPr>
        <p:txBody>
          <a:bodyPr/>
          <a:lstStyle/>
          <a:p>
            <a:endParaRPr lang="en-US">
              <a:latin typeface="+mn-lt"/>
            </a:endParaRPr>
          </a:p>
        </p:txBody>
      </p:sp>
      <p:sp>
        <p:nvSpPr>
          <p:cNvPr id="8" name="AutoShape 53"/>
          <p:cNvSpPr>
            <a:spLocks/>
          </p:cNvSpPr>
          <p:nvPr/>
        </p:nvSpPr>
        <p:spPr bwMode="auto">
          <a:xfrm flipH="1">
            <a:off x="2106448" y="1599883"/>
            <a:ext cx="257503" cy="853440"/>
          </a:xfrm>
          <a:prstGeom prst="rightBrace">
            <a:avLst>
              <a:gd name="adj1" fmla="val 22222"/>
              <a:gd name="adj2" fmla="val 50000"/>
            </a:avLst>
          </a:prstGeom>
          <a:noFill/>
          <a:ln w="9525">
            <a:solidFill>
              <a:srgbClr val="000000"/>
            </a:solidFill>
            <a:round/>
            <a:headEnd/>
            <a:tailEnd/>
          </a:ln>
        </p:spPr>
        <p:txBody>
          <a:bodyPr/>
          <a:lstStyle/>
          <a:p>
            <a:endParaRPr lang="en-US">
              <a:latin typeface="+mn-lt"/>
            </a:endParaRPr>
          </a:p>
        </p:txBody>
      </p:sp>
      <p:sp>
        <p:nvSpPr>
          <p:cNvPr id="9" name="AutoShape 54"/>
          <p:cNvSpPr>
            <a:spLocks/>
          </p:cNvSpPr>
          <p:nvPr/>
        </p:nvSpPr>
        <p:spPr bwMode="auto">
          <a:xfrm flipH="1">
            <a:off x="2106448" y="4091305"/>
            <a:ext cx="257503" cy="1013460"/>
          </a:xfrm>
          <a:prstGeom prst="rightBrace">
            <a:avLst>
              <a:gd name="adj1" fmla="val 26389"/>
              <a:gd name="adj2" fmla="val 50000"/>
            </a:avLst>
          </a:prstGeom>
          <a:noFill/>
          <a:ln w="9525">
            <a:solidFill>
              <a:srgbClr val="000000"/>
            </a:solidFill>
            <a:round/>
            <a:headEnd/>
            <a:tailEnd/>
          </a:ln>
        </p:spPr>
        <p:txBody>
          <a:bodyPr/>
          <a:lstStyle/>
          <a:p>
            <a:endParaRPr lang="en-US">
              <a:latin typeface="+mn-lt"/>
            </a:endParaRPr>
          </a:p>
        </p:txBody>
      </p:sp>
      <p:sp>
        <p:nvSpPr>
          <p:cNvPr id="10" name="Text Box 55"/>
          <p:cNvSpPr txBox="1">
            <a:spLocks noChangeArrowheads="1"/>
          </p:cNvSpPr>
          <p:nvPr/>
        </p:nvSpPr>
        <p:spPr bwMode="auto">
          <a:xfrm>
            <a:off x="533400" y="1539240"/>
            <a:ext cx="1701800" cy="975360"/>
          </a:xfrm>
          <a:prstGeom prst="rect">
            <a:avLst/>
          </a:prstGeom>
          <a:noFill/>
          <a:ln w="9525">
            <a:noFill/>
            <a:miter lim="800000"/>
            <a:headEnd/>
            <a:tailEnd/>
          </a:ln>
        </p:spPr>
        <p:txBody>
          <a:bodyPr/>
          <a:lstStyle/>
          <a:p>
            <a:pPr algn="ctr"/>
            <a:r>
              <a:rPr lang="en-US" b="1" dirty="0">
                <a:solidFill>
                  <a:schemeClr val="accent1"/>
                </a:solidFill>
                <a:latin typeface="+mn-lt"/>
              </a:rPr>
              <a:t>Institutional </a:t>
            </a:r>
            <a:r>
              <a:rPr lang="en-US" b="1" dirty="0" smtClean="0">
                <a:solidFill>
                  <a:schemeClr val="accent1"/>
                </a:solidFill>
                <a:latin typeface="+mn-lt"/>
              </a:rPr>
              <a:t>Level</a:t>
            </a:r>
            <a:endParaRPr lang="en-US" b="1" dirty="0">
              <a:solidFill>
                <a:schemeClr val="accent1"/>
              </a:solidFill>
              <a:latin typeface="+mn-lt"/>
            </a:endParaRPr>
          </a:p>
        </p:txBody>
      </p:sp>
      <p:sp>
        <p:nvSpPr>
          <p:cNvPr id="11" name="Text Box 56"/>
          <p:cNvSpPr txBox="1">
            <a:spLocks noChangeArrowheads="1"/>
          </p:cNvSpPr>
          <p:nvPr/>
        </p:nvSpPr>
        <p:spPr bwMode="auto">
          <a:xfrm>
            <a:off x="457200" y="4343400"/>
            <a:ext cx="1692166" cy="800100"/>
          </a:xfrm>
          <a:prstGeom prst="rect">
            <a:avLst/>
          </a:prstGeom>
          <a:noFill/>
          <a:ln w="9525">
            <a:noFill/>
            <a:miter lim="800000"/>
            <a:headEnd/>
            <a:tailEnd/>
          </a:ln>
        </p:spPr>
        <p:txBody>
          <a:bodyPr/>
          <a:lstStyle/>
          <a:p>
            <a:pPr algn="ctr"/>
            <a:r>
              <a:rPr lang="en-US" b="1" dirty="0">
                <a:solidFill>
                  <a:schemeClr val="accent1"/>
                </a:solidFill>
                <a:latin typeface="+mn-lt"/>
              </a:rPr>
              <a:t>Operating </a:t>
            </a:r>
            <a:r>
              <a:rPr lang="en-US" b="1" dirty="0" smtClean="0">
                <a:solidFill>
                  <a:schemeClr val="accent1"/>
                </a:solidFill>
                <a:latin typeface="+mn-lt"/>
              </a:rPr>
              <a:t>Level</a:t>
            </a:r>
            <a:endParaRPr lang="en-US" b="1" dirty="0">
              <a:solidFill>
                <a:schemeClr val="accent1"/>
              </a:solidFill>
              <a:latin typeface="+mn-lt"/>
            </a:endParaRPr>
          </a:p>
        </p:txBody>
      </p:sp>
    </p:spTree>
    <p:extLst>
      <p:ext uri="{BB962C8B-B14F-4D97-AF65-F5344CB8AC3E}">
        <p14:creationId xmlns:p14="http://schemas.microsoft.com/office/powerpoint/2010/main" val="19645379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2624" y="152400"/>
            <a:ext cx="9015610" cy="830997"/>
          </a:xfrm>
          <a:prstGeom prst="rect">
            <a:avLst/>
          </a:prstGeom>
          <a:noFill/>
        </p:spPr>
        <p:txBody>
          <a:bodyPr wrap="none" rtlCol="0">
            <a:spAutoFit/>
          </a:bodyPr>
          <a:lstStyle/>
          <a:p>
            <a:r>
              <a:rPr lang="en-US" sz="2400" dirty="0" smtClean="0"/>
              <a:t>Exercise: </a:t>
            </a:r>
          </a:p>
          <a:p>
            <a:r>
              <a:rPr lang="en-US" sz="2400" dirty="0" smtClean="0"/>
              <a:t>Global Environmental Benefits and how they link to GEF projects</a:t>
            </a:r>
            <a:endParaRPr lang="en-US" sz="2400" dirty="0"/>
          </a:p>
        </p:txBody>
      </p:sp>
      <p:graphicFrame>
        <p:nvGraphicFramePr>
          <p:cNvPr id="6" name="Table 5"/>
          <p:cNvGraphicFramePr>
            <a:graphicFrameLocks noGrp="1"/>
          </p:cNvGraphicFramePr>
          <p:nvPr>
            <p:extLst>
              <p:ext uri="{D42A27DB-BD31-4B8C-83A1-F6EECF244321}">
                <p14:modId xmlns:p14="http://schemas.microsoft.com/office/powerpoint/2010/main" val="3920039030"/>
              </p:ext>
            </p:extLst>
          </p:nvPr>
        </p:nvGraphicFramePr>
        <p:xfrm>
          <a:off x="152400" y="1219200"/>
          <a:ext cx="6248400" cy="4395597"/>
        </p:xfrm>
        <a:graphic>
          <a:graphicData uri="http://schemas.openxmlformats.org/drawingml/2006/table">
            <a:tbl>
              <a:tblPr firstRow="1" firstCol="1" bandRow="1">
                <a:tableStyleId>{5C22544A-7EE6-4342-B048-85BDC9FD1C3A}</a:tableStyleId>
              </a:tblPr>
              <a:tblGrid>
                <a:gridCol w="6248400"/>
              </a:tblGrid>
              <a:tr h="158284">
                <a:tc>
                  <a:txBody>
                    <a:bodyPr/>
                    <a:lstStyle/>
                    <a:p>
                      <a:pPr marL="0" marR="0">
                        <a:lnSpc>
                          <a:spcPct val="107000"/>
                        </a:lnSpc>
                        <a:spcBef>
                          <a:spcPts val="0"/>
                        </a:spcBef>
                        <a:spcAft>
                          <a:spcPts val="0"/>
                        </a:spcAft>
                      </a:pPr>
                      <a:r>
                        <a:rPr lang="en-US" sz="2000" dirty="0">
                          <a:effectLst/>
                        </a:rPr>
                        <a:t>Biodiversity Land and Seascapes (hectares covered</a:t>
                      </a:r>
                      <a:r>
                        <a:rPr lang="en-US" sz="2000" dirty="0" smtClean="0">
                          <a:effectLst/>
                        </a:rPr>
                        <a:t>)</a:t>
                      </a:r>
                    </a:p>
                    <a:p>
                      <a:pPr marL="0" marR="0">
                        <a:lnSpc>
                          <a:spcPct val="107000"/>
                        </a:lnSpc>
                        <a:spcBef>
                          <a:spcPts val="0"/>
                        </a:spcBef>
                        <a:spcAft>
                          <a:spcPts val="0"/>
                        </a:spcAft>
                      </a:pPr>
                      <a:endParaRPr lang="en-US" sz="2000" dirty="0" smtClean="0">
                        <a:effectLst/>
                      </a:endParaRPr>
                    </a:p>
                    <a:p>
                      <a:pPr marL="0" marR="0">
                        <a:lnSpc>
                          <a:spcPct val="107000"/>
                        </a:lnSpc>
                        <a:spcBef>
                          <a:spcPts val="0"/>
                        </a:spcBef>
                        <a:spcAft>
                          <a:spcPts val="0"/>
                        </a:spcAft>
                      </a:pPr>
                      <a:r>
                        <a:rPr lang="en-US" sz="2000" b="1" kern="1200" dirty="0" smtClean="0">
                          <a:solidFill>
                            <a:schemeClr val="lt1"/>
                          </a:solidFill>
                          <a:effectLst/>
                          <a:latin typeface="+mn-lt"/>
                          <a:ea typeface="+mn-ea"/>
                          <a:cs typeface="+mn-cs"/>
                        </a:rPr>
                        <a:t>Sustainable Land Management (hectares covered) </a:t>
                      </a:r>
                    </a:p>
                    <a:p>
                      <a:pPr marL="0" marR="0">
                        <a:lnSpc>
                          <a:spcPct val="107000"/>
                        </a:lnSpc>
                        <a:spcBef>
                          <a:spcPts val="0"/>
                        </a:spcBef>
                        <a:spcAft>
                          <a:spcPts val="0"/>
                        </a:spcAft>
                      </a:pPr>
                      <a:endParaRPr lang="en-US" sz="2000" b="1" kern="1200" dirty="0" smtClean="0">
                        <a:solidFill>
                          <a:schemeClr val="lt1"/>
                        </a:solidFill>
                        <a:effectLst/>
                        <a:latin typeface="+mn-lt"/>
                        <a:ea typeface="+mn-ea"/>
                        <a:cs typeface="+mn-cs"/>
                      </a:endParaRPr>
                    </a:p>
                    <a:p>
                      <a:pPr marL="0" marR="0">
                        <a:lnSpc>
                          <a:spcPct val="107000"/>
                        </a:lnSpc>
                        <a:spcBef>
                          <a:spcPts val="0"/>
                        </a:spcBef>
                        <a:spcAft>
                          <a:spcPts val="0"/>
                        </a:spcAft>
                      </a:pPr>
                      <a:r>
                        <a:rPr lang="en-US" sz="2000" b="1" kern="1200" dirty="0" smtClean="0">
                          <a:solidFill>
                            <a:schemeClr val="lt1"/>
                          </a:solidFill>
                          <a:effectLst/>
                          <a:latin typeface="+mn-lt"/>
                          <a:ea typeface="+mn-ea"/>
                          <a:cs typeface="+mn-cs"/>
                        </a:rPr>
                        <a:t>Chemicals and Waste  (tons of mercury reduced)</a:t>
                      </a:r>
                    </a:p>
                    <a:p>
                      <a:pPr marL="0" marR="0">
                        <a:lnSpc>
                          <a:spcPct val="107000"/>
                        </a:lnSpc>
                        <a:spcBef>
                          <a:spcPts val="0"/>
                        </a:spcBef>
                        <a:spcAft>
                          <a:spcPts val="0"/>
                        </a:spcAft>
                      </a:pPr>
                      <a:endParaRPr lang="en-US" sz="2000" b="1" kern="1200" dirty="0" smtClean="0">
                        <a:solidFill>
                          <a:schemeClr val="lt1"/>
                        </a:solidFill>
                        <a:effectLst/>
                        <a:latin typeface="+mn-lt"/>
                        <a:ea typeface="+mn-ea"/>
                        <a:cs typeface="+mn-cs"/>
                      </a:endParaRPr>
                    </a:p>
                    <a:p>
                      <a:pPr marL="0" marR="0">
                        <a:lnSpc>
                          <a:spcPct val="107000"/>
                        </a:lnSpc>
                        <a:spcBef>
                          <a:spcPts val="0"/>
                        </a:spcBef>
                        <a:spcAft>
                          <a:spcPts val="0"/>
                        </a:spcAft>
                      </a:pPr>
                      <a:r>
                        <a:rPr lang="en-US" sz="2000" b="1" kern="1200" dirty="0" smtClean="0">
                          <a:solidFill>
                            <a:schemeClr val="lt1"/>
                          </a:solidFill>
                          <a:effectLst/>
                          <a:latin typeface="+mn-lt"/>
                          <a:ea typeface="+mn-ea"/>
                          <a:cs typeface="+mn-cs"/>
                        </a:rPr>
                        <a:t>Globally over-exploited fisheries moved towards sustainability (% by volume) </a:t>
                      </a:r>
                    </a:p>
                    <a:p>
                      <a:pPr marL="0" marR="0">
                        <a:lnSpc>
                          <a:spcPct val="107000"/>
                        </a:lnSpc>
                        <a:spcBef>
                          <a:spcPts val="0"/>
                        </a:spcBef>
                        <a:spcAft>
                          <a:spcPts val="0"/>
                        </a:spcAft>
                      </a:pPr>
                      <a:endParaRPr lang="en-US" sz="2000" b="1" kern="1200" dirty="0" smtClean="0">
                        <a:solidFill>
                          <a:schemeClr val="lt1"/>
                        </a:solidFill>
                        <a:effectLst/>
                        <a:latin typeface="+mn-lt"/>
                        <a:ea typeface="+mn-ea"/>
                        <a:cs typeface="+mn-cs"/>
                      </a:endParaRPr>
                    </a:p>
                    <a:p>
                      <a:pPr marL="0" marR="0">
                        <a:lnSpc>
                          <a:spcPct val="107000"/>
                        </a:lnSpc>
                        <a:spcBef>
                          <a:spcPts val="0"/>
                        </a:spcBef>
                        <a:spcAft>
                          <a:spcPts val="0"/>
                        </a:spcAft>
                      </a:pPr>
                      <a:r>
                        <a:rPr lang="en-US" sz="2000" b="1" kern="1200" dirty="0" smtClean="0">
                          <a:solidFill>
                            <a:schemeClr val="lt1"/>
                          </a:solidFill>
                          <a:effectLst/>
                          <a:latin typeface="+mn-lt"/>
                          <a:ea typeface="+mn-ea"/>
                          <a:cs typeface="+mn-cs"/>
                        </a:rPr>
                        <a:t>Enhanced water-food-ecosystem security </a:t>
                      </a:r>
                    </a:p>
                    <a:p>
                      <a:pPr marL="0" marR="0">
                        <a:lnSpc>
                          <a:spcPct val="107000"/>
                        </a:lnSpc>
                        <a:spcBef>
                          <a:spcPts val="0"/>
                        </a:spcBef>
                        <a:spcAft>
                          <a:spcPts val="0"/>
                        </a:spcAft>
                      </a:pPr>
                      <a:r>
                        <a:rPr lang="en-US" sz="2000" b="1" kern="1200" dirty="0" smtClean="0">
                          <a:solidFill>
                            <a:schemeClr val="lt1"/>
                          </a:solidFill>
                          <a:effectLst/>
                          <a:latin typeface="+mn-lt"/>
                          <a:ea typeface="+mn-ea"/>
                          <a:cs typeface="+mn-cs"/>
                        </a:rPr>
                        <a:t>(number of freshwater basins)</a:t>
                      </a:r>
                    </a:p>
                    <a:p>
                      <a:pPr marL="0" marR="0">
                        <a:lnSpc>
                          <a:spcPct val="107000"/>
                        </a:lnSpc>
                        <a:spcBef>
                          <a:spcPts val="0"/>
                        </a:spcBef>
                        <a:spcAft>
                          <a:spcPts val="0"/>
                        </a:spcAft>
                      </a:pPr>
                      <a:endParaRPr lang="en-US" sz="2000" b="1" kern="1200" dirty="0" smtClean="0">
                        <a:solidFill>
                          <a:schemeClr val="lt1"/>
                        </a:solidFill>
                        <a:effectLst/>
                        <a:latin typeface="+mn-lt"/>
                        <a:ea typeface="+mn-ea"/>
                        <a:cs typeface="+mn-cs"/>
                      </a:endParaRPr>
                    </a:p>
                    <a:p>
                      <a:pPr marL="0" marR="0">
                        <a:lnSpc>
                          <a:spcPct val="107000"/>
                        </a:lnSpc>
                        <a:spcBef>
                          <a:spcPts val="0"/>
                        </a:spcBef>
                        <a:spcAft>
                          <a:spcPts val="0"/>
                        </a:spcAft>
                      </a:pPr>
                      <a:r>
                        <a:rPr lang="en-US" sz="2000" b="1" kern="1200" dirty="0" smtClean="0">
                          <a:solidFill>
                            <a:schemeClr val="lt1"/>
                          </a:solidFill>
                          <a:effectLst/>
                          <a:latin typeface="+mn-lt"/>
                          <a:ea typeface="+mn-ea"/>
                          <a:cs typeface="+mn-cs"/>
                        </a:rPr>
                        <a:t>GHG mitigation (tons of CO2equ reduced)</a:t>
                      </a:r>
                    </a:p>
                    <a:p>
                      <a:pPr marL="0" marR="0">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12" marR="60512" marT="0" marB="0"/>
                </a:tc>
              </a:tr>
            </a:tbl>
          </a:graphicData>
        </a:graphic>
      </p:graphicFrame>
      <p:pic>
        <p:nvPicPr>
          <p:cNvPr id="3" name="Picture 2"/>
          <p:cNvPicPr>
            <a:picLocks noChangeAspect="1"/>
          </p:cNvPicPr>
          <p:nvPr/>
        </p:nvPicPr>
        <p:blipFill>
          <a:blip r:embed="rId3"/>
          <a:stretch>
            <a:fillRect/>
          </a:stretch>
        </p:blipFill>
        <p:spPr>
          <a:xfrm>
            <a:off x="5370225" y="3505200"/>
            <a:ext cx="3747499" cy="2689737"/>
          </a:xfrm>
          <a:prstGeom prst="rect">
            <a:avLst/>
          </a:prstGeom>
        </p:spPr>
      </p:pic>
    </p:spTree>
    <p:extLst>
      <p:ext uri="{BB962C8B-B14F-4D97-AF65-F5344CB8AC3E}">
        <p14:creationId xmlns:p14="http://schemas.microsoft.com/office/powerpoint/2010/main" val="13159838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Discussion </a:t>
            </a:r>
            <a:endParaRPr lang="en-US" dirty="0"/>
          </a:p>
        </p:txBody>
      </p:sp>
      <p:sp>
        <p:nvSpPr>
          <p:cNvPr id="3" name="Content Placeholder 2"/>
          <p:cNvSpPr>
            <a:spLocks noGrp="1"/>
          </p:cNvSpPr>
          <p:nvPr>
            <p:ph idx="1"/>
          </p:nvPr>
        </p:nvSpPr>
        <p:spPr>
          <a:xfrm>
            <a:off x="1066800" y="1676400"/>
            <a:ext cx="7520152" cy="4525963"/>
          </a:xfrm>
        </p:spPr>
        <p:txBody>
          <a:bodyPr/>
          <a:lstStyle/>
          <a:p>
            <a:r>
              <a:rPr lang="en-US" sz="2000" dirty="0" smtClean="0"/>
              <a:t>Any feedback on this exercise? Did you find it useful?</a:t>
            </a:r>
          </a:p>
          <a:p>
            <a:pPr marL="0" indent="0">
              <a:buNone/>
            </a:pPr>
            <a:r>
              <a:rPr lang="en-US" sz="2000" dirty="0" smtClean="0"/>
              <a:t> </a:t>
            </a:r>
          </a:p>
          <a:p>
            <a:r>
              <a:rPr lang="en-US" sz="2000" dirty="0" smtClean="0"/>
              <a:t>Which group would like to talk about one of the projects and the indicators that related to </a:t>
            </a:r>
            <a:r>
              <a:rPr lang="en-US" sz="2000" dirty="0" smtClean="0"/>
              <a:t>it</a:t>
            </a:r>
            <a:r>
              <a:rPr lang="en-US" sz="2000" dirty="0"/>
              <a:t>?</a:t>
            </a:r>
            <a:endParaRPr lang="en-US" sz="2000" dirty="0" smtClean="0"/>
          </a:p>
          <a:p>
            <a:pPr marL="0" indent="0">
              <a:buNone/>
            </a:pPr>
            <a:endParaRPr lang="en-US" sz="1600" dirty="0" smtClean="0"/>
          </a:p>
          <a:p>
            <a:r>
              <a:rPr lang="en-US" sz="2000" dirty="0" smtClean="0"/>
              <a:t>Is there a group who listed additional indicators?</a:t>
            </a:r>
            <a:r>
              <a:rPr lang="en-US" sz="2000" dirty="0"/>
              <a:t> </a:t>
            </a:r>
            <a:endParaRPr lang="en-US" sz="2000" dirty="0" smtClean="0"/>
          </a:p>
          <a:p>
            <a:endParaRPr lang="en-US" sz="1600" dirty="0" smtClean="0"/>
          </a:p>
          <a:p>
            <a:r>
              <a:rPr lang="en-US" sz="2000" dirty="0" smtClean="0"/>
              <a:t>Is there a group that discussed about multiple benefits, e.g. where a biodiversity project also has climate adaptation benefits? </a:t>
            </a:r>
          </a:p>
          <a:p>
            <a:endParaRPr lang="en-US" sz="1600" dirty="0" smtClean="0"/>
          </a:p>
          <a:p>
            <a:r>
              <a:rPr lang="en-US" sz="2000" dirty="0" smtClean="0"/>
              <a:t>Could </a:t>
            </a:r>
            <a:r>
              <a:rPr lang="en-US" sz="2000" dirty="0"/>
              <a:t>you see </a:t>
            </a:r>
            <a:r>
              <a:rPr lang="en-US" sz="2000" dirty="0" smtClean="0"/>
              <a:t>a </a:t>
            </a:r>
            <a:r>
              <a:rPr lang="en-US" sz="2000" dirty="0"/>
              <a:t>link to the SDGs? </a:t>
            </a:r>
          </a:p>
          <a:p>
            <a:endParaRPr lang="en-US" sz="2800" dirty="0"/>
          </a:p>
        </p:txBody>
      </p:sp>
    </p:spTree>
    <p:extLst>
      <p:ext uri="{BB962C8B-B14F-4D97-AF65-F5344CB8AC3E}">
        <p14:creationId xmlns:p14="http://schemas.microsoft.com/office/powerpoint/2010/main" val="11938823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533400" y="2465294"/>
            <a:ext cx="7556313" cy="1116106"/>
          </a:xfrm>
        </p:spPr>
        <p:txBody>
          <a:bodyPr>
            <a:normAutofit/>
          </a:bodyPr>
          <a:lstStyle/>
          <a:p>
            <a:pPr algn="ctr"/>
            <a:r>
              <a:rPr lang="en-US" sz="4000" dirty="0" smtClean="0">
                <a:latin typeface="+mn-lt"/>
              </a:rPr>
              <a:t>Thank you!</a:t>
            </a:r>
            <a:endParaRPr lang="en-US" sz="4000" dirty="0">
              <a:latin typeface="+mn-lt"/>
            </a:endParaRPr>
          </a:p>
        </p:txBody>
      </p:sp>
    </p:spTree>
    <p:extLst>
      <p:ext uri="{BB962C8B-B14F-4D97-AF65-F5344CB8AC3E}">
        <p14:creationId xmlns:p14="http://schemas.microsoft.com/office/powerpoint/2010/main" val="22394297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20566</TotalTime>
  <Words>2151</Words>
  <Application>Microsoft Office PowerPoint</Application>
  <PresentationFormat>On-screen Show (4:3)</PresentationFormat>
  <Paragraphs>150</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1_Office Theme</vt:lpstr>
      <vt:lpstr>Results Based Management in the GEF</vt:lpstr>
      <vt:lpstr>PowerPoint Presentation</vt:lpstr>
      <vt:lpstr>PowerPoint Presentation</vt:lpstr>
      <vt:lpstr>GEF RBM Framework</vt:lpstr>
      <vt:lpstr>PowerPoint Presentation</vt:lpstr>
      <vt:lpstr>Brief Discussion </vt:lpstr>
      <vt:lpstr>Thank you!</vt:lpstr>
    </vt:vector>
  </TitlesOfParts>
  <Company>The World Bank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Focal Area and Cross Cutting Strategies – Chemicals</dc:title>
  <dc:creator>wb350798</dc:creator>
  <cp:lastModifiedBy>Christine Roehrer</cp:lastModifiedBy>
  <cp:revision>181</cp:revision>
  <cp:lastPrinted>2012-09-11T23:35:15Z</cp:lastPrinted>
  <dcterms:created xsi:type="dcterms:W3CDTF">2011-03-08T15:42:01Z</dcterms:created>
  <dcterms:modified xsi:type="dcterms:W3CDTF">2016-02-08T20:17:10Z</dcterms:modified>
</cp:coreProperties>
</file>