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91" r:id="rId2"/>
    <p:sldId id="257" r:id="rId3"/>
    <p:sldId id="258" r:id="rId4"/>
    <p:sldId id="259" r:id="rId5"/>
    <p:sldId id="284" r:id="rId6"/>
    <p:sldId id="281" r:id="rId7"/>
    <p:sldId id="283" r:id="rId8"/>
    <p:sldId id="282" r:id="rId9"/>
    <p:sldId id="280" r:id="rId10"/>
    <p:sldId id="279" r:id="rId11"/>
    <p:sldId id="287" r:id="rId12"/>
    <p:sldId id="289" r:id="rId13"/>
    <p:sldId id="290" r:id="rId14"/>
    <p:sldId id="293" r:id="rId15"/>
    <p:sldId id="292"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wellingto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735"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BAD9ABF-6F3F-49E4-BACE-AC1A7EEEC726}" type="datetimeFigureOut">
              <a:rPr lang="en-US" smtClean="0"/>
              <a:pPr/>
              <a:t>11/6/2012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CFEE7B6-0582-4FE7-AF02-4F65EBB94DED}" type="slidenum">
              <a:rPr lang="en-US" smtClean="0"/>
              <a:pPr/>
              <a:t>‹#›</a:t>
            </a:fld>
            <a:endParaRPr lang="en-US"/>
          </a:p>
        </p:txBody>
      </p:sp>
    </p:spTree>
    <p:extLst>
      <p:ext uri="{BB962C8B-B14F-4D97-AF65-F5344CB8AC3E}">
        <p14:creationId xmlns:p14="http://schemas.microsoft.com/office/powerpoint/2010/main" val="320950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In 1994, the GEF Instrument sets up STAP.</a:t>
            </a:r>
            <a:r>
              <a:rPr lang="en-US" baseline="0" dirty="0" smtClean="0"/>
              <a:t> </a:t>
            </a:r>
          </a:p>
          <a:p>
            <a:pPr>
              <a:spcBef>
                <a:spcPct val="0"/>
              </a:spcBef>
            </a:pPr>
            <a:endParaRPr lang="en-US" baseline="0" dirty="0" smtClean="0"/>
          </a:p>
          <a:p>
            <a:pPr>
              <a:spcBef>
                <a:spcPct val="0"/>
              </a:spcBef>
            </a:pPr>
            <a:r>
              <a:rPr lang="en-US" dirty="0" smtClean="0"/>
              <a:t>UNEP was chosen to host STAP because it is the U.N.</a:t>
            </a:r>
            <a:r>
              <a:rPr lang="en-US" baseline="0" dirty="0" smtClean="0"/>
              <a:t> body responsible for</a:t>
            </a:r>
            <a:r>
              <a:rPr lang="en-US" dirty="0" smtClean="0"/>
              <a:t> global environmental science/and global scientific assessments. </a:t>
            </a:r>
          </a:p>
          <a:p>
            <a:endParaRPr lang="en-US" dirty="0"/>
          </a:p>
        </p:txBody>
      </p:sp>
      <p:sp>
        <p:nvSpPr>
          <p:cNvPr id="4" name="Slide Number Placeholder 3"/>
          <p:cNvSpPr>
            <a:spLocks noGrp="1"/>
          </p:cNvSpPr>
          <p:nvPr>
            <p:ph type="sldNum" sz="quarter" idx="10"/>
          </p:nvPr>
        </p:nvSpPr>
        <p:spPr/>
        <p:txBody>
          <a:bodyPr/>
          <a:lstStyle/>
          <a:p>
            <a:fld id="{6CFEE7B6-0582-4FE7-AF02-4F65EBB94DE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aseline="0" dirty="0" smtClean="0"/>
              <a:t>STAP, therefore, provides strategic and independent advice on projects, programs, and policies. It is administered by UNEP...” Many of the Panel members are involved with scientific assessments such as the IPCC and the MEA, and with the GEC research programs.</a:t>
            </a:r>
          </a:p>
          <a:p>
            <a:pPr>
              <a:spcBef>
                <a:spcPct val="0"/>
              </a:spcBef>
            </a:pPr>
            <a:endParaRPr lang="en-US" baseline="0" dirty="0" smtClean="0"/>
          </a:p>
          <a:p>
            <a:pPr>
              <a:spcBef>
                <a:spcPct val="0"/>
              </a:spcBef>
            </a:pPr>
            <a:r>
              <a:rPr lang="en-US" baseline="0" dirty="0" smtClean="0"/>
              <a:t>Photo credit - Blue </a:t>
            </a:r>
            <a:r>
              <a:rPr lang="en-US" baseline="0" dirty="0" err="1" smtClean="0"/>
              <a:t>Linckia</a:t>
            </a:r>
            <a:r>
              <a:rPr lang="en-US" baseline="0" dirty="0" smtClean="0"/>
              <a:t> Starfish Ribbon Reefs, Great Barrier Reef - Richard Ling</a:t>
            </a:r>
            <a:endParaRPr lang="en-US" dirty="0" smtClean="0"/>
          </a:p>
          <a:p>
            <a:endParaRPr lang="en-US" dirty="0"/>
          </a:p>
        </p:txBody>
      </p:sp>
      <p:sp>
        <p:nvSpPr>
          <p:cNvPr id="4" name="Slide Number Placeholder 3"/>
          <p:cNvSpPr>
            <a:spLocks noGrp="1"/>
          </p:cNvSpPr>
          <p:nvPr>
            <p:ph type="sldNum" sz="quarter" idx="10"/>
          </p:nvPr>
        </p:nvSpPr>
        <p:spPr/>
        <p:txBody>
          <a:bodyPr/>
          <a:lstStyle/>
          <a:p>
            <a:fld id="{6CFEE7B6-0582-4FE7-AF02-4F65EBB94DE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fontAlgn="base">
              <a:spcBef>
                <a:spcPct val="0"/>
              </a:spcBef>
              <a:spcAft>
                <a:spcPct val="0"/>
              </a:spcAft>
              <a:defRPr/>
            </a:pPr>
            <a:r>
              <a:rPr lang="en-US" dirty="0" smtClean="0">
                <a:effectLst>
                  <a:outerShdw blurRad="38100" dist="38100" dir="2700000" algn="tl">
                    <a:srgbClr val="C0C0C0"/>
                  </a:outerShdw>
                </a:effectLst>
                <a:latin typeface="Verdana" pitchFamily="34" charset="0"/>
              </a:rPr>
              <a:t>Present composition – July 2010 to June 2012 </a:t>
            </a:r>
          </a:p>
          <a:p>
            <a:pPr>
              <a:spcBef>
                <a:spcPct val="0"/>
              </a:spcBef>
            </a:pPr>
            <a:endParaRPr lang="en-US" dirty="0" smtClean="0"/>
          </a:p>
          <a:p>
            <a:pPr>
              <a:spcBef>
                <a:spcPct val="0"/>
              </a:spcBef>
            </a:pPr>
            <a:r>
              <a:rPr lang="en-US" dirty="0" smtClean="0"/>
              <a:t>STAP is composed by 8</a:t>
            </a:r>
            <a:r>
              <a:rPr lang="en-US" baseline="0" dirty="0" smtClean="0"/>
              <a:t> </a:t>
            </a:r>
            <a:r>
              <a:rPr lang="en-US" dirty="0" smtClean="0"/>
              <a:t>members with specific expertise in each of the focal areas of the GEF – biodiversity, climate</a:t>
            </a:r>
          </a:p>
          <a:p>
            <a:pPr>
              <a:spcBef>
                <a:spcPct val="0"/>
              </a:spcBef>
            </a:pPr>
            <a:r>
              <a:rPr lang="en-US" dirty="0" smtClean="0"/>
              <a:t>Change (mitigation), international waters, land degradation, persistent organic pollutants,</a:t>
            </a:r>
            <a:r>
              <a:rPr lang="en-US" baseline="0" dirty="0" smtClean="0"/>
              <a:t> and adaptation, and STAP Chair</a:t>
            </a:r>
            <a:r>
              <a:rPr lang="en-US" dirty="0" smtClean="0"/>
              <a:t>.</a:t>
            </a:r>
            <a:endParaRPr lang="en-US" dirty="0"/>
          </a:p>
        </p:txBody>
      </p:sp>
      <p:sp>
        <p:nvSpPr>
          <p:cNvPr id="4" name="Slide Number Placeholder 3"/>
          <p:cNvSpPr>
            <a:spLocks noGrp="1"/>
          </p:cNvSpPr>
          <p:nvPr>
            <p:ph type="sldNum" sz="quarter" idx="10"/>
          </p:nvPr>
        </p:nvSpPr>
        <p:spPr/>
        <p:txBody>
          <a:bodyPr/>
          <a:lstStyle/>
          <a:p>
            <a:fld id="{6CFEE7B6-0582-4FE7-AF02-4F65EBB94DE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Examples of STAP’s strategic advice include – </a:t>
            </a:r>
            <a:r>
              <a:rPr lang="en-GB" baseline="0" dirty="0" smtClean="0"/>
              <a:t> </a:t>
            </a:r>
            <a:endParaRPr lang="en-GB" dirty="0" smtClean="0"/>
          </a:p>
          <a:p>
            <a:endParaRPr lang="en-GB" sz="1400" dirty="0">
              <a:solidFill>
                <a:schemeClr val="bg2">
                  <a:lumMod val="60000"/>
                  <a:lumOff val="40000"/>
                </a:schemeClr>
              </a:solidFill>
            </a:endParaRPr>
          </a:p>
          <a:p>
            <a:r>
              <a:rPr lang="en-GB" sz="1400" dirty="0">
                <a:solidFill>
                  <a:schemeClr val="bg2">
                    <a:lumMod val="60000"/>
                    <a:lumOff val="40000"/>
                  </a:schemeClr>
                </a:solidFill>
              </a:rPr>
              <a:t>“How to” develop/implement projects, or programs, in a specific topic supported by the GEF strategies </a:t>
            </a:r>
            <a:r>
              <a:rPr lang="en-GB" dirty="0" smtClean="0">
                <a:solidFill>
                  <a:schemeClr val="bg2">
                    <a:lumMod val="60000"/>
                    <a:lumOff val="40000"/>
                  </a:schemeClr>
                </a:solidFill>
              </a:rPr>
              <a:t>(</a:t>
            </a:r>
            <a:r>
              <a:rPr lang="en-GB" dirty="0">
                <a:solidFill>
                  <a:schemeClr val="bg2">
                    <a:lumMod val="60000"/>
                    <a:lumOff val="40000"/>
                  </a:schemeClr>
                </a:solidFill>
              </a:rPr>
              <a:t>Example – “Payments for Environmental Services and the Global Environment Facility”)</a:t>
            </a:r>
          </a:p>
          <a:p>
            <a:pPr>
              <a:buFont typeface="Wingdings" pitchFamily="2" charset="2"/>
              <a:buNone/>
            </a:pPr>
            <a:endParaRPr lang="en-GB" dirty="0">
              <a:solidFill>
                <a:schemeClr val="bg2">
                  <a:lumMod val="60000"/>
                  <a:lumOff val="40000"/>
                </a:schemeClr>
              </a:solidFill>
            </a:endParaRPr>
          </a:p>
          <a:p>
            <a:r>
              <a:rPr lang="en-GB" sz="1400" dirty="0">
                <a:solidFill>
                  <a:schemeClr val="bg2">
                    <a:lumMod val="60000"/>
                    <a:lumOff val="40000"/>
                  </a:schemeClr>
                </a:solidFill>
              </a:rPr>
              <a:t>Develop methodologies for the GEF </a:t>
            </a:r>
            <a:r>
              <a:rPr lang="en-GB" dirty="0">
                <a:solidFill>
                  <a:schemeClr val="bg2">
                    <a:lumMod val="60000"/>
                    <a:lumOff val="40000"/>
                  </a:schemeClr>
                </a:solidFill>
              </a:rPr>
              <a:t>(Example – “Manual for Calculating Greenhouse Gas Benefits for GEF Transport Projects”)</a:t>
            </a:r>
          </a:p>
          <a:p>
            <a:pPr>
              <a:buFont typeface="Wingdings" pitchFamily="2" charset="2"/>
              <a:buNone/>
            </a:pPr>
            <a:endParaRPr lang="en-GB" dirty="0">
              <a:solidFill>
                <a:schemeClr val="bg2">
                  <a:lumMod val="60000"/>
                  <a:lumOff val="40000"/>
                </a:schemeClr>
              </a:solidFill>
            </a:endParaRPr>
          </a:p>
          <a:p>
            <a:r>
              <a:rPr lang="en-GB" dirty="0" smtClean="0">
                <a:solidFill>
                  <a:schemeClr val="bg2">
                    <a:lumMod val="60000"/>
                    <a:lumOff val="40000"/>
                  </a:schemeClr>
                </a:solidFill>
              </a:rPr>
              <a:t>Scan emerging global environmental issues (</a:t>
            </a:r>
            <a:r>
              <a:rPr lang="en-GB" dirty="0">
                <a:solidFill>
                  <a:schemeClr val="bg2">
                    <a:lumMod val="60000"/>
                    <a:lumOff val="40000"/>
                  </a:schemeClr>
                </a:solidFill>
              </a:rPr>
              <a:t>Example – Enhancing resilience to reduce climate change risks</a:t>
            </a:r>
            <a:r>
              <a:rPr lang="en-GB" dirty="0"/>
              <a:t>)</a:t>
            </a:r>
          </a:p>
          <a:p>
            <a:endParaRPr lang="en-GB" dirty="0"/>
          </a:p>
          <a:p>
            <a:r>
              <a:rPr lang="en-GB" dirty="0"/>
              <a:t>Photo credit – “frog biodiversity” – source: http://www.planethopia.info/earth/biodiversity-on-earth/</a:t>
            </a:r>
          </a:p>
          <a:p>
            <a:endParaRPr lang="en-GB" dirty="0"/>
          </a:p>
          <a:p>
            <a:r>
              <a:rPr lang="en-GB" dirty="0"/>
              <a:t>Photo credit – “</a:t>
            </a:r>
            <a:r>
              <a:rPr lang="en-US" dirty="0" smtClean="0"/>
              <a:t>Near Wolof village of </a:t>
            </a:r>
            <a:r>
              <a:rPr lang="en-US" dirty="0" err="1" smtClean="0"/>
              <a:t>Ndiagene</a:t>
            </a:r>
            <a:r>
              <a:rPr lang="en-US" dirty="0" smtClean="0"/>
              <a:t> in Senegal in the Sahel” – source:  http://oceanworld.tamu.edu/resources/environment-book/desertificationinsahel.html</a:t>
            </a:r>
            <a:endParaRPr lang="en-GB" dirty="0"/>
          </a:p>
          <a:p>
            <a:pPr>
              <a:spcBef>
                <a:spcPct val="0"/>
              </a:spcBef>
            </a:pPr>
            <a:endParaRPr lang="en-GB"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7E9FC-2234-486B-B47F-2EAE6631E16A}"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FC46C8-13E8-45CB-81C3-294DF4F55630}"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the policy level, STAP is working</a:t>
            </a:r>
            <a:r>
              <a:rPr lang="en-US" baseline="0" dirty="0" smtClean="0"/>
              <a:t> with the GEF on RBM and KM, revising the TR policy. It also has defined criteria for focal area set asides, helped shape the GEF – 5 focal area strategies; and, assisted the GEF in the selection and use of indicators for the STAR. </a:t>
            </a:r>
          </a:p>
          <a:p>
            <a:pPr>
              <a:spcBef>
                <a:spcPct val="0"/>
              </a:spcBef>
            </a:pPr>
            <a:endParaRPr lang="en-US" baseline="0" dirty="0" smtClean="0"/>
          </a:p>
          <a:p>
            <a:pPr>
              <a:spcBef>
                <a:spcPct val="0"/>
              </a:spcBef>
            </a:pPr>
            <a:r>
              <a:rPr lang="en-US" baseline="0" dirty="0" smtClean="0"/>
              <a:t>Photo credit – National Geographic – earth day pictures planet from space - </a:t>
            </a:r>
            <a:r>
              <a:rPr lang="en-US" dirty="0" smtClean="0"/>
              <a:t>Minas </a:t>
            </a:r>
            <a:r>
              <a:rPr lang="en-US" dirty="0" err="1" smtClean="0"/>
              <a:t>Gerais</a:t>
            </a:r>
            <a:r>
              <a:rPr lang="en-US" dirty="0" smtClean="0"/>
              <a:t> state of Brazil </a:t>
            </a:r>
          </a:p>
          <a:p>
            <a:pPr>
              <a:spcBef>
                <a:spcPct val="0"/>
              </a:spcBef>
            </a:pPr>
            <a:r>
              <a:rPr lang="en-US" dirty="0" smtClean="0"/>
              <a:t>Source - http://news.nationalgeographic.com/news/2011/04/pictures/110422-earth-day-2011-earth-day-google-doodle-satellite-from-space-pictures-nasa-astronauts/#/earth-day-pictures-planet-from-space-minas-gerais-brazil_34999_600x450.jpg</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ACDAE2-B74B-4A95-A9BF-51347663ECCE}"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Some</a:t>
            </a:r>
            <a:r>
              <a:rPr lang="en-US" baseline="0" dirty="0" smtClean="0"/>
              <a:t> examples of STAP’s advice at the project and program level, include the following:  </a:t>
            </a:r>
          </a:p>
          <a:p>
            <a:pPr>
              <a:spcBef>
                <a:spcPct val="0"/>
              </a:spcBef>
            </a:pPr>
            <a:endParaRPr lang="en-US" baseline="0" dirty="0" smtClean="0"/>
          </a:p>
          <a:p>
            <a:pPr>
              <a:spcBef>
                <a:spcPct val="0"/>
              </a:spcBef>
            </a:pPr>
            <a:r>
              <a:rPr lang="en-US" baseline="0" dirty="0" smtClean="0"/>
              <a:t>1. “Ensure the scientific…”</a:t>
            </a:r>
          </a:p>
          <a:p>
            <a:pPr>
              <a:spcBef>
                <a:spcPct val="0"/>
              </a:spcBef>
            </a:pPr>
            <a:r>
              <a:rPr lang="en-US" baseline="0" dirty="0" smtClean="0"/>
              <a:t>2. “Responsible for…”</a:t>
            </a:r>
          </a:p>
          <a:p>
            <a:pPr>
              <a:spcBef>
                <a:spcPct val="0"/>
              </a:spcBef>
            </a:pPr>
            <a:endParaRPr lang="en-US" baseline="0" dirty="0" smtClean="0"/>
          </a:p>
          <a:p>
            <a:pPr>
              <a:spcBef>
                <a:spcPct val="0"/>
              </a:spcBef>
            </a:pPr>
            <a:r>
              <a:rPr lang="en-US" dirty="0" smtClean="0"/>
              <a:t>- Currently, STAP is conducting</a:t>
            </a:r>
            <a:r>
              <a:rPr lang="en-US" baseline="0" dirty="0" smtClean="0"/>
              <a:t> an analysis of targeted research with a view to consider updating the</a:t>
            </a:r>
            <a:r>
              <a:rPr lang="en-US" dirty="0" smtClean="0"/>
              <a:t> targeted research policy of 1997.</a:t>
            </a:r>
          </a:p>
          <a:p>
            <a:pPr>
              <a:spcBef>
                <a:spcPct val="0"/>
              </a:spcBef>
            </a:pPr>
            <a:endParaRPr lang="en-US" dirty="0" smtClean="0"/>
          </a:p>
          <a:p>
            <a:pPr>
              <a:spcBef>
                <a:spcPct val="0"/>
              </a:spcBef>
            </a:pPr>
            <a:r>
              <a:rPr lang="en-US" dirty="0" smtClean="0"/>
              <a:t>3. “Advise…” </a:t>
            </a:r>
          </a:p>
          <a:p>
            <a:pPr>
              <a:spcBef>
                <a:spcPct val="0"/>
              </a:spcBef>
            </a:pPr>
            <a:endParaRPr lang="en-US" dirty="0" smtClean="0"/>
          </a:p>
          <a:p>
            <a:pPr>
              <a:spcBef>
                <a:spcPct val="0"/>
              </a:spcBef>
            </a:pPr>
            <a:r>
              <a:rPr lang="en-US" dirty="0" smtClean="0"/>
              <a:t>Photo</a:t>
            </a:r>
            <a:r>
              <a:rPr lang="en-US" baseline="0" dirty="0" smtClean="0"/>
              <a:t> credit – </a:t>
            </a:r>
            <a:r>
              <a:rPr lang="en-US" baseline="0" dirty="0" err="1" smtClean="0"/>
              <a:t>Sundalands</a:t>
            </a:r>
            <a:r>
              <a:rPr lang="en-US" baseline="0" dirty="0" smtClean="0"/>
              <a:t> – biodiversity hotspot http://society.ezinemark.com/threatened-biodiversity-hotspots-7736a01d8c7a.html</a:t>
            </a: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D8CF38-690B-45B1-8389-97490FD6EA40}"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 of STAP’s screens is to strengthen the scientific and technical basis of the</a:t>
            </a:r>
            <a:r>
              <a:rPr lang="en-US" baseline="0" dirty="0" smtClean="0"/>
              <a:t> GEF proposals. Instead of conducting a proper review of the proposal, STAP screens the proposal since it is cognizant the PIF includes only the basic concepts of a full proposal. Having said this, STAP believes the PIF should be methodologically sound. Bearing this in mind, it uses three types of categories to rate the quality of the PIF – </a:t>
            </a:r>
          </a:p>
          <a:p>
            <a:endParaRPr lang="en-US" baseline="0" dirty="0" smtClean="0"/>
          </a:p>
          <a:p>
            <a:r>
              <a:rPr lang="en-US" baseline="0" dirty="0" smtClean="0"/>
              <a:t>Consent – which STAP attributes to a PIF which is scientifically and technically solid. It is likely that STAP will still provide a number of comments to strengthen the proposal further. </a:t>
            </a:r>
          </a:p>
          <a:p>
            <a:endParaRPr lang="en-US" baseline="0" dirty="0" smtClean="0"/>
          </a:p>
          <a:p>
            <a:r>
              <a:rPr lang="en-US" baseline="0" dirty="0" smtClean="0"/>
              <a:t>Minor revision and major revision – it usually reserves these two ratings for PIFs that either include an innovative component that needs further development in the full proposal or 2) the proposal demonstrates major barriers in its implementation due to a weak methodology. In either instance, STAP </a:t>
            </a:r>
            <a:r>
              <a:rPr lang="en-US" baseline="0" dirty="0" err="1" smtClean="0"/>
              <a:t>specficies</a:t>
            </a:r>
            <a:r>
              <a:rPr lang="en-US" baseline="0" dirty="0" smtClean="0"/>
              <a:t> what it expects the Agency to address during the full proposal. </a:t>
            </a:r>
            <a:endParaRPr lang="en-US" dirty="0" smtClean="0"/>
          </a:p>
          <a:p>
            <a:endParaRPr lang="en-US" dirty="0" smtClean="0"/>
          </a:p>
          <a:p>
            <a:r>
              <a:rPr lang="en-US" dirty="0" smtClean="0"/>
              <a:t>(we</a:t>
            </a:r>
            <a:r>
              <a:rPr lang="en-US" baseline="0" dirty="0" smtClean="0"/>
              <a:t> may wish to note that typically once a recommendation is given, it is up to the relevant technical staff in GEF Secretariat to ensure that STAP’s advice has been taken into consideration in final project design. Exceptionally, STAP’s advice can be sought out in assisting in project design or in project implementation – however STAP’s resources are limited).</a:t>
            </a:r>
          </a:p>
          <a:p>
            <a:r>
              <a:rPr lang="en-US" dirty="0" smtClean="0"/>
              <a:t>Photo credit – national geographic:</a:t>
            </a:r>
            <a:r>
              <a:rPr lang="en-US" baseline="0" dirty="0" smtClean="0"/>
              <a:t> </a:t>
            </a:r>
            <a:r>
              <a:rPr lang="en-US" dirty="0" smtClean="0"/>
              <a:t>earth</a:t>
            </a:r>
            <a:r>
              <a:rPr lang="en-US" baseline="0" dirty="0" smtClean="0"/>
              <a:t> </a:t>
            </a:r>
            <a:r>
              <a:rPr lang="en-US" dirty="0" smtClean="0"/>
              <a:t>day</a:t>
            </a:r>
            <a:r>
              <a:rPr lang="en-US" baseline="0" dirty="0" smtClean="0"/>
              <a:t> </a:t>
            </a:r>
            <a:r>
              <a:rPr lang="en-US" dirty="0" smtClean="0"/>
              <a:t>pictures</a:t>
            </a:r>
            <a:r>
              <a:rPr lang="en-US" baseline="0" dirty="0" smtClean="0"/>
              <a:t> </a:t>
            </a:r>
            <a:r>
              <a:rPr lang="en-US" dirty="0" smtClean="0"/>
              <a:t>planet</a:t>
            </a:r>
            <a:r>
              <a:rPr lang="en-US" baseline="0" dirty="0" smtClean="0"/>
              <a:t> </a:t>
            </a:r>
            <a:r>
              <a:rPr lang="en-US" dirty="0" smtClean="0"/>
              <a:t>from</a:t>
            </a:r>
            <a:r>
              <a:rPr lang="en-US" baseline="0" dirty="0" smtClean="0"/>
              <a:t> </a:t>
            </a:r>
            <a:r>
              <a:rPr lang="en-US" dirty="0" smtClean="0"/>
              <a:t>space</a:t>
            </a:r>
            <a:r>
              <a:rPr lang="en-US" baseline="0" dirty="0" smtClean="0"/>
              <a:t> </a:t>
            </a:r>
            <a:r>
              <a:rPr lang="en-US" dirty="0" err="1" smtClean="0"/>
              <a:t>bombetoka</a:t>
            </a:r>
            <a:r>
              <a:rPr lang="en-US" baseline="0" dirty="0" smtClean="0"/>
              <a:t> </a:t>
            </a:r>
            <a:r>
              <a:rPr lang="en-US" dirty="0" smtClean="0"/>
              <a:t>bay</a:t>
            </a:r>
            <a:r>
              <a:rPr lang="en-US" baseline="0" dirty="0" smtClean="0"/>
              <a:t> </a:t>
            </a:r>
            <a:r>
              <a:rPr lang="en-US" dirty="0" err="1" smtClean="0"/>
              <a:t>madagascar</a:t>
            </a:r>
            <a:r>
              <a:rPr lang="en-US" dirty="0" smtClean="0"/>
              <a:t>, 2011 </a:t>
            </a:r>
          </a:p>
          <a:p>
            <a:r>
              <a:rPr lang="en-US" dirty="0" smtClean="0"/>
              <a:t>Source: http://news.nationalgeographic.com/news/2011/04/pictures/110422-earth-day-2011-earth-day-google-doodle-satellite-from-space-pictures-nasa-astronauts/#/earth-day-pictures-planet-from-space-eleuthera-island-bahamas_34995_600x450.jpg</a:t>
            </a:r>
          </a:p>
          <a:p>
            <a:endParaRPr lang="en-US" dirty="0"/>
          </a:p>
        </p:txBody>
      </p:sp>
      <p:sp>
        <p:nvSpPr>
          <p:cNvPr id="4" name="Slide Number Placeholder 3"/>
          <p:cNvSpPr>
            <a:spLocks noGrp="1"/>
          </p:cNvSpPr>
          <p:nvPr>
            <p:ph type="sldNum" sz="quarter" idx="10"/>
          </p:nvPr>
        </p:nvSpPr>
        <p:spPr/>
        <p:txBody>
          <a:bodyPr/>
          <a:lstStyle/>
          <a:p>
            <a:fld id="{6CFEE7B6-0582-4FE7-AF02-4F65EBB94DE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B54382-3EAD-43A1-B779-7764386F0B81}" type="datetime1">
              <a:rPr lang="en-US" smtClean="0"/>
              <a:t>11/6/2012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EEE97A-8F7B-4629-B6FD-B6D5443561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61FB7-F5F9-4B98-BA14-5813DB289972}" type="datetime1">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B2DFF7-F420-4C5F-8979-E5FCA7FCC585}" type="datetime1">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657C1B-0024-40C8-909C-6E2F4DB11D51}" type="datetime1">
              <a:rPr lang="en-US" smtClean="0"/>
              <a:t>11/6/2012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400800"/>
            <a:ext cx="762000" cy="365125"/>
          </a:xfrm>
        </p:spPr>
        <p:txBody>
          <a:bodyPr/>
          <a:lstStyle/>
          <a:p>
            <a:fld id="{4EEEE97A-8F7B-4629-B6FD-B6D544356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BFA2FE-BC32-4093-B75F-D5FE94CA4512}" type="datetime1">
              <a:rPr lang="en-US" smtClean="0"/>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EE97A-8F7B-4629-B6FD-B6D54435614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50E9E8-2401-4027-AB95-95F37EBC2D46}" type="datetime1">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0ABF3B-14AE-4A8D-A2DA-AEC9C152324D}" type="datetime1">
              <a:rPr lang="en-US" smtClean="0"/>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9E8FAE-49B4-4589-9C6E-33E5C5F45C97}" type="datetime1">
              <a:rPr lang="en-US" smtClean="0"/>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0AA92-63E9-4203-963B-54E661A0FB5F}" type="datetime1">
              <a:rPr lang="en-US" smtClean="0"/>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30BFDF-7199-4C47-A154-35A5CA5352D7}" type="datetime1">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EE97A-8F7B-4629-B6FD-B6D5443561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A686CA-389C-4C23-B37B-71A39AA0950E}" type="datetime1">
              <a:rPr lang="en-US" smtClean="0"/>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EEEE97A-8F7B-4629-B6FD-B6D54435614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C79F5C-2742-441B-8777-6B567B258BFB}" type="datetime1">
              <a:rPr lang="en-US" smtClean="0"/>
              <a:t>11/6/2012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EEE97A-8F7B-4629-B6FD-B6D54435614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tapsec@unep.org" TargetMode="External"/><Relationship Id="rId2" Type="http://schemas.openxmlformats.org/officeDocument/2006/relationships/hyperlink" Target="mailto:apat@umd.ed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tapgef.org/" TargetMode="External"/><Relationship Id="rId4" Type="http://schemas.openxmlformats.org/officeDocument/2006/relationships/hyperlink" Target="mailto:guadalupe.duron@une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153400" cy="3124200"/>
          </a:xfrm>
        </p:spPr>
        <p:txBody>
          <a:bodyPr>
            <a:normAutofit fontScale="90000"/>
          </a:bodyPr>
          <a:lstStyle/>
          <a:p>
            <a:r>
              <a:rPr lang="en-US" dirty="0" smtClean="0"/>
              <a:t>GEF Expanded </a:t>
            </a:r>
            <a:br>
              <a:rPr lang="en-US" dirty="0" smtClean="0"/>
            </a:br>
            <a:r>
              <a:rPr lang="en-US" dirty="0" smtClean="0"/>
              <a:t>Constituency Workshop</a:t>
            </a:r>
            <a:br>
              <a:rPr lang="en-US" dirty="0" smtClean="0"/>
            </a:br>
            <a:r>
              <a:rPr lang="en-US" dirty="0" smtClean="0"/>
              <a:t>STAP/GEF</a:t>
            </a:r>
            <a:br>
              <a:rPr lang="en-US" dirty="0" smtClean="0"/>
            </a:br>
            <a:endParaRPr lang="en-US" dirty="0"/>
          </a:p>
        </p:txBody>
      </p:sp>
      <p:sp>
        <p:nvSpPr>
          <p:cNvPr id="3" name="Subtitle 2"/>
          <p:cNvSpPr>
            <a:spLocks noGrp="1"/>
          </p:cNvSpPr>
          <p:nvPr>
            <p:ph type="subTitle" idx="1"/>
          </p:nvPr>
        </p:nvSpPr>
        <p:spPr>
          <a:xfrm>
            <a:off x="609600" y="3657600"/>
            <a:ext cx="7854696" cy="1752600"/>
          </a:xfrm>
        </p:spPr>
        <p:txBody>
          <a:bodyPr/>
          <a:lstStyle/>
          <a:p>
            <a:endParaRPr lang="en-US" dirty="0" smtClean="0"/>
          </a:p>
          <a:p>
            <a:r>
              <a:rPr lang="en-US" dirty="0" smtClean="0"/>
              <a:t>New Delhi, India</a:t>
            </a:r>
          </a:p>
          <a:p>
            <a:r>
              <a:rPr lang="en-US" dirty="0" smtClean="0"/>
              <a:t>November 2012</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9048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000" b="1" dirty="0" smtClean="0">
                <a:latin typeface="Constantia" pitchFamily="18" charset="0"/>
              </a:rPr>
              <a:t>Overview of STAP screening of PIF’s</a:t>
            </a:r>
            <a:endParaRPr lang="en-US" sz="4000" b="1" dirty="0"/>
          </a:p>
        </p:txBody>
      </p:sp>
      <p:sp>
        <p:nvSpPr>
          <p:cNvPr id="3" name="Content Placeholder 2"/>
          <p:cNvSpPr>
            <a:spLocks noGrp="1"/>
          </p:cNvSpPr>
          <p:nvPr>
            <p:ph idx="1"/>
          </p:nvPr>
        </p:nvSpPr>
        <p:spPr>
          <a:xfrm>
            <a:off x="457200" y="2133600"/>
            <a:ext cx="6858000" cy="3398520"/>
          </a:xfrm>
        </p:spPr>
        <p:txBody>
          <a:bodyPr>
            <a:normAutofit/>
          </a:bodyPr>
          <a:lstStyle/>
          <a:p>
            <a:pPr>
              <a:buFont typeface="Arial" pitchFamily="34" charset="0"/>
              <a:buChar char="•"/>
            </a:pPr>
            <a:r>
              <a:rPr lang="en-US" sz="2000" b="1" dirty="0" smtClean="0">
                <a:solidFill>
                  <a:srgbClr val="00B0F0"/>
                </a:solidFill>
              </a:rPr>
              <a:t>Screening</a:t>
            </a:r>
            <a:r>
              <a:rPr lang="en-US" sz="2000" dirty="0" smtClean="0"/>
              <a:t> versus </a:t>
            </a:r>
            <a:r>
              <a:rPr lang="en-US" sz="2000" b="1" dirty="0" smtClean="0">
                <a:solidFill>
                  <a:srgbClr val="00B0F0"/>
                </a:solidFill>
              </a:rPr>
              <a:t>reviewing </a:t>
            </a:r>
          </a:p>
          <a:p>
            <a:pPr>
              <a:buFont typeface="Arial" pitchFamily="34" charset="0"/>
              <a:buChar char="•"/>
            </a:pPr>
            <a:endParaRPr lang="en-US" sz="2000" dirty="0" smtClean="0"/>
          </a:p>
          <a:p>
            <a:pPr>
              <a:buFont typeface="Arial" pitchFamily="34" charset="0"/>
              <a:buChar char="•"/>
            </a:pPr>
            <a:r>
              <a:rPr lang="en-US" sz="2000" dirty="0" smtClean="0"/>
              <a:t>Done for all FSP’s</a:t>
            </a:r>
          </a:p>
          <a:p>
            <a:pPr>
              <a:buFont typeface="Arial" pitchFamily="34" charset="0"/>
              <a:buChar char="•"/>
            </a:pPr>
            <a:endParaRPr lang="en-US" sz="2000" dirty="0"/>
          </a:p>
          <a:p>
            <a:pPr>
              <a:buFont typeface="Arial" pitchFamily="34" charset="0"/>
              <a:buChar char="•"/>
            </a:pPr>
            <a:r>
              <a:rPr lang="en-US" sz="2000" dirty="0" smtClean="0"/>
              <a:t>STAP’s summary for FSPs – </a:t>
            </a:r>
          </a:p>
          <a:p>
            <a:pPr>
              <a:buFont typeface="Arial" pitchFamily="34" charset="0"/>
              <a:buChar char="•"/>
            </a:pPr>
            <a:endParaRPr lang="en-US" sz="2000" dirty="0" smtClean="0"/>
          </a:p>
          <a:p>
            <a:pPr marL="914400" lvl="1" indent="-514350">
              <a:buFont typeface="Arial" pitchFamily="34" charset="0"/>
              <a:buChar char="•"/>
            </a:pPr>
            <a:r>
              <a:rPr lang="en-US" sz="2000" dirty="0" smtClean="0"/>
              <a:t>Consent</a:t>
            </a:r>
          </a:p>
          <a:p>
            <a:pPr marL="914400" lvl="1" indent="-514350">
              <a:buFont typeface="Arial" pitchFamily="34" charset="0"/>
              <a:buChar char="•"/>
            </a:pPr>
            <a:r>
              <a:rPr lang="en-US" sz="2000" dirty="0" smtClean="0"/>
              <a:t>Minor revision</a:t>
            </a:r>
          </a:p>
          <a:p>
            <a:pPr marL="914400" lvl="1" indent="-514350">
              <a:buFont typeface="Arial" pitchFamily="34" charset="0"/>
              <a:buChar char="•"/>
            </a:pPr>
            <a:r>
              <a:rPr lang="en-US" sz="2000" dirty="0" smtClean="0"/>
              <a:t>Major revision</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C:\Users\gduron\Pictures\earth-day-pictures-planet-from-space-bombetoka-bay-madagascar_34992_600x450.jpg"/>
          <p:cNvPicPr>
            <a:picLocks noChangeAspect="1" noChangeArrowheads="1"/>
          </p:cNvPicPr>
          <p:nvPr/>
        </p:nvPicPr>
        <p:blipFill>
          <a:blip r:embed="rId4" cstate="print"/>
          <a:srcRect/>
          <a:stretch>
            <a:fillRect/>
          </a:stretch>
        </p:blipFill>
        <p:spPr bwMode="auto">
          <a:xfrm>
            <a:off x="6096000" y="2209800"/>
            <a:ext cx="2362200" cy="2518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lide Number Placeholder 5"/>
          <p:cNvSpPr>
            <a:spLocks noGrp="1"/>
          </p:cNvSpPr>
          <p:nvPr>
            <p:ph type="sldNum" sz="quarter" idx="12"/>
          </p:nvPr>
        </p:nvSpPr>
        <p:spPr/>
        <p:txBody>
          <a:bodyPr/>
          <a:lstStyle/>
          <a:p>
            <a:fld id="{4EEEE97A-8F7B-4629-B6FD-B6D544356145}" type="slidenum">
              <a:rPr lang="en-US" smtClean="0"/>
              <a:pPr/>
              <a:t>10</a:t>
            </a:fld>
            <a:endParaRPr lang="en-US"/>
          </a:p>
        </p:txBody>
      </p:sp>
    </p:spTree>
    <p:extLst>
      <p:ext uri="{BB962C8B-B14F-4D97-AF65-F5344CB8AC3E}">
        <p14:creationId xmlns:p14="http://schemas.microsoft.com/office/powerpoint/2010/main" val="410011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a:bodyPr>
          <a:lstStyle/>
          <a:p>
            <a:r>
              <a:rPr lang="en-US" sz="3600" b="1" dirty="0" smtClean="0">
                <a:latin typeface="+mn-lt"/>
              </a:rPr>
              <a:t>What does STAP look for in the PIF’s – 1?</a:t>
            </a:r>
            <a:endParaRPr lang="en-IN" sz="3600" b="1" dirty="0">
              <a:latin typeface="+mn-lt"/>
            </a:endParaRPr>
          </a:p>
        </p:txBody>
      </p:sp>
      <p:sp>
        <p:nvSpPr>
          <p:cNvPr id="3" name="Content Placeholder 2"/>
          <p:cNvSpPr>
            <a:spLocks noGrp="1"/>
          </p:cNvSpPr>
          <p:nvPr>
            <p:ph idx="1"/>
          </p:nvPr>
        </p:nvSpPr>
        <p:spPr>
          <a:xfrm>
            <a:off x="457200" y="1600200"/>
            <a:ext cx="8229600" cy="4389120"/>
          </a:xfrm>
        </p:spPr>
        <p:txBody>
          <a:bodyPr>
            <a:noAutofit/>
          </a:bodyPr>
          <a:lstStyle/>
          <a:p>
            <a:r>
              <a:rPr lang="en-US" sz="2400" dirty="0" smtClean="0"/>
              <a:t>Consistency with focal area strategy &amp; objectives</a:t>
            </a:r>
          </a:p>
          <a:p>
            <a:r>
              <a:rPr lang="en-US" sz="2400" dirty="0" smtClean="0"/>
              <a:t>Effective and appropriate use of RBM framework to define outputs, outcomes and relevant indicators</a:t>
            </a:r>
          </a:p>
          <a:p>
            <a:pPr lvl="1"/>
            <a:r>
              <a:rPr lang="en-US" sz="2000" dirty="0" smtClean="0"/>
              <a:t>Do project outcomes encompass GEB’s (vulnerability reduction / adaptive capacity enhancement in the case of LDCF/SCCF), and can outputs be measured and linked to the outcomes?</a:t>
            </a:r>
          </a:p>
          <a:p>
            <a:r>
              <a:rPr lang="en-US" sz="2400" dirty="0" smtClean="0"/>
              <a:t>Baseline description</a:t>
            </a:r>
          </a:p>
          <a:p>
            <a:pPr lvl="1"/>
            <a:r>
              <a:rPr lang="en-US" sz="2000" dirty="0" smtClean="0"/>
              <a:t>Quantitative baselines preferred, should provide a feasible basis for measuring outcomes. In the case of adaptation, includes current vulnerability and potential future climate change risks</a:t>
            </a:r>
          </a:p>
        </p:txBody>
      </p:sp>
      <p:pic>
        <p:nvPicPr>
          <p:cNvPr id="4" name="Picture 2"/>
          <p:cNvPicPr>
            <a:picLocks noChangeAspect="1" noChangeArrowheads="1"/>
          </p:cNvPicPr>
          <p:nvPr/>
        </p:nvPicPr>
        <p:blipFill>
          <a:blip r:embed="rId2"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4EEEE97A-8F7B-4629-B6FD-B6D544356145}" type="slidenum">
              <a:rPr lang="en-US" smtClean="0"/>
              <a:pPr/>
              <a:t>11</a:t>
            </a:fld>
            <a:endParaRPr lang="en-US"/>
          </a:p>
        </p:txBody>
      </p:sp>
    </p:spTree>
    <p:extLst>
      <p:ext uri="{BB962C8B-B14F-4D97-AF65-F5344CB8AC3E}">
        <p14:creationId xmlns:p14="http://schemas.microsoft.com/office/powerpoint/2010/main" val="767390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a:bodyPr>
          <a:lstStyle/>
          <a:p>
            <a:r>
              <a:rPr lang="en-US" sz="3600" b="1" dirty="0" smtClean="0">
                <a:latin typeface="+mn-lt"/>
              </a:rPr>
              <a:t>What does STAP look for in the PIF’s – 2?</a:t>
            </a:r>
            <a:endParaRPr lang="en-IN" sz="3600" b="1" dirty="0">
              <a:latin typeface="+mn-lt"/>
            </a:endParaRPr>
          </a:p>
        </p:txBody>
      </p:sp>
      <p:sp>
        <p:nvSpPr>
          <p:cNvPr id="3" name="Content Placeholder 2"/>
          <p:cNvSpPr>
            <a:spLocks noGrp="1"/>
          </p:cNvSpPr>
          <p:nvPr>
            <p:ph idx="1"/>
          </p:nvPr>
        </p:nvSpPr>
        <p:spPr>
          <a:xfrm>
            <a:off x="457200" y="1600200"/>
            <a:ext cx="8229600" cy="4389120"/>
          </a:xfrm>
        </p:spPr>
        <p:txBody>
          <a:bodyPr>
            <a:noAutofit/>
          </a:bodyPr>
          <a:lstStyle/>
          <a:p>
            <a:r>
              <a:rPr lang="en-US" sz="2400" dirty="0" smtClean="0"/>
              <a:t>Incremental cost reasoning</a:t>
            </a:r>
          </a:p>
          <a:p>
            <a:pPr lvl="1"/>
            <a:r>
              <a:rPr lang="en-US" sz="2000" dirty="0" smtClean="0"/>
              <a:t>Scientific justification for the incremental activities, and the generation of GEB’s (e.g., carbon sequestration rather than sustainable land management) </a:t>
            </a:r>
          </a:p>
          <a:p>
            <a:pPr lvl="1"/>
            <a:r>
              <a:rPr lang="en-US" sz="2000" dirty="0" smtClean="0"/>
              <a:t>In the case of adaptation, the intervention responds to the additional burden posed by climate change to the baseline (BAU) developmental activities.</a:t>
            </a:r>
          </a:p>
          <a:p>
            <a:r>
              <a:rPr lang="en-US" sz="2400" dirty="0" smtClean="0"/>
              <a:t>Other aspects</a:t>
            </a:r>
          </a:p>
          <a:p>
            <a:pPr lvl="1"/>
            <a:r>
              <a:rPr lang="en-US" sz="2000" dirty="0" smtClean="0"/>
              <a:t>Gender</a:t>
            </a:r>
          </a:p>
          <a:p>
            <a:pPr lvl="1"/>
            <a:r>
              <a:rPr lang="en-US" sz="2000" dirty="0" smtClean="0"/>
              <a:t>Project risks; including climate change risks (enhancing climate-resilience of GEF projects)</a:t>
            </a:r>
          </a:p>
          <a:p>
            <a:pPr lvl="1"/>
            <a:r>
              <a:rPr lang="en-US" sz="2000" dirty="0" smtClean="0"/>
              <a:t>Leveraging knowledge and learning from other projects including GEF projects</a:t>
            </a:r>
          </a:p>
          <a:p>
            <a:endParaRPr lang="en-US" sz="2400" dirty="0" smtClean="0"/>
          </a:p>
        </p:txBody>
      </p:sp>
      <p:pic>
        <p:nvPicPr>
          <p:cNvPr id="4" name="Picture 2"/>
          <p:cNvPicPr>
            <a:picLocks noChangeAspect="1" noChangeArrowheads="1"/>
          </p:cNvPicPr>
          <p:nvPr/>
        </p:nvPicPr>
        <p:blipFill>
          <a:blip r:embed="rId2"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4EEEE97A-8F7B-4629-B6FD-B6D544356145}" type="slidenum">
              <a:rPr lang="en-US" smtClean="0"/>
              <a:pPr/>
              <a:t>12</a:t>
            </a:fld>
            <a:endParaRPr lang="en-US"/>
          </a:p>
        </p:txBody>
      </p:sp>
    </p:spTree>
    <p:extLst>
      <p:ext uri="{BB962C8B-B14F-4D97-AF65-F5344CB8AC3E}">
        <p14:creationId xmlns:p14="http://schemas.microsoft.com/office/powerpoint/2010/main" val="51132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EEE97A-8F7B-4629-B6FD-B6D544356145}" type="slidenum">
              <a:rPr lang="en-US" smtClean="0"/>
              <a:pPr/>
              <a:t>13</a:t>
            </a:fld>
            <a:endParaRPr lang="en-US"/>
          </a:p>
        </p:txBody>
      </p:sp>
      <p:sp>
        <p:nvSpPr>
          <p:cNvPr id="5" name="Rectangle 4"/>
          <p:cNvSpPr/>
          <p:nvPr/>
        </p:nvSpPr>
        <p:spPr>
          <a:xfrm>
            <a:off x="152400" y="11401"/>
            <a:ext cx="8823960" cy="6555641"/>
          </a:xfrm>
          <a:prstGeom prst="rect">
            <a:avLst/>
          </a:prstGeom>
        </p:spPr>
        <p:txBody>
          <a:bodyPr wrap="square">
            <a:spAutoFit/>
          </a:bodyPr>
          <a:lstStyle/>
          <a:p>
            <a:r>
              <a:rPr lang="en-GB" sz="1200" dirty="0"/>
              <a:t>STAP welcomes the </a:t>
            </a:r>
            <a:r>
              <a:rPr lang="en-GB" sz="1200" dirty="0" smtClean="0"/>
              <a:t>[agencies] proposal </a:t>
            </a:r>
            <a:r>
              <a:rPr lang="en-GB" sz="1200" dirty="0"/>
              <a:t>“Sustainable Agricultural Livelihoods in Marginal Areas (SALMA) in Lebanon. The proposal addresses an important climate-sensitive sector in a vulnerable region; and the project matches the focal area strategic objectives well. That said, STAP believes that the project could be strengthened further by a more comprehensive description of the intended interventions. Currently, these are lacking in detail, and it is therefore difficult to assess and validate the scientific and technical underpinnings of the proposed interventions. STAP recommends addressing the following points during the proposal / project development:</a:t>
            </a:r>
            <a:endParaRPr lang="en-IN" sz="1200" dirty="0"/>
          </a:p>
          <a:p>
            <a:r>
              <a:rPr lang="en-GB" sz="1200" dirty="0"/>
              <a:t> </a:t>
            </a:r>
            <a:endParaRPr lang="en-IN" sz="1200" dirty="0"/>
          </a:p>
          <a:p>
            <a:pPr lvl="0"/>
            <a:r>
              <a:rPr lang="en-GB" sz="1200" dirty="0"/>
              <a:t>STAP recommends detailing further each component, and its expected outcome. Also, it suggests detailing explicitly the adaptation benefits and defining indicators for each benefit in the full proposal. Currently, the benefits are not specific in the description of the adaptation activities in B.2. Likewise, STAP recommends including the baseline data, or a timeline when the data will be collected, as well as explain how the baseline will be measured and monitored during the project implementation. Furthermore, STAP recommends defining further to what extent the baseline activities will help in addressing future climate change. This information will strengthen the additional cost reasoning of the intended interventions. </a:t>
            </a:r>
            <a:endParaRPr lang="en-IN" sz="1200" dirty="0"/>
          </a:p>
          <a:p>
            <a:r>
              <a:rPr lang="en-GB" sz="1200" dirty="0"/>
              <a:t> </a:t>
            </a:r>
            <a:endParaRPr lang="en-IN" sz="1200" dirty="0"/>
          </a:p>
          <a:p>
            <a:pPr lvl="0"/>
            <a:r>
              <a:rPr lang="en-GB" sz="1200" dirty="0"/>
              <a:t>In the project overview, STAP recommends detailing farmers’ access to markets in the targeted region (proximity to markets, etc.). This information is important for evaluating farmers’ ability to successfully adopt high value horticultural crops as a result of irrigation. </a:t>
            </a:r>
            <a:endParaRPr lang="en-IN" sz="1200" dirty="0"/>
          </a:p>
          <a:p>
            <a:r>
              <a:rPr lang="en-GB" sz="1200" dirty="0"/>
              <a:t> </a:t>
            </a:r>
            <a:endParaRPr lang="en-IN" sz="1200" dirty="0"/>
          </a:p>
          <a:p>
            <a:pPr lvl="0"/>
            <a:r>
              <a:rPr lang="en-GB" sz="1200" dirty="0"/>
              <a:t>To further understand the climate change risks facing the targeted regions, STAP recommends adding climate change projections for Lebanon, or the project region if possible, in the project overview section. One source for this information is Lebanon’s climate change profile from UNDP and the University of Oxford School of Geography and the Environment http://www.geog.ox.ac.uk/research/climate/projects/undp-cp/index.html?country=Lebanon&amp;d1=Reports</a:t>
            </a:r>
            <a:endParaRPr lang="en-IN" sz="1200" dirty="0"/>
          </a:p>
          <a:p>
            <a:r>
              <a:rPr lang="en-GB" sz="1200" dirty="0"/>
              <a:t> </a:t>
            </a:r>
            <a:endParaRPr lang="en-IN" sz="1200" dirty="0"/>
          </a:p>
          <a:p>
            <a:pPr lvl="0"/>
            <a:r>
              <a:rPr lang="en-GB" sz="1200" dirty="0"/>
              <a:t>Under component two, STAP recommends detailing further what tree species will be used in the afforestation efforts. If the tree species are not native, STAP suggests the World Bank undertakes a risk assessment of invasive species during the project development. </a:t>
            </a:r>
            <a:endParaRPr lang="en-IN" sz="1200" dirty="0"/>
          </a:p>
          <a:p>
            <a:r>
              <a:rPr lang="en-GB" sz="1200" dirty="0"/>
              <a:t> </a:t>
            </a:r>
            <a:endParaRPr lang="en-IN" sz="1200" dirty="0"/>
          </a:p>
          <a:p>
            <a:pPr lvl="0"/>
            <a:r>
              <a:rPr lang="en-GB" sz="1200" dirty="0"/>
              <a:t>Additionally, it would be useful for the full proposal to consider the implications of climate change on the tree seedlings, and other forest area changes. Information in the IPCC Special Report on Extremes (Managing the risks of extreme events and disasters to advance climate change adaptation, IPCC 2012) may be relevant.</a:t>
            </a:r>
            <a:endParaRPr lang="en-IN" sz="1200" dirty="0"/>
          </a:p>
          <a:p>
            <a:r>
              <a:rPr lang="en-GB" sz="1200" dirty="0"/>
              <a:t> </a:t>
            </a:r>
            <a:endParaRPr lang="en-IN" sz="1200" dirty="0"/>
          </a:p>
          <a:p>
            <a:pPr lvl="0"/>
            <a:r>
              <a:rPr lang="en-GB" sz="1200" dirty="0"/>
              <a:t>Under component 3, STAP recommends defining the methodology that will be used to train the project recipients to estimate and monitor the carbon stock changes. One potential methodology (and tools) the World Bank may wish to consider is the UNEP/GEF Carbon Benefits Project, which is setup to use Tier 1, 2, 3 default values (The GEF Secretariat has further information on this methodology and suite of tools.). </a:t>
            </a:r>
            <a:endParaRPr lang="en-IN" sz="1200" dirty="0"/>
          </a:p>
        </p:txBody>
      </p:sp>
    </p:spTree>
    <p:extLst>
      <p:ext uri="{BB962C8B-B14F-4D97-AF65-F5344CB8AC3E}">
        <p14:creationId xmlns:p14="http://schemas.microsoft.com/office/powerpoint/2010/main" val="2817142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r>
              <a:rPr lang="en-US" sz="3600" dirty="0" smtClean="0"/>
              <a:t>Example: STAP’s 2012-2013 work </a:t>
            </a:r>
            <a:r>
              <a:rPr lang="en-US" sz="3600" dirty="0" err="1" smtClean="0"/>
              <a:t>programme</a:t>
            </a:r>
            <a:r>
              <a:rPr lang="en-US" sz="3600" dirty="0" smtClean="0"/>
              <a:t> for Climate change adaptation (SCCF/LDCF)</a:t>
            </a:r>
            <a:endParaRPr lang="en-IN" sz="3600" dirty="0"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Support to GEF-6 strategy process</a:t>
            </a:r>
          </a:p>
          <a:p>
            <a:pPr fontAlgn="auto">
              <a:spcAft>
                <a:spcPts val="0"/>
              </a:spcAft>
              <a:buFont typeface="Arial" pitchFamily="34" charset="0"/>
              <a:buChar char="•"/>
              <a:defRPr/>
            </a:pPr>
            <a:r>
              <a:rPr lang="en-US" dirty="0" smtClean="0"/>
              <a:t>Scientific and technical inputs for the National Adaptation Plans</a:t>
            </a:r>
          </a:p>
          <a:p>
            <a:pPr lvl="1" fontAlgn="auto">
              <a:spcAft>
                <a:spcPts val="0"/>
              </a:spcAft>
              <a:buFont typeface="Arial" pitchFamily="34" charset="0"/>
              <a:buChar char="–"/>
              <a:defRPr/>
            </a:pPr>
            <a:r>
              <a:rPr lang="en-US" dirty="0" smtClean="0"/>
              <a:t>Background and scientific inputs for the NAP process; for use by GEF Sec, IA’s and countries</a:t>
            </a:r>
          </a:p>
          <a:p>
            <a:pPr fontAlgn="auto">
              <a:spcAft>
                <a:spcPts val="0"/>
              </a:spcAft>
              <a:buFont typeface="Arial" pitchFamily="34" charset="0"/>
              <a:buChar char="•"/>
              <a:defRPr/>
            </a:pPr>
            <a:r>
              <a:rPr lang="en-US" dirty="0" smtClean="0"/>
              <a:t>Strengthening adaptation benefits in multi-trust fund projects</a:t>
            </a:r>
          </a:p>
          <a:p>
            <a:pPr lvl="1" fontAlgn="auto">
              <a:spcAft>
                <a:spcPts val="0"/>
              </a:spcAft>
              <a:buFont typeface="Arial" pitchFamily="34" charset="0"/>
              <a:buChar char="–"/>
              <a:defRPr/>
            </a:pPr>
            <a:r>
              <a:rPr lang="en-US" dirty="0" smtClean="0"/>
              <a:t>Internal guidance for GEF Sec and agencies for making adaptation benefits explicit in project design</a:t>
            </a:r>
          </a:p>
          <a:p>
            <a:pPr>
              <a:buFont typeface="Arial" pitchFamily="34" charset="0"/>
              <a:buChar char="•"/>
              <a:defRPr/>
            </a:pPr>
            <a:r>
              <a:rPr lang="en-US" dirty="0"/>
              <a:t>PIF </a:t>
            </a:r>
            <a:r>
              <a:rPr lang="en-US" dirty="0" smtClean="0"/>
              <a:t>screening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EEEE97A-8F7B-4629-B6FD-B6D544356145}" type="slidenum">
              <a:rPr lang="en-US" smtClean="0"/>
              <a:pPr/>
              <a:t>14</a:t>
            </a:fld>
            <a:endParaRPr lang="en-US"/>
          </a:p>
        </p:txBody>
      </p:sp>
    </p:spTree>
    <p:extLst>
      <p:ext uri="{BB962C8B-B14F-4D97-AF65-F5344CB8AC3E}">
        <p14:creationId xmlns:p14="http://schemas.microsoft.com/office/powerpoint/2010/main" val="3579012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Thank you!</a:t>
            </a:r>
            <a:endParaRPr lang="en-US" sz="4000" dirty="0">
              <a:latin typeface="+mn-lt"/>
            </a:endParaRPr>
          </a:p>
        </p:txBody>
      </p:sp>
      <p:sp>
        <p:nvSpPr>
          <p:cNvPr id="3" name="Content Placeholder 2"/>
          <p:cNvSpPr>
            <a:spLocks noGrp="1"/>
          </p:cNvSpPr>
          <p:nvPr>
            <p:ph idx="1"/>
          </p:nvPr>
        </p:nvSpPr>
        <p:spPr>
          <a:xfrm>
            <a:off x="304800" y="2133600"/>
            <a:ext cx="8382000" cy="2667000"/>
          </a:xfrm>
          <a:effectLst/>
        </p:spPr>
        <p:txBody>
          <a:bodyPr>
            <a:normAutofit fontScale="92500" lnSpcReduction="20000"/>
          </a:bodyPr>
          <a:lstStyle/>
          <a:p>
            <a:pPr>
              <a:buNone/>
            </a:pPr>
            <a:r>
              <a:rPr lang="en-US" sz="2000" dirty="0" err="1" smtClean="0"/>
              <a:t>Anand</a:t>
            </a:r>
            <a:r>
              <a:rPr lang="en-US" sz="2000" dirty="0" smtClean="0"/>
              <a:t> </a:t>
            </a:r>
            <a:r>
              <a:rPr lang="en-US" sz="2000" dirty="0" err="1" smtClean="0"/>
              <a:t>Patwardhan</a:t>
            </a:r>
            <a:endParaRPr lang="en-US" sz="2000" dirty="0" smtClean="0"/>
          </a:p>
          <a:p>
            <a:pPr>
              <a:buNone/>
            </a:pPr>
            <a:r>
              <a:rPr lang="en-US" sz="2000" dirty="0" smtClean="0"/>
              <a:t>STAP Member for Adaptation (</a:t>
            </a:r>
            <a:r>
              <a:rPr lang="en-US" sz="2000" dirty="0" smtClean="0">
                <a:hlinkClick r:id="rId2"/>
              </a:rPr>
              <a:t>apat@umd.edu</a:t>
            </a:r>
            <a:r>
              <a:rPr lang="en-US" sz="2000" dirty="0" smtClean="0"/>
              <a:t>) </a:t>
            </a:r>
          </a:p>
          <a:p>
            <a:pPr>
              <a:buNone/>
            </a:pPr>
            <a:endParaRPr lang="en-US" sz="2000" dirty="0"/>
          </a:p>
          <a:p>
            <a:pPr>
              <a:buNone/>
            </a:pPr>
            <a:endParaRPr lang="en-US" sz="2000" dirty="0" smtClean="0"/>
          </a:p>
          <a:p>
            <a:pPr>
              <a:buNone/>
            </a:pPr>
            <a:r>
              <a:rPr lang="en-US" sz="2000" dirty="0" smtClean="0"/>
              <a:t>STAP Secretariat</a:t>
            </a:r>
          </a:p>
          <a:p>
            <a:pPr>
              <a:buNone/>
            </a:pPr>
            <a:r>
              <a:rPr lang="en-US" sz="2000" dirty="0" smtClean="0">
                <a:hlinkClick r:id="rId3"/>
              </a:rPr>
              <a:t>stapsec@unep.org</a:t>
            </a:r>
            <a:endParaRPr lang="en-US" sz="2000" dirty="0" smtClean="0"/>
          </a:p>
          <a:p>
            <a:pPr>
              <a:buNone/>
            </a:pPr>
            <a:r>
              <a:rPr lang="en-US" sz="2000" dirty="0" smtClean="0"/>
              <a:t>with copies to </a:t>
            </a:r>
            <a:r>
              <a:rPr lang="en-US" sz="2000" dirty="0" smtClean="0">
                <a:hlinkClick r:id="rId4"/>
              </a:rPr>
              <a:t>guadalupe.duron@unep.org</a:t>
            </a:r>
            <a:endParaRPr lang="en-US" sz="2000" dirty="0" smtClean="0"/>
          </a:p>
          <a:p>
            <a:pPr>
              <a:buNone/>
            </a:pPr>
            <a:endParaRPr lang="en-US" sz="2000" dirty="0" smtClean="0"/>
          </a:p>
          <a:p>
            <a:pPr>
              <a:buNone/>
            </a:pPr>
            <a:r>
              <a:rPr lang="en-US" sz="2000" dirty="0" smtClean="0">
                <a:solidFill>
                  <a:srgbClr val="FF0000"/>
                </a:solidFill>
                <a:hlinkClick r:id="rId5"/>
              </a:rPr>
              <a:t>www.stapgef.org</a:t>
            </a:r>
            <a:endParaRPr lang="en-US" sz="2000" dirty="0" smtClean="0">
              <a:solidFill>
                <a:srgbClr val="FF0000"/>
              </a:solidFill>
            </a:endParaRPr>
          </a:p>
          <a:p>
            <a:pPr>
              <a:buNone/>
            </a:pPr>
            <a:endParaRPr lang="en-US" sz="2000" dirty="0" smtClean="0">
              <a:solidFill>
                <a:srgbClr val="FF0000"/>
              </a:solidFill>
            </a:endParaRPr>
          </a:p>
          <a:p>
            <a:pPr>
              <a:buNone/>
            </a:pPr>
            <a:endParaRPr lang="en-US" dirty="0" smtClean="0"/>
          </a:p>
          <a:p>
            <a:pPr>
              <a:buNone/>
            </a:pPr>
            <a:endParaRPr lang="en-US" dirty="0"/>
          </a:p>
        </p:txBody>
      </p:sp>
      <p:pic>
        <p:nvPicPr>
          <p:cNvPr id="4" name="Picture 2"/>
          <p:cNvPicPr>
            <a:picLocks noChangeAspect="1" noChangeArrowheads="1"/>
          </p:cNvPicPr>
          <p:nvPr/>
        </p:nvPicPr>
        <p:blipFill>
          <a:blip r:embed="rId6"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026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858000" cy="1124712"/>
          </a:xfrm>
        </p:spPr>
        <p:txBody>
          <a:bodyPr>
            <a:normAutofit/>
          </a:bodyPr>
          <a:lstStyle/>
          <a:p>
            <a:r>
              <a:rPr lang="en-US" sz="4000" b="1" dirty="0" smtClean="0">
                <a:latin typeface="Constantia" pitchFamily="18" charset="0"/>
              </a:rPr>
              <a:t>What is STAP?</a:t>
            </a:r>
            <a:endParaRPr lang="en-US" sz="4000" b="1" dirty="0"/>
          </a:p>
        </p:txBody>
      </p:sp>
      <p:sp>
        <p:nvSpPr>
          <p:cNvPr id="4" name="Content Placeholder 3"/>
          <p:cNvSpPr>
            <a:spLocks noGrp="1"/>
          </p:cNvSpPr>
          <p:nvPr>
            <p:ph idx="1"/>
          </p:nvPr>
        </p:nvSpPr>
        <p:spPr>
          <a:xfrm>
            <a:off x="457200" y="1935480"/>
            <a:ext cx="8229600" cy="3724096"/>
          </a:xfrm>
          <a:prstGeom prst="rect">
            <a:avLst/>
          </a:prstGeom>
        </p:spPr>
        <p:txBody>
          <a:bodyPr>
            <a:spAutoFit/>
          </a:bodyPr>
          <a:lstStyle/>
          <a:p>
            <a:pPr eaLnBrk="0" hangingPunct="0">
              <a:buNone/>
              <a:defRPr/>
            </a:pPr>
            <a:r>
              <a:rPr lang="en-US" sz="2000" dirty="0">
                <a:latin typeface="+mn-lt"/>
              </a:rPr>
              <a:t>In 1994, the GEF Instrument sets up STAP – </a:t>
            </a:r>
          </a:p>
          <a:p>
            <a:pPr eaLnBrk="0" hangingPunct="0">
              <a:defRPr/>
            </a:pPr>
            <a:endParaRPr lang="en-US" sz="2000" dirty="0">
              <a:latin typeface="+mn-lt"/>
            </a:endParaRPr>
          </a:p>
          <a:p>
            <a:pPr eaLnBrk="0" hangingPunct="0">
              <a:buNone/>
              <a:defRPr/>
            </a:pPr>
            <a:r>
              <a:rPr lang="en-US" sz="2000" dirty="0">
                <a:latin typeface="+mn-lt"/>
              </a:rPr>
              <a:t>“UNEP shall establish, in consultation with UNDP and </a:t>
            </a:r>
            <a:r>
              <a:rPr lang="en-US" sz="2000" dirty="0" smtClean="0">
                <a:latin typeface="+mn-lt"/>
              </a:rPr>
              <a:t>the</a:t>
            </a:r>
          </a:p>
          <a:p>
            <a:pPr eaLnBrk="0" hangingPunct="0">
              <a:buNone/>
              <a:defRPr/>
            </a:pPr>
            <a:r>
              <a:rPr lang="en-US" sz="2000" dirty="0" smtClean="0">
                <a:latin typeface="+mn-lt"/>
              </a:rPr>
              <a:t>World </a:t>
            </a:r>
            <a:r>
              <a:rPr lang="en-US" sz="2000" dirty="0">
                <a:latin typeface="+mn-lt"/>
              </a:rPr>
              <a:t>Bank and on the basis of guidelines and criteria </a:t>
            </a:r>
            <a:endParaRPr lang="en-US" sz="2000" dirty="0" smtClean="0">
              <a:latin typeface="+mn-lt"/>
            </a:endParaRPr>
          </a:p>
          <a:p>
            <a:pPr eaLnBrk="0" hangingPunct="0">
              <a:buNone/>
              <a:defRPr/>
            </a:pPr>
            <a:r>
              <a:rPr lang="en-US" sz="2000" dirty="0" smtClean="0">
                <a:latin typeface="+mn-lt"/>
              </a:rPr>
              <a:t>established </a:t>
            </a:r>
            <a:r>
              <a:rPr lang="en-US" sz="2000" dirty="0">
                <a:latin typeface="+mn-lt"/>
              </a:rPr>
              <a:t>by the Council, </a:t>
            </a:r>
            <a:r>
              <a:rPr lang="en-US" sz="2000" dirty="0">
                <a:solidFill>
                  <a:srgbClr val="00B0F0"/>
                </a:solidFill>
                <a:latin typeface="+mn-lt"/>
              </a:rPr>
              <a:t>the Scientific and Technical </a:t>
            </a:r>
            <a:endParaRPr lang="en-US" sz="2000" dirty="0" smtClean="0">
              <a:solidFill>
                <a:srgbClr val="00B0F0"/>
              </a:solidFill>
              <a:latin typeface="+mn-lt"/>
            </a:endParaRPr>
          </a:p>
          <a:p>
            <a:pPr eaLnBrk="0" hangingPunct="0">
              <a:buNone/>
              <a:defRPr/>
            </a:pPr>
            <a:r>
              <a:rPr lang="en-US" sz="2000" dirty="0" smtClean="0">
                <a:solidFill>
                  <a:srgbClr val="00B0F0"/>
                </a:solidFill>
                <a:latin typeface="+mn-lt"/>
              </a:rPr>
              <a:t>Advisory </a:t>
            </a:r>
            <a:r>
              <a:rPr lang="en-US" sz="2000" dirty="0">
                <a:solidFill>
                  <a:srgbClr val="00B0F0"/>
                </a:solidFill>
                <a:latin typeface="+mn-lt"/>
              </a:rPr>
              <a:t>Panel (STAP) as an advisory body to the Facility</a:t>
            </a:r>
            <a:r>
              <a:rPr lang="en-US" sz="2000" dirty="0">
                <a:latin typeface="+mn-lt"/>
              </a:rPr>
              <a:t>. </a:t>
            </a:r>
            <a:endParaRPr lang="en-US" sz="2000" dirty="0" smtClean="0">
              <a:latin typeface="+mn-lt"/>
            </a:endParaRPr>
          </a:p>
          <a:p>
            <a:pPr eaLnBrk="0" hangingPunct="0">
              <a:buNone/>
              <a:defRPr/>
            </a:pPr>
            <a:r>
              <a:rPr lang="en-US" sz="2000" dirty="0" smtClean="0">
                <a:latin typeface="+mn-lt"/>
              </a:rPr>
              <a:t>UNEP </a:t>
            </a:r>
            <a:r>
              <a:rPr lang="en-US" sz="2000" dirty="0">
                <a:latin typeface="+mn-lt"/>
              </a:rPr>
              <a:t>shall provide the STAP’s Secretariat and shall operate </a:t>
            </a:r>
            <a:endParaRPr lang="en-US" sz="2000" dirty="0" smtClean="0">
              <a:latin typeface="+mn-lt"/>
            </a:endParaRPr>
          </a:p>
          <a:p>
            <a:pPr eaLnBrk="0" hangingPunct="0">
              <a:buNone/>
              <a:defRPr/>
            </a:pPr>
            <a:r>
              <a:rPr lang="en-US" sz="2000" dirty="0" smtClean="0">
                <a:latin typeface="+mn-lt"/>
              </a:rPr>
              <a:t>as </a:t>
            </a:r>
            <a:r>
              <a:rPr lang="en-US" sz="2000" dirty="0">
                <a:latin typeface="+mn-lt"/>
              </a:rPr>
              <a:t>the liaison between the Facility and the STAP.” (Instrument </a:t>
            </a:r>
            <a:endParaRPr lang="en-US" sz="2000" dirty="0" smtClean="0">
              <a:latin typeface="+mn-lt"/>
            </a:endParaRPr>
          </a:p>
          <a:p>
            <a:pPr eaLnBrk="0" hangingPunct="0">
              <a:buNone/>
              <a:defRPr/>
            </a:pPr>
            <a:r>
              <a:rPr lang="en-US" sz="2000" dirty="0" smtClean="0">
                <a:latin typeface="+mn-lt"/>
              </a:rPr>
              <a:t>for </a:t>
            </a:r>
            <a:r>
              <a:rPr lang="en-US" sz="2000" dirty="0">
                <a:latin typeface="+mn-lt"/>
              </a:rPr>
              <a:t>the Establishment of the Restructured Global </a:t>
            </a:r>
            <a:endParaRPr lang="en-US" sz="2000" dirty="0" smtClean="0">
              <a:latin typeface="+mn-lt"/>
            </a:endParaRPr>
          </a:p>
          <a:p>
            <a:pPr eaLnBrk="0" hangingPunct="0">
              <a:buNone/>
              <a:defRPr/>
            </a:pPr>
            <a:r>
              <a:rPr lang="en-US" sz="2000" dirty="0" smtClean="0">
                <a:latin typeface="+mn-lt"/>
              </a:rPr>
              <a:t>Environment </a:t>
            </a:r>
            <a:r>
              <a:rPr lang="en-US" sz="2000" dirty="0">
                <a:latin typeface="+mn-lt"/>
              </a:rPr>
              <a:t>Facility, 1994 and 2008</a:t>
            </a:r>
            <a:r>
              <a:rPr lang="en-US" sz="2000" dirty="0" smtClean="0">
                <a:latin typeface="+mn-lt"/>
              </a:rPr>
              <a:t>)</a:t>
            </a:r>
            <a:endParaRPr lang="en-US" sz="2000" dirty="0">
              <a:latin typeface="+mn-lt"/>
            </a:endParaRPr>
          </a:p>
        </p:txBody>
      </p:sp>
      <p:pic>
        <p:nvPicPr>
          <p:cNvPr id="6" name="Picture 2"/>
          <p:cNvPicPr>
            <a:picLocks noChangeAspect="1" noChangeArrowheads="1"/>
          </p:cNvPicPr>
          <p:nvPr/>
        </p:nvPicPr>
        <p:blipFill>
          <a:blip r:embed="rId3"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4EEEE97A-8F7B-4629-B6FD-B6D544356145}"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305800" cy="972312"/>
          </a:xfrm>
        </p:spPr>
        <p:txBody>
          <a:bodyPr>
            <a:normAutofit/>
          </a:bodyPr>
          <a:lstStyle/>
          <a:p>
            <a:r>
              <a:rPr lang="en-US" sz="4000" b="1" dirty="0" smtClean="0">
                <a:latin typeface="+mn-lt"/>
              </a:rPr>
              <a:t>What is STAP?</a:t>
            </a:r>
            <a:endParaRPr lang="en-US" sz="4000" b="1" dirty="0">
              <a:latin typeface="+mn-lt"/>
            </a:endParaRPr>
          </a:p>
        </p:txBody>
      </p:sp>
      <p:sp>
        <p:nvSpPr>
          <p:cNvPr id="3" name="Content Placeholder 2"/>
          <p:cNvSpPr>
            <a:spLocks noGrp="1"/>
          </p:cNvSpPr>
          <p:nvPr>
            <p:ph idx="1"/>
          </p:nvPr>
        </p:nvSpPr>
        <p:spPr>
          <a:xfrm>
            <a:off x="457200" y="1935480"/>
            <a:ext cx="8458200" cy="4389120"/>
          </a:xfrm>
        </p:spPr>
        <p:txBody>
          <a:bodyPr>
            <a:normAutofit lnSpcReduction="10000"/>
          </a:bodyPr>
          <a:lstStyle/>
          <a:p>
            <a:pPr>
              <a:buNone/>
            </a:pPr>
            <a:r>
              <a:rPr lang="en-US" sz="2000" dirty="0" smtClean="0"/>
              <a:t>The Scientific and Technical Advisory Panel (STAP)</a:t>
            </a:r>
          </a:p>
          <a:p>
            <a:pPr>
              <a:buNone/>
            </a:pPr>
            <a:r>
              <a:rPr lang="en-US" sz="2000" dirty="0" smtClean="0"/>
              <a:t>of the Global Environment Facility (GEF) provides </a:t>
            </a:r>
          </a:p>
          <a:p>
            <a:pPr>
              <a:buNone/>
            </a:pPr>
            <a:r>
              <a:rPr lang="en-US" sz="2000" dirty="0" smtClean="0"/>
              <a:t>strategic and independent advice on projects, </a:t>
            </a:r>
          </a:p>
          <a:p>
            <a:pPr>
              <a:buNone/>
            </a:pPr>
            <a:r>
              <a:rPr lang="en-US" sz="2000" dirty="0" smtClean="0"/>
              <a:t>programs, and policies.</a:t>
            </a:r>
          </a:p>
          <a:p>
            <a:pPr>
              <a:buNone/>
            </a:pPr>
            <a:endParaRPr lang="en-US" sz="2000" dirty="0" smtClean="0"/>
          </a:p>
          <a:p>
            <a:pPr>
              <a:buNone/>
            </a:pPr>
            <a:r>
              <a:rPr lang="en-US" sz="2000" dirty="0" smtClean="0"/>
              <a:t>STAP is administered by the United Nations </a:t>
            </a:r>
          </a:p>
          <a:p>
            <a:pPr>
              <a:buNone/>
            </a:pPr>
            <a:r>
              <a:rPr lang="en-US" sz="2000" dirty="0" smtClean="0"/>
              <a:t>Environment </a:t>
            </a:r>
            <a:r>
              <a:rPr lang="en-US" sz="2000" dirty="0" err="1" smtClean="0"/>
              <a:t>Programme</a:t>
            </a:r>
            <a:r>
              <a:rPr lang="en-US" sz="2000" dirty="0" smtClean="0"/>
              <a:t> (UNEP), and is </a:t>
            </a:r>
          </a:p>
          <a:p>
            <a:pPr>
              <a:buNone/>
            </a:pPr>
            <a:r>
              <a:rPr lang="en-US" sz="2000" dirty="0" smtClean="0"/>
              <a:t>supported by a Secretariat in Washington, D.C</a:t>
            </a:r>
          </a:p>
          <a:p>
            <a:pPr>
              <a:buNone/>
            </a:pPr>
            <a:endParaRPr lang="en-US" sz="2000" dirty="0"/>
          </a:p>
          <a:p>
            <a:pPr>
              <a:buNone/>
            </a:pPr>
            <a:r>
              <a:rPr lang="en-US" sz="2000" dirty="0" smtClean="0"/>
              <a:t>STAP serves as an interface between the wider scientific community and the GEF system; Panel members are scientists with strong connections with scientific networks, and an understanding of implementation issues &amp; challenges</a:t>
            </a:r>
            <a:endParaRPr lang="en-US" sz="2000" dirty="0"/>
          </a:p>
        </p:txBody>
      </p:sp>
      <p:pic>
        <p:nvPicPr>
          <p:cNvPr id="4" name="Picture 3" descr="C:\Users\gduron\Pictures\Blue Linckia Starfish Ribbon Reefs, Great Barrier Reef - Richard Ling.jpg"/>
          <p:cNvPicPr>
            <a:picLocks noChangeAspect="1" noChangeArrowheads="1"/>
          </p:cNvPicPr>
          <p:nvPr/>
        </p:nvPicPr>
        <p:blipFill>
          <a:blip r:embed="rId3" cstate="print"/>
          <a:srcRect/>
          <a:stretch>
            <a:fillRect/>
          </a:stretch>
        </p:blipFill>
        <p:spPr bwMode="auto">
          <a:xfrm>
            <a:off x="6705600" y="1905000"/>
            <a:ext cx="1828800" cy="2562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4EEEE97A-8F7B-4629-B6FD-B6D54435614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3" y="533400"/>
            <a:ext cx="5894614" cy="1143000"/>
          </a:xfrm>
        </p:spPr>
        <p:txBody>
          <a:bodyPr>
            <a:normAutofit fontScale="90000"/>
          </a:bodyPr>
          <a:lstStyle/>
          <a:p>
            <a:r>
              <a:rPr lang="en-US" sz="4000" b="1" dirty="0" smtClean="0">
                <a:latin typeface="+mn-lt"/>
              </a:rPr>
              <a:t>Who is STAP? – the Panel</a:t>
            </a:r>
            <a:endParaRPr lang="en-US" sz="4000" b="1" dirty="0">
              <a:latin typeface="+mn-lt"/>
            </a:endParaRPr>
          </a:p>
        </p:txBody>
      </p:sp>
      <p:pic>
        <p:nvPicPr>
          <p:cNvPr id="20" name="Content Placeholder 1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6238" y="2133600"/>
            <a:ext cx="879924" cy="1192602"/>
          </a:xfrm>
          <a:prstGeom prst="rect">
            <a:avLst/>
          </a:prstGeom>
          <a:ln>
            <a:noFill/>
          </a:ln>
          <a:effectLst>
            <a:outerShdw blurRad="292100" dist="139700" dir="2700000" algn="tl" rotWithShape="0">
              <a:srgbClr val="333333">
                <a:alpha val="65000"/>
              </a:srgbClr>
            </a:outerShdw>
          </a:effectLst>
        </p:spPr>
      </p:pic>
      <p:pic>
        <p:nvPicPr>
          <p:cNvPr id="4" name="Picture 5" descr="C:\Documents and Settings\thammond\My Documents\My Pictures\diaz.jpg"/>
          <p:cNvPicPr>
            <a:picLocks noChangeAspect="1" noChangeArrowheads="1"/>
          </p:cNvPicPr>
          <p:nvPr/>
        </p:nvPicPr>
        <p:blipFill>
          <a:blip r:embed="rId4" cstate="print"/>
          <a:srcRect/>
          <a:stretch>
            <a:fillRect/>
          </a:stretch>
        </p:blipFill>
        <p:spPr>
          <a:xfrm>
            <a:off x="1340077" y="4125686"/>
            <a:ext cx="1143000" cy="1143000"/>
          </a:xfrm>
          <a:prstGeom prst="rect">
            <a:avLst/>
          </a:prstGeom>
          <a:ln>
            <a:noFill/>
          </a:ln>
          <a:effectLst>
            <a:outerShdw blurRad="292100" dist="139700" dir="2700000" algn="tl" rotWithShape="0">
              <a:srgbClr val="333333">
                <a:alpha val="65000"/>
              </a:srgbClr>
            </a:outerShdw>
          </a:effectLst>
        </p:spPr>
      </p:pic>
      <p:sp>
        <p:nvSpPr>
          <p:cNvPr id="5" name="TextBox 10"/>
          <p:cNvSpPr txBox="1">
            <a:spLocks noChangeArrowheads="1"/>
          </p:cNvSpPr>
          <p:nvPr/>
        </p:nvSpPr>
        <p:spPr bwMode="auto">
          <a:xfrm>
            <a:off x="990600" y="3429000"/>
            <a:ext cx="1752600" cy="246063"/>
          </a:xfrm>
          <a:prstGeom prst="rect">
            <a:avLst/>
          </a:prstGeom>
          <a:noFill/>
          <a:ln w="9525">
            <a:noFill/>
            <a:miter lim="800000"/>
            <a:headEnd/>
            <a:tailEnd/>
          </a:ln>
        </p:spPr>
        <p:txBody>
          <a:bodyPr>
            <a:spAutoFit/>
          </a:bodyPr>
          <a:lstStyle/>
          <a:p>
            <a:pPr eaLnBrk="0" hangingPunct="0"/>
            <a:r>
              <a:rPr lang="en-US" sz="1000" b="1" dirty="0"/>
              <a:t>Thomas E. Lovejoy, Chair</a:t>
            </a:r>
          </a:p>
        </p:txBody>
      </p:sp>
      <p:sp>
        <p:nvSpPr>
          <p:cNvPr id="6" name="TextBox 11"/>
          <p:cNvSpPr txBox="1">
            <a:spLocks noChangeArrowheads="1"/>
          </p:cNvSpPr>
          <p:nvPr/>
        </p:nvSpPr>
        <p:spPr bwMode="auto">
          <a:xfrm>
            <a:off x="3200400" y="3333750"/>
            <a:ext cx="1447800" cy="707886"/>
          </a:xfrm>
          <a:prstGeom prst="rect">
            <a:avLst/>
          </a:prstGeom>
          <a:noFill/>
          <a:ln w="9525">
            <a:noFill/>
            <a:miter lim="800000"/>
            <a:headEnd/>
            <a:tailEnd/>
          </a:ln>
        </p:spPr>
        <p:txBody>
          <a:bodyPr wrap="square">
            <a:spAutoFit/>
          </a:bodyPr>
          <a:lstStyle/>
          <a:p>
            <a:pPr algn="ctr" eaLnBrk="0" hangingPunct="0"/>
            <a:r>
              <a:rPr lang="en-US" sz="1000" b="1" dirty="0" err="1" smtClean="0"/>
              <a:t>Jakob</a:t>
            </a:r>
            <a:r>
              <a:rPr lang="en-US" sz="1000" b="1" dirty="0" smtClean="0"/>
              <a:t> Granit </a:t>
            </a:r>
          </a:p>
          <a:p>
            <a:pPr algn="ctr" eaLnBrk="0" hangingPunct="0"/>
            <a:r>
              <a:rPr lang="en-US" sz="1000" b="1" dirty="0" smtClean="0"/>
              <a:t>International Waters</a:t>
            </a:r>
          </a:p>
          <a:p>
            <a:pPr algn="ctr" eaLnBrk="0" hangingPunct="0"/>
            <a:endParaRPr lang="en-US" sz="1000" b="1" dirty="0"/>
          </a:p>
        </p:txBody>
      </p:sp>
      <p:sp>
        <p:nvSpPr>
          <p:cNvPr id="7" name="TextBox 13"/>
          <p:cNvSpPr txBox="1">
            <a:spLocks noChangeArrowheads="1"/>
          </p:cNvSpPr>
          <p:nvPr/>
        </p:nvSpPr>
        <p:spPr bwMode="auto">
          <a:xfrm>
            <a:off x="4724400" y="3352800"/>
            <a:ext cx="2057400" cy="553998"/>
          </a:xfrm>
          <a:prstGeom prst="rect">
            <a:avLst/>
          </a:prstGeom>
          <a:noFill/>
          <a:ln w="9525">
            <a:noFill/>
            <a:miter lim="800000"/>
            <a:headEnd/>
            <a:tailEnd/>
          </a:ln>
        </p:spPr>
        <p:txBody>
          <a:bodyPr wrap="square">
            <a:spAutoFit/>
          </a:bodyPr>
          <a:lstStyle/>
          <a:p>
            <a:pPr algn="ctr" eaLnBrk="0" hangingPunct="0"/>
            <a:r>
              <a:rPr lang="en-US" sz="1000" b="1" dirty="0"/>
              <a:t>N.H. </a:t>
            </a:r>
            <a:r>
              <a:rPr lang="en-US" sz="1000" b="1" dirty="0" err="1"/>
              <a:t>Ravindranath</a:t>
            </a:r>
            <a:endParaRPr lang="en-US" sz="1000" b="1" dirty="0"/>
          </a:p>
          <a:p>
            <a:pPr algn="ctr" eaLnBrk="0" hangingPunct="0"/>
            <a:r>
              <a:rPr lang="en-US" sz="1000" b="1" dirty="0" smtClean="0"/>
              <a:t>Acting Climate Change</a:t>
            </a:r>
          </a:p>
          <a:p>
            <a:pPr algn="ctr" eaLnBrk="0" hangingPunct="0"/>
            <a:r>
              <a:rPr lang="en-US" sz="1000" b="1" dirty="0" smtClean="0"/>
              <a:t>  </a:t>
            </a:r>
            <a:endParaRPr lang="en-US" sz="1000" b="1" dirty="0"/>
          </a:p>
        </p:txBody>
      </p:sp>
      <p:sp>
        <p:nvSpPr>
          <p:cNvPr id="8" name="TextBox 16"/>
          <p:cNvSpPr txBox="1">
            <a:spLocks noChangeArrowheads="1"/>
          </p:cNvSpPr>
          <p:nvPr/>
        </p:nvSpPr>
        <p:spPr bwMode="auto">
          <a:xfrm>
            <a:off x="1416277" y="5421086"/>
            <a:ext cx="1371600" cy="400050"/>
          </a:xfrm>
          <a:prstGeom prst="rect">
            <a:avLst/>
          </a:prstGeom>
          <a:noFill/>
          <a:ln w="9525">
            <a:noFill/>
            <a:miter lim="800000"/>
            <a:headEnd/>
            <a:tailEnd/>
          </a:ln>
        </p:spPr>
        <p:txBody>
          <a:bodyPr>
            <a:spAutoFit/>
          </a:bodyPr>
          <a:lstStyle/>
          <a:p>
            <a:pPr eaLnBrk="0" hangingPunct="0"/>
            <a:r>
              <a:rPr lang="en-US" sz="1000" b="1"/>
              <a:t>Sandra  Diaz </a:t>
            </a:r>
          </a:p>
          <a:p>
            <a:pPr eaLnBrk="0" hangingPunct="0"/>
            <a:r>
              <a:rPr lang="en-US" sz="1000" b="1"/>
              <a:t>Biodiversity</a:t>
            </a:r>
          </a:p>
        </p:txBody>
      </p:sp>
      <p:sp>
        <p:nvSpPr>
          <p:cNvPr id="9" name="TextBox 17"/>
          <p:cNvSpPr txBox="1">
            <a:spLocks noChangeArrowheads="1"/>
          </p:cNvSpPr>
          <p:nvPr/>
        </p:nvSpPr>
        <p:spPr bwMode="auto">
          <a:xfrm>
            <a:off x="2940277" y="5421086"/>
            <a:ext cx="1371600" cy="400050"/>
          </a:xfrm>
          <a:prstGeom prst="rect">
            <a:avLst/>
          </a:prstGeom>
          <a:noFill/>
          <a:ln w="9525">
            <a:noFill/>
            <a:miter lim="800000"/>
            <a:headEnd/>
            <a:tailEnd/>
          </a:ln>
        </p:spPr>
        <p:txBody>
          <a:bodyPr>
            <a:spAutoFit/>
          </a:bodyPr>
          <a:lstStyle/>
          <a:p>
            <a:pPr algn="ctr" eaLnBrk="0" hangingPunct="0"/>
            <a:r>
              <a:rPr lang="en-US" sz="1000" b="1" dirty="0" err="1"/>
              <a:t>Henk</a:t>
            </a:r>
            <a:r>
              <a:rPr lang="en-US" sz="1000" b="1" dirty="0"/>
              <a:t> </a:t>
            </a:r>
            <a:r>
              <a:rPr lang="en-US" sz="1000" b="1" dirty="0" err="1"/>
              <a:t>Bouwman</a:t>
            </a:r>
            <a:endParaRPr lang="en-US" sz="1000" b="1" dirty="0"/>
          </a:p>
          <a:p>
            <a:pPr eaLnBrk="0" hangingPunct="0"/>
            <a:r>
              <a:rPr lang="en-US" sz="1000" b="1" dirty="0"/>
              <a:t>Chemicals &amp; POPs</a:t>
            </a:r>
          </a:p>
        </p:txBody>
      </p:sp>
      <p:sp>
        <p:nvSpPr>
          <p:cNvPr id="10" name="TextBox 20"/>
          <p:cNvSpPr txBox="1">
            <a:spLocks noChangeArrowheads="1"/>
          </p:cNvSpPr>
          <p:nvPr/>
        </p:nvSpPr>
        <p:spPr bwMode="auto">
          <a:xfrm>
            <a:off x="4529591" y="5486400"/>
            <a:ext cx="1752600" cy="400110"/>
          </a:xfrm>
          <a:prstGeom prst="rect">
            <a:avLst/>
          </a:prstGeom>
          <a:noFill/>
          <a:ln w="9525">
            <a:noFill/>
            <a:miter lim="800000"/>
            <a:headEnd/>
            <a:tailEnd/>
          </a:ln>
        </p:spPr>
        <p:txBody>
          <a:bodyPr wrap="square">
            <a:spAutoFit/>
          </a:bodyPr>
          <a:lstStyle/>
          <a:p>
            <a:pPr algn="ctr" eaLnBrk="0" hangingPunct="0"/>
            <a:r>
              <a:rPr lang="en-US" sz="1000" b="1" dirty="0"/>
              <a:t>Michael Stocking </a:t>
            </a:r>
            <a:r>
              <a:rPr lang="en-US" sz="1000" b="1" dirty="0" smtClean="0"/>
              <a:t> Advisor </a:t>
            </a:r>
            <a:r>
              <a:rPr lang="en-US" sz="1000" b="1" dirty="0"/>
              <a:t>to </a:t>
            </a:r>
            <a:r>
              <a:rPr lang="en-US" sz="1000" b="1" dirty="0" smtClean="0"/>
              <a:t>STAP Chair</a:t>
            </a:r>
            <a:endParaRPr lang="en-US" sz="1000" b="1" dirty="0"/>
          </a:p>
        </p:txBody>
      </p:sp>
      <p:pic>
        <p:nvPicPr>
          <p:cNvPr id="11" name="Picture 6" descr="C:\Documents and Settings\thammond\My Documents\My Pictures\hbouwman.jpg"/>
          <p:cNvPicPr>
            <a:picLocks noChangeAspect="1" noChangeArrowheads="1"/>
          </p:cNvPicPr>
          <p:nvPr/>
        </p:nvPicPr>
        <p:blipFill>
          <a:blip r:embed="rId5" cstate="print"/>
          <a:srcRect/>
          <a:stretch>
            <a:fillRect/>
          </a:stretch>
        </p:blipFill>
        <p:spPr bwMode="auto">
          <a:xfrm>
            <a:off x="3016477" y="4049486"/>
            <a:ext cx="1143000" cy="1193800"/>
          </a:xfrm>
          <a:prstGeom prst="rect">
            <a:avLst/>
          </a:prstGeom>
          <a:ln>
            <a:noFill/>
          </a:ln>
          <a:effectLst>
            <a:outerShdw blurRad="292100" dist="139700" dir="2700000" algn="tl" rotWithShape="0">
              <a:srgbClr val="333333">
                <a:alpha val="65000"/>
              </a:srgbClr>
            </a:outerShdw>
          </a:effectLst>
        </p:spPr>
      </p:pic>
      <p:pic>
        <p:nvPicPr>
          <p:cNvPr id="13" name="Picture 8" descr="C:\Documents and Settings\thammond\My Documents\My Pictures\Ravi.jpg"/>
          <p:cNvPicPr>
            <a:picLocks noChangeAspect="1" noChangeArrowheads="1"/>
          </p:cNvPicPr>
          <p:nvPr/>
        </p:nvPicPr>
        <p:blipFill>
          <a:blip r:embed="rId6" cstate="print"/>
          <a:srcRect/>
          <a:stretch>
            <a:fillRect/>
          </a:stretch>
        </p:blipFill>
        <p:spPr bwMode="auto">
          <a:xfrm>
            <a:off x="5181600" y="2162175"/>
            <a:ext cx="1143000" cy="1143000"/>
          </a:xfrm>
          <a:prstGeom prst="rect">
            <a:avLst/>
          </a:prstGeom>
          <a:ln>
            <a:noFill/>
          </a:ln>
          <a:effectLst>
            <a:outerShdw blurRad="292100" dist="139700" dir="2700000" algn="tl" rotWithShape="0">
              <a:srgbClr val="333333">
                <a:alpha val="65000"/>
              </a:srgbClr>
            </a:outerShdw>
          </a:effectLst>
        </p:spPr>
      </p:pic>
      <p:pic>
        <p:nvPicPr>
          <p:cNvPr id="14" name="Picture 9" descr="C:\Documents and Settings\thammond\My Documents\My Pictures\TEL_Chair.jpg"/>
          <p:cNvPicPr>
            <a:picLocks noChangeAspect="1" noChangeArrowheads="1"/>
          </p:cNvPicPr>
          <p:nvPr/>
        </p:nvPicPr>
        <p:blipFill>
          <a:blip r:embed="rId7" cstate="print"/>
          <a:srcRect/>
          <a:stretch>
            <a:fillRect/>
          </a:stretch>
        </p:blipFill>
        <p:spPr bwMode="auto">
          <a:xfrm>
            <a:off x="1143000" y="2133600"/>
            <a:ext cx="1447800" cy="1200150"/>
          </a:xfrm>
          <a:prstGeom prst="rect">
            <a:avLst/>
          </a:prstGeom>
          <a:ln>
            <a:noFill/>
          </a:ln>
          <a:effectLst>
            <a:outerShdw blurRad="292100" dist="139700" dir="2700000" algn="tl" rotWithShape="0">
              <a:srgbClr val="333333">
                <a:alpha val="65000"/>
              </a:srgbClr>
            </a:outerShdw>
          </a:effectLst>
        </p:spPr>
      </p:pic>
      <p:pic>
        <p:nvPicPr>
          <p:cNvPr id="15" name="Picture 11" descr="C:\Documents and Settings\thammond\My Documents\My Pictures\Michael%20in%20Jordan.jpg"/>
          <p:cNvPicPr>
            <a:picLocks noChangeAspect="1" noChangeArrowheads="1"/>
          </p:cNvPicPr>
          <p:nvPr/>
        </p:nvPicPr>
        <p:blipFill>
          <a:blip r:embed="rId8" cstate="print"/>
          <a:srcRect/>
          <a:stretch>
            <a:fillRect/>
          </a:stretch>
        </p:blipFill>
        <p:spPr bwMode="auto">
          <a:xfrm>
            <a:off x="4648200" y="4038600"/>
            <a:ext cx="1389063" cy="1343025"/>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597877" y="5497286"/>
            <a:ext cx="1524000" cy="400110"/>
          </a:xfrm>
          <a:prstGeom prst="rect">
            <a:avLst/>
          </a:prstGeom>
          <a:noFill/>
        </p:spPr>
        <p:txBody>
          <a:bodyPr wrap="square" rtlCol="0">
            <a:spAutoFit/>
          </a:bodyPr>
          <a:lstStyle/>
          <a:p>
            <a:pPr algn="ctr"/>
            <a:r>
              <a:rPr lang="en-US" sz="1000" b="1" dirty="0" err="1" smtClean="0"/>
              <a:t>Anand</a:t>
            </a:r>
            <a:r>
              <a:rPr lang="en-US" sz="1000" b="1" dirty="0" smtClean="0"/>
              <a:t> </a:t>
            </a:r>
            <a:r>
              <a:rPr lang="en-US" sz="1000" b="1" dirty="0" err="1" smtClean="0"/>
              <a:t>Patwardhan</a:t>
            </a:r>
            <a:endParaRPr lang="en-US" sz="1000" b="1" dirty="0" smtClean="0"/>
          </a:p>
          <a:p>
            <a:pPr algn="ctr"/>
            <a:r>
              <a:rPr lang="en-US" sz="1000" b="1" dirty="0" smtClean="0"/>
              <a:t>Adaptation</a:t>
            </a:r>
            <a:endParaRPr lang="en-US" sz="1000" b="1" dirty="0"/>
          </a:p>
        </p:txBody>
      </p:sp>
      <p:sp>
        <p:nvSpPr>
          <p:cNvPr id="21" name="Rectangle 20"/>
          <p:cNvSpPr/>
          <p:nvPr/>
        </p:nvSpPr>
        <p:spPr>
          <a:xfrm>
            <a:off x="6781800" y="3357344"/>
            <a:ext cx="1600200" cy="430887"/>
          </a:xfrm>
          <a:prstGeom prst="rect">
            <a:avLst/>
          </a:prstGeom>
        </p:spPr>
        <p:txBody>
          <a:bodyPr wrap="square">
            <a:spAutoFit/>
          </a:bodyPr>
          <a:lstStyle/>
          <a:p>
            <a:pPr algn="ctr" eaLnBrk="0" hangingPunct="0"/>
            <a:r>
              <a:rPr lang="en-US" sz="1100" b="1" dirty="0" err="1" smtClean="0"/>
              <a:t>Anette</a:t>
            </a:r>
            <a:r>
              <a:rPr lang="en-US" sz="1100" b="1" dirty="0" smtClean="0"/>
              <a:t> </a:t>
            </a:r>
            <a:r>
              <a:rPr lang="en-US" sz="1100" b="1" dirty="0" err="1" smtClean="0"/>
              <a:t>Cowie</a:t>
            </a:r>
            <a:endParaRPr lang="en-US" sz="1100" b="1" dirty="0"/>
          </a:p>
          <a:p>
            <a:pPr algn="ctr" eaLnBrk="0" hangingPunct="0"/>
            <a:r>
              <a:rPr lang="en-US" sz="1100" b="1" dirty="0" smtClean="0"/>
              <a:t>Land Degradation</a:t>
            </a:r>
            <a:endParaRPr lang="en-US" sz="1100" b="1" dirty="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0420" y="2165664"/>
            <a:ext cx="906780" cy="119168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6116" y="4125686"/>
            <a:ext cx="1241526" cy="1415143"/>
          </a:xfrm>
          <a:prstGeom prst="rect">
            <a:avLst/>
          </a:prstGeom>
          <a:ln>
            <a:noFill/>
          </a:ln>
          <a:effectLst>
            <a:outerShdw blurRad="292100" dist="139700" dir="2700000" algn="tl" rotWithShape="0">
              <a:srgbClr val="333333">
                <a:alpha val="65000"/>
              </a:srgbClr>
            </a:outerShdw>
          </a:effectLst>
        </p:spPr>
      </p:pic>
      <p:pic>
        <p:nvPicPr>
          <p:cNvPr id="19" name="Picture 2"/>
          <p:cNvPicPr>
            <a:picLocks noChangeAspect="1" noChangeArrowheads="1"/>
          </p:cNvPicPr>
          <p:nvPr/>
        </p:nvPicPr>
        <p:blipFill>
          <a:blip r:embed="rId11"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4EEEE97A-8F7B-4629-B6FD-B6D54435614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STAP engages with the GEF at three levels</a:t>
            </a:r>
            <a:endParaRPr lang="en-IN" sz="3600" b="1" dirty="0">
              <a:latin typeface="+mn-lt"/>
            </a:endParaRPr>
          </a:p>
        </p:txBody>
      </p:sp>
      <p:sp>
        <p:nvSpPr>
          <p:cNvPr id="3" name="Content Placeholder 2"/>
          <p:cNvSpPr>
            <a:spLocks noGrp="1"/>
          </p:cNvSpPr>
          <p:nvPr>
            <p:ph idx="1"/>
          </p:nvPr>
        </p:nvSpPr>
        <p:spPr/>
        <p:txBody>
          <a:bodyPr>
            <a:normAutofit fontScale="85000" lnSpcReduction="10000"/>
          </a:bodyPr>
          <a:lstStyle/>
          <a:p>
            <a:r>
              <a:rPr lang="en-US" sz="3200" dirty="0" smtClean="0"/>
              <a:t>Strategic – focal area strategies, strategic objectives</a:t>
            </a:r>
          </a:p>
          <a:p>
            <a:pPr marL="0" indent="0">
              <a:buNone/>
            </a:pPr>
            <a:endParaRPr lang="en-US" sz="3200" dirty="0" smtClean="0"/>
          </a:p>
          <a:p>
            <a:r>
              <a:rPr lang="en-US" sz="3200" dirty="0" smtClean="0"/>
              <a:t>Policy – methodologies, tools, indicators</a:t>
            </a:r>
          </a:p>
          <a:p>
            <a:endParaRPr lang="en-US" sz="3200" dirty="0" smtClean="0"/>
          </a:p>
          <a:p>
            <a:r>
              <a:rPr lang="en-US" sz="3200" dirty="0" smtClean="0"/>
              <a:t>Operational – scientific inputs at the project level</a:t>
            </a:r>
          </a:p>
          <a:p>
            <a:pPr marL="0" indent="0">
              <a:buNone/>
            </a:pPr>
            <a:endParaRPr lang="en-US" sz="3200" dirty="0" smtClean="0"/>
          </a:p>
          <a:p>
            <a:r>
              <a:rPr lang="en-US" sz="3200" dirty="0" smtClean="0"/>
              <a:t>The Panel develops a work </a:t>
            </a:r>
            <a:r>
              <a:rPr lang="en-US" sz="3200" dirty="0" err="1" smtClean="0"/>
              <a:t>programme</a:t>
            </a:r>
            <a:r>
              <a:rPr lang="en-US" sz="3200" dirty="0" smtClean="0"/>
              <a:t> to cover this engagement, in consultation with the GEF Sec and the agencies</a:t>
            </a:r>
            <a:endParaRPr lang="en-IN" sz="3200" dirty="0"/>
          </a:p>
        </p:txBody>
      </p:sp>
      <p:pic>
        <p:nvPicPr>
          <p:cNvPr id="4" name="Picture 2"/>
          <p:cNvPicPr>
            <a:picLocks noChangeAspect="1" noChangeArrowheads="1"/>
          </p:cNvPicPr>
          <p:nvPr/>
        </p:nvPicPr>
        <p:blipFill>
          <a:blip r:embed="rId2"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4EEEE97A-8F7B-4629-B6FD-B6D544356145}" type="slidenum">
              <a:rPr lang="en-US" smtClean="0"/>
              <a:pPr/>
              <a:t>5</a:t>
            </a:fld>
            <a:endParaRPr lang="en-US"/>
          </a:p>
        </p:txBody>
      </p:sp>
    </p:spTree>
    <p:extLst>
      <p:ext uri="{BB962C8B-B14F-4D97-AF65-F5344CB8AC3E}">
        <p14:creationId xmlns:p14="http://schemas.microsoft.com/office/powerpoint/2010/main" val="308414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duron\Pictures\frog_biodiversity.jpg"/>
          <p:cNvPicPr>
            <a:picLocks noChangeAspect="1" noChangeArrowheads="1"/>
          </p:cNvPicPr>
          <p:nvPr/>
        </p:nvPicPr>
        <p:blipFill>
          <a:blip r:embed="rId3" cstate="print"/>
          <a:srcRect/>
          <a:stretch>
            <a:fillRect/>
          </a:stretch>
        </p:blipFill>
        <p:spPr bwMode="auto">
          <a:xfrm>
            <a:off x="6553200" y="2667000"/>
            <a:ext cx="2200028"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69" name="Title 1"/>
          <p:cNvSpPr>
            <a:spLocks noGrp="1"/>
          </p:cNvSpPr>
          <p:nvPr>
            <p:ph type="title"/>
          </p:nvPr>
        </p:nvSpPr>
        <p:spPr>
          <a:xfrm>
            <a:off x="685800" y="533400"/>
            <a:ext cx="7924800" cy="838200"/>
          </a:xfrm>
        </p:spPr>
        <p:txBody>
          <a:bodyPr>
            <a:normAutofit/>
          </a:bodyPr>
          <a:lstStyle/>
          <a:p>
            <a:r>
              <a:rPr lang="en-US" sz="4000" b="1" dirty="0" smtClean="0">
                <a:latin typeface="+mn-lt"/>
              </a:rPr>
              <a:t>Strategic advice </a:t>
            </a:r>
          </a:p>
        </p:txBody>
      </p:sp>
      <p:sp>
        <p:nvSpPr>
          <p:cNvPr id="32770" name="Content Placeholder 2"/>
          <p:cNvSpPr>
            <a:spLocks noGrp="1"/>
          </p:cNvSpPr>
          <p:nvPr>
            <p:ph idx="1"/>
          </p:nvPr>
        </p:nvSpPr>
        <p:spPr>
          <a:xfrm>
            <a:off x="228600" y="1981200"/>
            <a:ext cx="6172200" cy="3505200"/>
          </a:xfrm>
        </p:spPr>
        <p:txBody>
          <a:bodyPr>
            <a:normAutofit fontScale="92500" lnSpcReduction="20000"/>
          </a:bodyPr>
          <a:lstStyle/>
          <a:p>
            <a:r>
              <a:rPr lang="en-GB" sz="2000" dirty="0"/>
              <a:t>Scan emerging global environmental </a:t>
            </a:r>
            <a:r>
              <a:rPr lang="en-GB" sz="2000" dirty="0" smtClean="0"/>
              <a:t>issues; reflect new scientific knowledge in GEF strategies</a:t>
            </a:r>
          </a:p>
          <a:p>
            <a:endParaRPr lang="en-GB" sz="2000" dirty="0" smtClean="0"/>
          </a:p>
          <a:p>
            <a:r>
              <a:rPr lang="en-US" sz="2000" dirty="0"/>
              <a:t>Advise on </a:t>
            </a:r>
            <a:r>
              <a:rPr lang="en-US" sz="2000" dirty="0">
                <a:solidFill>
                  <a:srgbClr val="00B0F0"/>
                </a:solidFill>
              </a:rPr>
              <a:t>cross-cutting thematic </a:t>
            </a:r>
            <a:r>
              <a:rPr lang="en-US" sz="2000" dirty="0" smtClean="0">
                <a:solidFill>
                  <a:srgbClr val="00B0F0"/>
                </a:solidFill>
              </a:rPr>
              <a:t>areas and issues</a:t>
            </a:r>
            <a:r>
              <a:rPr lang="en-US" sz="2000" dirty="0" smtClean="0"/>
              <a:t>, </a:t>
            </a:r>
            <a:r>
              <a:rPr lang="en-US" sz="2000" dirty="0"/>
              <a:t>such as adaptation to climate change, sustainable forest management, and chemicals </a:t>
            </a:r>
            <a:r>
              <a:rPr lang="en-US" sz="2000" dirty="0" smtClean="0"/>
              <a:t>management</a:t>
            </a:r>
          </a:p>
          <a:p>
            <a:endParaRPr lang="en-US" sz="2000" dirty="0" smtClean="0"/>
          </a:p>
          <a:p>
            <a:r>
              <a:rPr lang="en-US" sz="2000" dirty="0" smtClean="0"/>
              <a:t>Involvement in GEF-5 </a:t>
            </a:r>
            <a:r>
              <a:rPr lang="en-US" sz="2000" dirty="0"/>
              <a:t>focal area strategies – </a:t>
            </a:r>
            <a:r>
              <a:rPr lang="en-US" sz="2000" dirty="0" smtClean="0"/>
              <a:t>2009, work on GEF-6 will start in 2013</a:t>
            </a:r>
            <a:endParaRPr lang="en-US" sz="2000" dirty="0"/>
          </a:p>
          <a:p>
            <a:endParaRPr lang="en-GB" sz="2000" dirty="0"/>
          </a:p>
          <a:p>
            <a:r>
              <a:rPr lang="en-GB" sz="2000" dirty="0" smtClean="0"/>
              <a:t>Develop focused knowledge products to capture implications of new scientific knowledge</a:t>
            </a:r>
          </a:p>
          <a:p>
            <a:endParaRPr lang="en-GB" sz="2000" dirty="0" smtClean="0"/>
          </a:p>
          <a:p>
            <a:pPr>
              <a:buNone/>
            </a:pPr>
            <a:endParaRPr lang="en-GB" sz="2000" dirty="0" smtClean="0"/>
          </a:p>
          <a:p>
            <a:endParaRPr lang="en-GB" sz="2000" dirty="0" smtClean="0"/>
          </a:p>
          <a:p>
            <a:pPr>
              <a:buFont typeface="Wingdings" pitchFamily="2" charset="2"/>
              <a:buNone/>
            </a:pPr>
            <a:endParaRPr lang="en-US" sz="2000" dirty="0" smtClean="0"/>
          </a:p>
          <a:p>
            <a:endParaRPr lang="en-GB" sz="2000" dirty="0" smtClean="0"/>
          </a:p>
          <a:p>
            <a:endParaRPr lang="en-US" sz="2000" dirty="0" smtClean="0"/>
          </a:p>
          <a:p>
            <a:endParaRPr lang="en-US" dirty="0" smtClean="0"/>
          </a:p>
        </p:txBody>
      </p:sp>
      <p:pic>
        <p:nvPicPr>
          <p:cNvPr id="5" name="Picture 2"/>
          <p:cNvPicPr>
            <a:picLocks noChangeAspect="1" noChangeArrowheads="1"/>
          </p:cNvPicPr>
          <p:nvPr/>
        </p:nvPicPr>
        <p:blipFill>
          <a:blip r:embed="rId4"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EEEE97A-8F7B-4629-B6FD-B6D544356145}" type="slidenum">
              <a:rPr lang="en-US" smtClean="0"/>
              <a:pPr/>
              <a:t>6</a:t>
            </a:fld>
            <a:endParaRPr lang="en-US"/>
          </a:p>
        </p:txBody>
      </p:sp>
    </p:spTree>
    <p:extLst>
      <p:ext uri="{BB962C8B-B14F-4D97-AF65-F5344CB8AC3E}">
        <p14:creationId xmlns:p14="http://schemas.microsoft.com/office/powerpoint/2010/main" val="3718240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Grp="1" noChangeArrowheads="1"/>
          </p:cNvSpPr>
          <p:nvPr>
            <p:ph type="title"/>
          </p:nvPr>
        </p:nvSpPr>
        <p:spPr>
          <a:xfrm>
            <a:off x="337457" y="533400"/>
            <a:ext cx="8153400" cy="963613"/>
          </a:xfrm>
        </p:spPr>
        <p:txBody>
          <a:bodyPr>
            <a:normAutofit/>
          </a:bodyPr>
          <a:lstStyle/>
          <a:p>
            <a:pPr eaLnBrk="1" hangingPunct="1"/>
            <a:r>
              <a:rPr lang="en-US" sz="4000" b="1" dirty="0" smtClean="0">
                <a:latin typeface="+mn-lt"/>
              </a:rPr>
              <a:t>Recent STAP advisory products</a:t>
            </a:r>
          </a:p>
        </p:txBody>
      </p:sp>
      <p:pic>
        <p:nvPicPr>
          <p:cNvPr id="21508" name="Picture 7"/>
          <p:cNvPicPr>
            <a:picLocks noGrp="1" noChangeAspect="1" noChangeArrowheads="1"/>
          </p:cNvPicPr>
          <p:nvPr>
            <p:ph idx="1"/>
          </p:nvPr>
        </p:nvPicPr>
        <p:blipFill>
          <a:blip r:embed="rId3" cstate="print"/>
          <a:srcRect/>
          <a:stretch>
            <a:fillRect/>
          </a:stretch>
        </p:blipFill>
        <p:spPr>
          <a:xfrm>
            <a:off x="609600" y="2041238"/>
            <a:ext cx="2286000" cy="3216562"/>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4" cstate="print"/>
          <a:srcRect/>
          <a:stretch>
            <a:fillRect/>
          </a:stretch>
        </p:blipFill>
        <p:spPr bwMode="auto">
          <a:xfrm>
            <a:off x="3505200" y="2057400"/>
            <a:ext cx="2286000" cy="32004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057400"/>
            <a:ext cx="2286000" cy="32004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6"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4EEEE97A-8F7B-4629-B6FD-B6D544356145}" type="slidenum">
              <a:rPr lang="en-US" smtClean="0"/>
              <a:pPr/>
              <a:t>7</a:t>
            </a:fld>
            <a:endParaRPr lang="en-US"/>
          </a:p>
        </p:txBody>
      </p:sp>
    </p:spTree>
    <p:extLst>
      <p:ext uri="{BB962C8B-B14F-4D97-AF65-F5344CB8AC3E}">
        <p14:creationId xmlns:p14="http://schemas.microsoft.com/office/powerpoint/2010/main" val="61975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838200" y="990600"/>
            <a:ext cx="7010400" cy="515112"/>
          </a:xfrm>
        </p:spPr>
        <p:txBody>
          <a:bodyPr>
            <a:normAutofit fontScale="90000"/>
          </a:bodyPr>
          <a:lstStyle/>
          <a:p>
            <a:r>
              <a:rPr lang="en-US" sz="4400" b="1" dirty="0" smtClean="0">
                <a:latin typeface="+mn-lt"/>
              </a:rPr>
              <a:t>Policies and methodologies </a:t>
            </a:r>
          </a:p>
        </p:txBody>
      </p:sp>
      <p:sp>
        <p:nvSpPr>
          <p:cNvPr id="36866" name="Content Placeholder 2"/>
          <p:cNvSpPr>
            <a:spLocks noGrp="1"/>
          </p:cNvSpPr>
          <p:nvPr>
            <p:ph idx="1"/>
          </p:nvPr>
        </p:nvSpPr>
        <p:spPr>
          <a:xfrm>
            <a:off x="457200" y="2209800"/>
            <a:ext cx="4800600" cy="2971800"/>
          </a:xfrm>
        </p:spPr>
        <p:txBody>
          <a:bodyPr>
            <a:noAutofit/>
          </a:bodyPr>
          <a:lstStyle/>
          <a:p>
            <a:r>
              <a:rPr lang="en-US" sz="2400" dirty="0" smtClean="0"/>
              <a:t>Learning objectives (RBM) – ongoing</a:t>
            </a:r>
          </a:p>
          <a:p>
            <a:pPr>
              <a:buNone/>
            </a:pPr>
            <a:endParaRPr lang="en-US" sz="2400" dirty="0" smtClean="0"/>
          </a:p>
          <a:p>
            <a:r>
              <a:rPr lang="en-US" sz="2400" dirty="0" smtClean="0"/>
              <a:t>Targeted research –  ongoing</a:t>
            </a:r>
          </a:p>
          <a:p>
            <a:pPr>
              <a:buNone/>
            </a:pPr>
            <a:endParaRPr lang="en-US" sz="2400" dirty="0" smtClean="0"/>
          </a:p>
          <a:p>
            <a:r>
              <a:rPr lang="en-US" sz="2400" dirty="0" smtClean="0"/>
              <a:t>Criteria for focal area set asides (2010)</a:t>
            </a:r>
          </a:p>
          <a:p>
            <a:pPr>
              <a:buNone/>
            </a:pPr>
            <a:endParaRPr lang="en-US" sz="2400" dirty="0" smtClean="0"/>
          </a:p>
          <a:p>
            <a:r>
              <a:rPr lang="en-US" sz="2400" dirty="0" smtClean="0"/>
              <a:t>STAR (choice of indicators) </a:t>
            </a:r>
            <a:r>
              <a:rPr lang="en-US" sz="2400" dirty="0"/>
              <a:t>(</a:t>
            </a:r>
            <a:r>
              <a:rPr lang="en-US" sz="2400" dirty="0" smtClean="0"/>
              <a:t>2009)</a:t>
            </a:r>
          </a:p>
        </p:txBody>
      </p:sp>
      <p:pic>
        <p:nvPicPr>
          <p:cNvPr id="4098" name="Picture 2" descr="C:\Users\gduron\Pictures\earth-day-pictures-planet-from-space-minas-gerais-brazil_34999_600x450.jpg"/>
          <p:cNvPicPr>
            <a:picLocks noChangeAspect="1" noChangeArrowheads="1"/>
          </p:cNvPicPr>
          <p:nvPr/>
        </p:nvPicPr>
        <p:blipFill>
          <a:blip r:embed="rId3" cstate="print"/>
          <a:srcRect/>
          <a:stretch>
            <a:fillRect/>
          </a:stretch>
        </p:blipFill>
        <p:spPr bwMode="auto">
          <a:xfrm>
            <a:off x="5934016" y="2057400"/>
            <a:ext cx="246603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EEEE97A-8F7B-4629-B6FD-B6D544356145}" type="slidenum">
              <a:rPr lang="en-US" smtClean="0"/>
              <a:pPr/>
              <a:t>8</a:t>
            </a:fld>
            <a:endParaRPr lang="en-US"/>
          </a:p>
        </p:txBody>
      </p:sp>
    </p:spTree>
    <p:extLst>
      <p:ext uri="{BB962C8B-B14F-4D97-AF65-F5344CB8AC3E}">
        <p14:creationId xmlns:p14="http://schemas.microsoft.com/office/powerpoint/2010/main" val="15185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762000" y="381000"/>
            <a:ext cx="7315200" cy="1295400"/>
          </a:xfrm>
        </p:spPr>
        <p:txBody>
          <a:bodyPr>
            <a:normAutofit fontScale="90000"/>
          </a:bodyPr>
          <a:lstStyle/>
          <a:p>
            <a:r>
              <a:rPr lang="en-US" sz="4400" b="1" dirty="0" smtClean="0">
                <a:latin typeface="+mn-lt"/>
              </a:rPr>
              <a:t>Project and </a:t>
            </a:r>
            <a:r>
              <a:rPr lang="en-US" sz="4400" b="1" dirty="0" err="1" smtClean="0">
                <a:latin typeface="+mn-lt"/>
              </a:rPr>
              <a:t>programme</a:t>
            </a:r>
            <a:r>
              <a:rPr lang="en-US" sz="4400" b="1" dirty="0" smtClean="0">
                <a:latin typeface="+mn-lt"/>
              </a:rPr>
              <a:t> level engagement</a:t>
            </a:r>
          </a:p>
        </p:txBody>
      </p:sp>
      <p:sp>
        <p:nvSpPr>
          <p:cNvPr id="30722" name="Content Placeholder 2"/>
          <p:cNvSpPr>
            <a:spLocks noGrp="1"/>
          </p:cNvSpPr>
          <p:nvPr>
            <p:ph idx="1"/>
          </p:nvPr>
        </p:nvSpPr>
        <p:spPr>
          <a:xfrm>
            <a:off x="226182" y="1871662"/>
            <a:ext cx="8763000" cy="4638675"/>
          </a:xfrm>
        </p:spPr>
        <p:txBody>
          <a:bodyPr/>
          <a:lstStyle/>
          <a:p>
            <a:pPr>
              <a:buFont typeface="Wingdings" pitchFamily="2" charset="2"/>
              <a:buChar char="v"/>
            </a:pPr>
            <a:r>
              <a:rPr lang="en-US" sz="2000" dirty="0" smtClean="0"/>
              <a:t>Strengthen the </a:t>
            </a:r>
            <a:r>
              <a:rPr lang="en-US" sz="2000" dirty="0" smtClean="0">
                <a:solidFill>
                  <a:srgbClr val="00B0F0"/>
                </a:solidFill>
              </a:rPr>
              <a:t>scientific and technical quality </a:t>
            </a:r>
            <a:r>
              <a:rPr lang="en-US" sz="2000" dirty="0" smtClean="0"/>
              <a:t>of </a:t>
            </a:r>
          </a:p>
          <a:p>
            <a:pPr>
              <a:buNone/>
            </a:pPr>
            <a:r>
              <a:rPr lang="en-US" sz="2000" dirty="0" smtClean="0"/>
              <a:t>GEF projects and programmatic approaches, through </a:t>
            </a:r>
            <a:endParaRPr lang="en-US" sz="2000" dirty="0"/>
          </a:p>
          <a:p>
            <a:pPr>
              <a:buNone/>
            </a:pPr>
            <a:r>
              <a:rPr lang="en-US" sz="2000" dirty="0" smtClean="0"/>
              <a:t>a screening of the PIF’s, focusing on FSPs</a:t>
            </a:r>
          </a:p>
          <a:p>
            <a:pPr>
              <a:buFont typeface="Wingdings" pitchFamily="2" charset="2"/>
              <a:buChar char="v"/>
            </a:pPr>
            <a:endParaRPr lang="en-US" sz="2000" dirty="0" smtClean="0"/>
          </a:p>
          <a:p>
            <a:pPr>
              <a:buFont typeface="Wingdings" pitchFamily="2" charset="2"/>
              <a:buChar char="v"/>
            </a:pPr>
            <a:r>
              <a:rPr lang="en-US" sz="2000" dirty="0" smtClean="0"/>
              <a:t>Responsible for </a:t>
            </a:r>
            <a:r>
              <a:rPr lang="en-US" sz="2000" dirty="0" smtClean="0">
                <a:solidFill>
                  <a:srgbClr val="00B0F0"/>
                </a:solidFill>
              </a:rPr>
              <a:t>targeted research</a:t>
            </a:r>
            <a:r>
              <a:rPr lang="en-US" sz="2000" dirty="0" smtClean="0"/>
              <a:t> </a:t>
            </a:r>
          </a:p>
          <a:p>
            <a:pPr>
              <a:buNone/>
            </a:pPr>
            <a:r>
              <a:rPr lang="en-US" sz="2000" dirty="0" smtClean="0"/>
              <a:t>(project reviews and policy review – Principles for GEF</a:t>
            </a:r>
          </a:p>
          <a:p>
            <a:pPr>
              <a:buNone/>
            </a:pPr>
            <a:r>
              <a:rPr lang="en-US" sz="2000" dirty="0" smtClean="0"/>
              <a:t>financing of Targeted Research, 1997)</a:t>
            </a:r>
          </a:p>
          <a:p>
            <a:pPr>
              <a:buFont typeface="Wingdings" pitchFamily="2" charset="2"/>
              <a:buChar char="v"/>
            </a:pPr>
            <a:endParaRPr lang="en-US" sz="2000" dirty="0" smtClean="0"/>
          </a:p>
          <a:p>
            <a:pPr>
              <a:buFont typeface="Wingdings" pitchFamily="2" charset="2"/>
              <a:buChar char="v"/>
            </a:pPr>
            <a:r>
              <a:rPr lang="en-US" sz="2000" dirty="0" smtClean="0"/>
              <a:t>Collaborate with the </a:t>
            </a:r>
            <a:r>
              <a:rPr lang="en-US" sz="2000" dirty="0" smtClean="0">
                <a:solidFill>
                  <a:srgbClr val="00B0F0"/>
                </a:solidFill>
              </a:rPr>
              <a:t>GEF</a:t>
            </a:r>
            <a:r>
              <a:rPr lang="en-US" sz="2000" dirty="0" smtClean="0"/>
              <a:t> </a:t>
            </a:r>
            <a:r>
              <a:rPr lang="en-US" sz="2000" dirty="0" smtClean="0">
                <a:solidFill>
                  <a:srgbClr val="00B0F0"/>
                </a:solidFill>
              </a:rPr>
              <a:t>Evaluation Office </a:t>
            </a:r>
            <a:r>
              <a:rPr lang="en-US" sz="2000" dirty="0" smtClean="0"/>
              <a:t>(focal area studies, assessment of quality at entry)</a:t>
            </a:r>
          </a:p>
          <a:p>
            <a:pPr>
              <a:buNone/>
            </a:pPr>
            <a:endParaRPr lang="en-US" sz="2400" dirty="0" smtClean="0"/>
          </a:p>
        </p:txBody>
      </p:sp>
      <p:pic>
        <p:nvPicPr>
          <p:cNvPr id="3075" name="Picture 3" descr="C:\Users\gduron\Pictures\2011-03-05-21-35-24-3-sundalands-biodiversity-is-in-danger-due-to-fores.jpg"/>
          <p:cNvPicPr>
            <a:picLocks noChangeAspect="1" noChangeArrowheads="1"/>
          </p:cNvPicPr>
          <p:nvPr/>
        </p:nvPicPr>
        <p:blipFill>
          <a:blip r:embed="rId3" cstate="print"/>
          <a:srcRect/>
          <a:stretch>
            <a:fillRect/>
          </a:stretch>
        </p:blipFill>
        <p:spPr bwMode="auto">
          <a:xfrm>
            <a:off x="6629400" y="2057400"/>
            <a:ext cx="218321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4" cstate="print"/>
          <a:srcRect/>
          <a:stretch>
            <a:fillRect/>
          </a:stretch>
        </p:blipFill>
        <p:spPr bwMode="auto">
          <a:xfrm>
            <a:off x="5323115" y="6324600"/>
            <a:ext cx="3687838" cy="368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4EEEE97A-8F7B-4629-B6FD-B6D544356145}" type="slidenum">
              <a:rPr lang="en-US" smtClean="0"/>
              <a:pPr/>
              <a:t>9</a:t>
            </a:fld>
            <a:endParaRPr lang="en-US"/>
          </a:p>
        </p:txBody>
      </p:sp>
    </p:spTree>
    <p:extLst>
      <p:ext uri="{BB962C8B-B14F-4D97-AF65-F5344CB8AC3E}">
        <p14:creationId xmlns:p14="http://schemas.microsoft.com/office/powerpoint/2010/main" val="506872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73763"/>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1937</TotalTime>
  <Words>1544</Words>
  <Application>Microsoft Office PowerPoint</Application>
  <PresentationFormat>On-screen Show (4:3)</PresentationFormat>
  <Paragraphs>202</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GEF Expanded  Constituency Workshop STAP/GEF </vt:lpstr>
      <vt:lpstr>What is STAP?</vt:lpstr>
      <vt:lpstr>What is STAP?</vt:lpstr>
      <vt:lpstr>Who is STAP? – the Panel</vt:lpstr>
      <vt:lpstr>STAP engages with the GEF at three levels</vt:lpstr>
      <vt:lpstr>Strategic advice </vt:lpstr>
      <vt:lpstr>Recent STAP advisory products</vt:lpstr>
      <vt:lpstr>Policies and methodologies </vt:lpstr>
      <vt:lpstr>Project and programme level engagement</vt:lpstr>
      <vt:lpstr>Overview of STAP screening of PIF’s</vt:lpstr>
      <vt:lpstr>What does STAP look for in the PIF’s – 1?</vt:lpstr>
      <vt:lpstr>What does STAP look for in the PIF’s – 2?</vt:lpstr>
      <vt:lpstr>PowerPoint Presentation</vt:lpstr>
      <vt:lpstr>Example: STAP’s 2012-2013 work programme for Climate change adaptation (SCCF/LDCF)</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gduron</dc:creator>
  <cp:lastModifiedBy>Anand Patwardhan</cp:lastModifiedBy>
  <cp:revision>178</cp:revision>
  <dcterms:created xsi:type="dcterms:W3CDTF">2012-02-09T19:33:50Z</dcterms:created>
  <dcterms:modified xsi:type="dcterms:W3CDTF">2012-11-06T03:47:50Z</dcterms:modified>
</cp:coreProperties>
</file>