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83" r:id="rId4"/>
    <p:sldId id="273" r:id="rId5"/>
    <p:sldId id="274" r:id="rId6"/>
    <p:sldId id="275" r:id="rId7"/>
    <p:sldId id="276" r:id="rId8"/>
    <p:sldId id="277" r:id="rId9"/>
    <p:sldId id="278" r:id="rId10"/>
    <p:sldId id="279" r:id="rId11"/>
    <p:sldId id="280" r:id="rId12"/>
    <p:sldId id="281" r:id="rId13"/>
    <p:sldId id="282" r:id="rId14"/>
    <p:sldId id="258" r:id="rId15"/>
    <p:sldId id="284" r:id="rId16"/>
    <p:sldId id="285" r:id="rId17"/>
    <p:sldId id="259" r:id="rId18"/>
    <p:sldId id="260" r:id="rId19"/>
    <p:sldId id="261" r:id="rId20"/>
    <p:sldId id="262" r:id="rId21"/>
    <p:sldId id="263" r:id="rId22"/>
    <p:sldId id="264" r:id="rId23"/>
    <p:sldId id="265" r:id="rId24"/>
    <p:sldId id="269" r:id="rId25"/>
    <p:sldId id="271"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4F315-BFF0-4E33-8A85-D8C6B987D748}" type="datetimeFigureOut">
              <a:rPr lang="en-US" smtClean="0"/>
              <a:pPr/>
              <a:t>7/17/2013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F1CF55-487A-495E-BBD5-F1AA15E015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F1CF55-487A-495E-BBD5-F1AA15E01513}"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4B4E565-E5ED-4BB7-947A-D55A1325A474}" type="slidenum">
              <a:rPr lang="en-US" smtClean="0"/>
              <a:pPr>
                <a:defRPr/>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28046959-1B1C-43BC-92C3-54EAAEF78A29}" type="datetime1">
              <a:rPr lang="en-GB"/>
              <a:pPr lvl="0"/>
              <a:t>17/07/2013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18D6EBC-FE9D-4ED1-BD03-E44D16F8B14E}" type="slidenum">
              <a:rPr/>
              <a:pPr lvl="0"/>
              <a:t>‹#›</a:t>
            </a:fld>
            <a:endParaRPr lang="en-GB"/>
          </a:p>
        </p:txBody>
      </p:sp>
    </p:spTree>
    <p:extLst>
      <p:ext uri="{BB962C8B-B14F-4D97-AF65-F5344CB8AC3E}">
        <p14:creationId xmlns="" xmlns:p14="http://schemas.microsoft.com/office/powerpoint/2010/main" val="23208393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188E17D3-3FB8-4ACE-850A-3507D4C245F4}" type="datetime1">
              <a:rPr lang="en-GB"/>
              <a:pPr lvl="0"/>
              <a:t>17/07/2013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723F99F-003A-490C-8A22-5569D4812865}" type="slidenum">
              <a:rPr/>
              <a:pPr lvl="0"/>
              <a:t>‹#›</a:t>
            </a:fld>
            <a:endParaRPr lang="en-GB"/>
          </a:p>
        </p:txBody>
      </p:sp>
    </p:spTree>
    <p:extLst>
      <p:ext uri="{BB962C8B-B14F-4D97-AF65-F5344CB8AC3E}">
        <p14:creationId xmlns="" xmlns:p14="http://schemas.microsoft.com/office/powerpoint/2010/main" val="388115173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F8FA8A6C-6062-4F1E-A51C-7F77C3711747}" type="datetime1">
              <a:rPr lang="en-GB"/>
              <a:pPr lvl="0"/>
              <a:t>17/07/2013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437E6E04-922C-4D80-88F5-9C5024BF2815}" type="slidenum">
              <a:rPr/>
              <a:pPr lvl="0"/>
              <a:t>‹#›</a:t>
            </a:fld>
            <a:endParaRPr lang="en-GB"/>
          </a:p>
        </p:txBody>
      </p:sp>
    </p:spTree>
    <p:extLst>
      <p:ext uri="{BB962C8B-B14F-4D97-AF65-F5344CB8AC3E}">
        <p14:creationId xmlns="" xmlns:p14="http://schemas.microsoft.com/office/powerpoint/2010/main" val="16348050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08A3D46F-5EB9-4514-AC19-3FF9DE6B723A}" type="datetime1">
              <a:rPr lang="en-GB"/>
              <a:pPr lvl="0"/>
              <a:t>17/07/2013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82C7603-CC1B-46D3-9842-B66A575DC7F4}" type="slidenum">
              <a:rPr/>
              <a:pPr lvl="0"/>
              <a:t>‹#›</a:t>
            </a:fld>
            <a:endParaRPr lang="en-GB"/>
          </a:p>
        </p:txBody>
      </p:sp>
    </p:spTree>
    <p:extLst>
      <p:ext uri="{BB962C8B-B14F-4D97-AF65-F5344CB8AC3E}">
        <p14:creationId xmlns="" xmlns:p14="http://schemas.microsoft.com/office/powerpoint/2010/main" val="20112870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CA8E896A-2301-4B40-8D73-D3C455BEE5B1}" type="datetime1">
              <a:rPr lang="en-GB"/>
              <a:pPr lvl="0"/>
              <a:t>17/07/2013</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1AEFCFD1-C3AF-4B0D-9D65-631EEEC8F8CD}" type="slidenum">
              <a:rPr/>
              <a:pPr lvl="0"/>
              <a:t>‹#›</a:t>
            </a:fld>
            <a:endParaRPr lang="en-GB"/>
          </a:p>
        </p:txBody>
      </p:sp>
    </p:spTree>
    <p:extLst>
      <p:ext uri="{BB962C8B-B14F-4D97-AF65-F5344CB8AC3E}">
        <p14:creationId xmlns="" xmlns:p14="http://schemas.microsoft.com/office/powerpoint/2010/main" val="92234252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D3533E5C-B06E-4A3A-A383-594FB64B2187}" type="datetime1">
              <a:rPr lang="en-GB"/>
              <a:pPr lvl="0"/>
              <a:t>17/07/2013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9BBE1E2-832A-440B-ACE7-598ECF4A98AF}" type="slidenum">
              <a:rPr/>
              <a:pPr lvl="0"/>
              <a:t>‹#›</a:t>
            </a:fld>
            <a:endParaRPr lang="en-GB"/>
          </a:p>
        </p:txBody>
      </p:sp>
    </p:spTree>
    <p:extLst>
      <p:ext uri="{BB962C8B-B14F-4D97-AF65-F5344CB8AC3E}">
        <p14:creationId xmlns="" xmlns:p14="http://schemas.microsoft.com/office/powerpoint/2010/main" val="11379870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2E249361-A90E-407C-B664-A5A7492BF6E1}" type="datetime1">
              <a:rPr lang="en-GB"/>
              <a:pPr lvl="0"/>
              <a:t>17/07/2013</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11A2B89F-274F-4D89-9F15-FA5C2877D0B0}" type="slidenum">
              <a:rPr/>
              <a:pPr lvl="0"/>
              <a:t>‹#›</a:t>
            </a:fld>
            <a:endParaRPr lang="en-GB"/>
          </a:p>
        </p:txBody>
      </p:sp>
    </p:spTree>
    <p:extLst>
      <p:ext uri="{BB962C8B-B14F-4D97-AF65-F5344CB8AC3E}">
        <p14:creationId xmlns="" xmlns:p14="http://schemas.microsoft.com/office/powerpoint/2010/main" val="17995543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10BF3671-032F-498D-8DBE-0D6CCC1B6CF3}" type="datetime1">
              <a:rPr lang="en-GB"/>
              <a:pPr lvl="0"/>
              <a:t>17/07/2013</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18A8C2DA-E91D-42BE-B563-F16E10B9E1D2}" type="slidenum">
              <a:rPr/>
              <a:pPr lvl="0"/>
              <a:t>‹#›</a:t>
            </a:fld>
            <a:endParaRPr lang="en-GB"/>
          </a:p>
        </p:txBody>
      </p:sp>
    </p:spTree>
    <p:extLst>
      <p:ext uri="{BB962C8B-B14F-4D97-AF65-F5344CB8AC3E}">
        <p14:creationId xmlns="" xmlns:p14="http://schemas.microsoft.com/office/powerpoint/2010/main" val="37655826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85BEA61-81D3-44E6-BD73-4C24570CF4D8}" type="datetime1">
              <a:rPr lang="en-GB"/>
              <a:pPr lvl="0"/>
              <a:t>17/07/2013</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13246882-C6EB-4D4E-B780-D006C4651038}" type="slidenum">
              <a:rPr/>
              <a:pPr lvl="0"/>
              <a:t>‹#›</a:t>
            </a:fld>
            <a:endParaRPr lang="en-GB"/>
          </a:p>
        </p:txBody>
      </p:sp>
    </p:spTree>
    <p:extLst>
      <p:ext uri="{BB962C8B-B14F-4D97-AF65-F5344CB8AC3E}">
        <p14:creationId xmlns="" xmlns:p14="http://schemas.microsoft.com/office/powerpoint/2010/main" val="23819562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28C9F468-4C05-4F61-A9F2-0419DC48E434}" type="datetime1">
              <a:rPr lang="en-GB"/>
              <a:pPr lvl="0"/>
              <a:t>17/07/2013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CB8B20D-5D6A-490C-A5ED-249F66A778D6}" type="slidenum">
              <a:rPr/>
              <a:pPr lvl="0"/>
              <a:t>‹#›</a:t>
            </a:fld>
            <a:endParaRPr lang="en-GB"/>
          </a:p>
        </p:txBody>
      </p:sp>
    </p:spTree>
    <p:extLst>
      <p:ext uri="{BB962C8B-B14F-4D97-AF65-F5344CB8AC3E}">
        <p14:creationId xmlns="" xmlns:p14="http://schemas.microsoft.com/office/powerpoint/2010/main" val="22280398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07B79CCF-C43A-4C2A-B38F-4DD532CE154B}" type="datetime1">
              <a:rPr lang="en-GB"/>
              <a:pPr lvl="0"/>
              <a:t>17/07/2013</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B160B8EF-EA0D-4E15-84B3-4014A3815CC6}" type="slidenum">
              <a:rPr/>
              <a:pPr lvl="0"/>
              <a:t>‹#›</a:t>
            </a:fld>
            <a:endParaRPr lang="en-GB"/>
          </a:p>
        </p:txBody>
      </p:sp>
    </p:spTree>
    <p:extLst>
      <p:ext uri="{BB962C8B-B14F-4D97-AF65-F5344CB8AC3E}">
        <p14:creationId xmlns="" xmlns:p14="http://schemas.microsoft.com/office/powerpoint/2010/main" val="422395793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1F4E674-BEED-456A-80FD-CAD678A2664A}" type="datetime1">
              <a:rPr lang="en-GB"/>
              <a:pPr lvl="0"/>
              <a:t>17/07/2013</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B9F0BFF-9E68-4E4A-974B-781E8CA09E39}" type="slidenum">
              <a:rPr/>
              <a:pPr lvl="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efngo.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892174"/>
            <a:ext cx="7772400" cy="1622426"/>
          </a:xfrm>
        </p:spPr>
        <p:txBody>
          <a:bodyPr/>
          <a:lstStyle/>
          <a:p>
            <a:pPr lvl="0"/>
            <a:r>
              <a:rPr lang="en-GB" dirty="0" smtClean="0"/>
              <a:t/>
            </a:r>
            <a:br>
              <a:rPr lang="en-GB" dirty="0" smtClean="0"/>
            </a:br>
            <a:r>
              <a:rPr lang="en-GB" dirty="0" smtClean="0"/>
              <a:t/>
            </a:r>
            <a:br>
              <a:rPr lang="en-GB" dirty="0" smtClean="0"/>
            </a:br>
            <a:r>
              <a:rPr lang="en-GB" dirty="0" smtClean="0">
                <a:solidFill>
                  <a:srgbClr val="00B050"/>
                </a:solidFill>
                <a:latin typeface="Bernard MT Condensed" pitchFamily="18" charset="0"/>
              </a:rPr>
              <a:t>Summary Report</a:t>
            </a:r>
            <a:br>
              <a:rPr lang="en-GB" dirty="0" smtClean="0">
                <a:solidFill>
                  <a:srgbClr val="00B050"/>
                </a:solidFill>
                <a:latin typeface="Bernard MT Condensed" pitchFamily="18" charset="0"/>
              </a:rPr>
            </a:br>
            <a:r>
              <a:rPr lang="en-GB" sz="2800" dirty="0" smtClean="0">
                <a:solidFill>
                  <a:srgbClr val="00B050"/>
                </a:solidFill>
                <a:latin typeface="Bernard MT Condensed" pitchFamily="18" charset="0"/>
              </a:rPr>
              <a:t>of</a:t>
            </a:r>
            <a:br>
              <a:rPr lang="en-GB" sz="2800" dirty="0" smtClean="0">
                <a:solidFill>
                  <a:srgbClr val="00B050"/>
                </a:solidFill>
                <a:latin typeface="Bernard MT Condensed" pitchFamily="18" charset="0"/>
              </a:rPr>
            </a:br>
            <a:r>
              <a:rPr lang="en-GB" sz="2800" dirty="0" smtClean="0">
                <a:solidFill>
                  <a:srgbClr val="00B050"/>
                </a:solidFill>
                <a:latin typeface="Bernard MT Condensed" pitchFamily="18" charset="0"/>
              </a:rPr>
              <a:t> CSO Meeting</a:t>
            </a:r>
            <a:r>
              <a:rPr lang="en-GB" dirty="0" smtClean="0">
                <a:solidFill>
                  <a:srgbClr val="00B050"/>
                </a:solidFill>
                <a:latin typeface="Bernard MT Condensed" pitchFamily="18" charset="0"/>
              </a:rPr>
              <a:t/>
            </a:r>
            <a:br>
              <a:rPr lang="en-GB" dirty="0" smtClean="0">
                <a:solidFill>
                  <a:srgbClr val="00B050"/>
                </a:solidFill>
                <a:latin typeface="Bernard MT Condensed" pitchFamily="18" charset="0"/>
              </a:rPr>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sp>
        <p:nvSpPr>
          <p:cNvPr id="3" name="Subtitle 2"/>
          <p:cNvSpPr txBox="1">
            <a:spLocks noGrp="1"/>
          </p:cNvSpPr>
          <p:nvPr>
            <p:ph type="subTitle" idx="1"/>
          </p:nvPr>
        </p:nvSpPr>
        <p:spPr/>
        <p:txBody>
          <a:bodyPr/>
          <a:lstStyle/>
          <a:p>
            <a:pPr lvl="0"/>
            <a:r>
              <a:rPr lang="en-GB" b="1" dirty="0">
                <a:effectLst>
                  <a:outerShdw blurRad="38100" dist="38100" dir="2700000" algn="tl">
                    <a:srgbClr val="000000">
                      <a:alpha val="43137"/>
                    </a:srgbClr>
                  </a:outerShdw>
                </a:effectLst>
              </a:rPr>
              <a:t>GEF Expanded Constituency </a:t>
            </a:r>
            <a:r>
              <a:rPr lang="en-GB" b="1" dirty="0" smtClean="0">
                <a:effectLst>
                  <a:outerShdw blurRad="38100" dist="38100" dir="2700000" algn="tl">
                    <a:srgbClr val="000000">
                      <a:alpha val="43137"/>
                    </a:srgbClr>
                  </a:outerShdw>
                </a:effectLst>
              </a:rPr>
              <a:t>Workshop </a:t>
            </a:r>
            <a:r>
              <a:rPr lang="en-GB" b="1" dirty="0">
                <a:effectLst>
                  <a:outerShdw blurRad="38100" dist="38100" dir="2700000" algn="tl">
                    <a:srgbClr val="000000">
                      <a:alpha val="43137"/>
                    </a:srgbClr>
                  </a:outerShdw>
                </a:effectLst>
              </a:rPr>
              <a:t>(ECW</a:t>
            </a:r>
            <a:r>
              <a:rPr lang="en-GB" b="1" dirty="0" smtClean="0">
                <a:effectLst>
                  <a:outerShdw blurRad="38100" dist="38100" dir="2700000" algn="tl">
                    <a:srgbClr val="000000">
                      <a:alpha val="43137"/>
                    </a:srgbClr>
                  </a:outerShdw>
                </a:effectLst>
              </a:rPr>
              <a:t>), Southern Africa</a:t>
            </a:r>
          </a:p>
          <a:p>
            <a:pPr lvl="0"/>
            <a:r>
              <a:rPr lang="en-GB" b="1" dirty="0" smtClean="0">
                <a:effectLst>
                  <a:outerShdw blurRad="38100" dist="38100" dir="2700000" algn="tl">
                    <a:srgbClr val="000000">
                      <a:alpha val="43137"/>
                    </a:srgbClr>
                  </a:outerShdw>
                </a:effectLst>
              </a:rPr>
              <a:t>15</a:t>
            </a:r>
            <a:r>
              <a:rPr lang="en-GB" b="1" baseline="30000" dirty="0" smtClean="0">
                <a:effectLst>
                  <a:outerShdw blurRad="38100" dist="38100" dir="2700000" algn="tl">
                    <a:srgbClr val="000000">
                      <a:alpha val="43137"/>
                    </a:srgbClr>
                  </a:outerShdw>
                </a:effectLst>
              </a:rPr>
              <a:t>th</a:t>
            </a:r>
            <a:r>
              <a:rPr lang="en-GB" b="1" dirty="0" smtClean="0">
                <a:effectLst>
                  <a:outerShdw blurRad="38100" dist="38100" dir="2700000" algn="tl">
                    <a:srgbClr val="000000">
                      <a:alpha val="43137"/>
                    </a:srgbClr>
                  </a:outerShdw>
                </a:effectLst>
              </a:rPr>
              <a:t> July 2013</a:t>
            </a:r>
          </a:p>
          <a:p>
            <a:pPr lvl="0"/>
            <a:r>
              <a:rPr lang="en-GB" b="1" dirty="0" smtClean="0">
                <a:effectLst>
                  <a:outerShdw blurRad="38100" dist="38100" dir="2700000" algn="tl">
                    <a:srgbClr val="000000">
                      <a:alpha val="43137"/>
                    </a:srgbClr>
                  </a:outerShdw>
                </a:effectLst>
              </a:rPr>
              <a:t>Livingstone, Zambia</a:t>
            </a:r>
            <a:endParaRPr lang="en-GB"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239000" y="5562600"/>
            <a:ext cx="914400" cy="752475"/>
          </a:xfrm>
          <a:prstGeom prst="rect">
            <a:avLst/>
          </a:prstGeom>
          <a:noFill/>
          <a:ln w="9525">
            <a:noFill/>
            <a:miter lim="800000"/>
            <a:headEnd/>
            <a:tailEnd/>
          </a:ln>
        </p:spPr>
      </p:pic>
      <p:sp>
        <p:nvSpPr>
          <p:cNvPr id="6" name="Rectangle 5"/>
          <p:cNvSpPr/>
          <p:nvPr/>
        </p:nvSpPr>
        <p:spPr>
          <a:xfrm>
            <a:off x="6858000" y="6324600"/>
            <a:ext cx="1875898" cy="369332"/>
          </a:xfrm>
          <a:prstGeom prst="rect">
            <a:avLst/>
          </a:prstGeom>
        </p:spPr>
        <p:txBody>
          <a:bodyPr wrap="none">
            <a:spAutoFit/>
          </a:bodyPr>
          <a:lstStyle/>
          <a:p>
            <a:r>
              <a:rPr lang="en-GB" dirty="0" smtClean="0"/>
              <a:t>(</a:t>
            </a:r>
            <a:r>
              <a:rPr lang="en-GB" u="sng" dirty="0" smtClean="0">
                <a:hlinkClick r:id="rId4"/>
              </a:rPr>
              <a:t>www.gefngo.org</a:t>
            </a:r>
            <a:r>
              <a:rPr lang="en-GB" u="sng" dirty="0" smtClean="0"/>
              <a:t>)</a:t>
            </a:r>
            <a:endParaRPr lang="en-US" dirty="0"/>
          </a:p>
        </p:txBody>
      </p:sp>
      <p:pic>
        <p:nvPicPr>
          <p:cNvPr id="9" name="Picture 8" descr="C:\Users\user\Documents\zambia pics 2010 hj\IMG_3166.jpg"/>
          <p:cNvPicPr/>
          <p:nvPr/>
        </p:nvPicPr>
        <p:blipFill>
          <a:blip r:embed="rId5" cstate="print"/>
          <a:srcRect/>
          <a:stretch>
            <a:fillRect/>
          </a:stretch>
        </p:blipFill>
        <p:spPr bwMode="auto">
          <a:xfrm>
            <a:off x="152400" y="1828800"/>
            <a:ext cx="8686800" cy="16859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4525959"/>
          </a:xfrm>
        </p:spPr>
        <p:txBody>
          <a:bodyPr>
            <a:normAutofit fontScale="62500" lnSpcReduction="20000"/>
          </a:bodyPr>
          <a:lstStyle/>
          <a:p>
            <a:pPr>
              <a:buNone/>
            </a:pPr>
            <a:r>
              <a:rPr lang="en-US" b="1" dirty="0" smtClean="0"/>
              <a:t>2.4 Provide strategic input to GEF policy making, planning and reviews.</a:t>
            </a:r>
          </a:p>
          <a:p>
            <a:pPr>
              <a:buNone/>
            </a:pPr>
            <a:endParaRPr lang="en-US" dirty="0" smtClean="0"/>
          </a:p>
          <a:p>
            <a:pPr lvl="0">
              <a:buFont typeface="Wingdings" pitchFamily="2" charset="2"/>
              <a:buChar char="Ø"/>
            </a:pPr>
            <a:r>
              <a:rPr lang="en-US" dirty="0" smtClean="0"/>
              <a:t>  Maintain regular contact with network members to solicit feedback on specific and /or general policy and programs of the GEF.</a:t>
            </a:r>
          </a:p>
          <a:p>
            <a:pPr lvl="0">
              <a:buFont typeface="Wingdings" pitchFamily="2" charset="2"/>
              <a:buChar char="Ø"/>
            </a:pPr>
            <a:r>
              <a:rPr lang="en-US" dirty="0" smtClean="0"/>
              <a:t>Collate experience and lessons learned from Network members and other civil society organizations on GEF programme implementation.</a:t>
            </a:r>
          </a:p>
          <a:p>
            <a:pPr lvl="0">
              <a:buFont typeface="Wingdings" pitchFamily="2" charset="2"/>
              <a:buChar char="Ø"/>
            </a:pPr>
            <a:r>
              <a:rPr lang="en-US" dirty="0" smtClean="0"/>
              <a:t>Undertake policy analysis and review in relation to the key technical, managerial and governance issues related to the operation of the GEF through operation of task forces on focal areas and conventions.</a:t>
            </a:r>
          </a:p>
          <a:p>
            <a:pPr lvl="0">
              <a:buFont typeface="Wingdings" pitchFamily="2" charset="2"/>
              <a:buChar char="Ø"/>
            </a:pPr>
            <a:r>
              <a:rPr lang="en-US" dirty="0" smtClean="0"/>
              <a:t>Facilitate input to the GEF through input to council, constituency and technical meetings.</a:t>
            </a:r>
          </a:p>
          <a:p>
            <a:pPr lvl="0">
              <a:buFont typeface="Wingdings" pitchFamily="2" charset="2"/>
              <a:buChar char="Ø"/>
            </a:pPr>
            <a:r>
              <a:rPr lang="en-US" dirty="0" smtClean="0"/>
              <a:t>Establish effective and formal linkages between the Network and the GEF Independent Evaluation Office to contribute to the evaluation of projects distill best practices and make the evaluation process more transparent and accountable to public.</a:t>
            </a:r>
          </a:p>
          <a:p>
            <a:endParaRPr lang="en-US" dirty="0" smtClean="0"/>
          </a:p>
          <a:p>
            <a:endParaRPr lang="en-ZA"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7" name="Picture 6"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b="1" dirty="0" smtClean="0"/>
              <a:t>OBJECTIVE 3</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229600" cy="4525959"/>
          </a:xfrm>
        </p:spPr>
        <p:txBody>
          <a:bodyPr>
            <a:normAutofit fontScale="77500" lnSpcReduction="20000"/>
          </a:bodyPr>
          <a:lstStyle/>
          <a:p>
            <a:pPr>
              <a:buNone/>
            </a:pPr>
            <a:r>
              <a:rPr lang="en-US" sz="3100" b="1" dirty="0" smtClean="0"/>
              <a:t>3.TO STRENGTHEN THE GEF NGO NETWORK CAPACITY.</a:t>
            </a:r>
          </a:p>
          <a:p>
            <a:pPr>
              <a:buNone/>
            </a:pPr>
            <a:r>
              <a:rPr lang="en-US" sz="3100" dirty="0" smtClean="0"/>
              <a:t> </a:t>
            </a:r>
          </a:p>
          <a:p>
            <a:pPr>
              <a:buNone/>
            </a:pPr>
            <a:r>
              <a:rPr lang="en-US" sz="3100" b="1" dirty="0" smtClean="0"/>
              <a:t>3.1Enhance Governance capability of the GEF NGO Network.</a:t>
            </a:r>
          </a:p>
          <a:p>
            <a:pPr lvl="0">
              <a:buFont typeface="Wingdings" pitchFamily="2" charset="2"/>
              <a:buChar char="Ø"/>
            </a:pPr>
            <a:r>
              <a:rPr lang="en-US" sz="3100" dirty="0" smtClean="0"/>
              <a:t>Enhance Network activities at the national levels.</a:t>
            </a:r>
          </a:p>
          <a:p>
            <a:pPr lvl="0">
              <a:buFont typeface="Wingdings" pitchFamily="2" charset="2"/>
              <a:buChar char="Ø"/>
            </a:pPr>
            <a:r>
              <a:rPr lang="en-US" sz="3100" dirty="0" smtClean="0"/>
              <a:t>Strengthen communication between the RFPs and their constituency.</a:t>
            </a:r>
          </a:p>
          <a:p>
            <a:pPr lvl="0">
              <a:buFont typeface="Wingdings" pitchFamily="2" charset="2"/>
              <a:buChar char="Ø"/>
            </a:pPr>
            <a:r>
              <a:rPr lang="en-US" sz="3100" dirty="0" smtClean="0"/>
              <a:t>Enhance focus and activities at the regional and country levels to assess GEF activities and implementation of projects.</a:t>
            </a:r>
          </a:p>
          <a:p>
            <a:pPr lvl="0">
              <a:buFont typeface="Wingdings" pitchFamily="2" charset="2"/>
              <a:buChar char="Ø"/>
            </a:pPr>
            <a:r>
              <a:rPr lang="en-US" sz="3100" dirty="0" smtClean="0"/>
              <a:t>Prepare a financial management framework including budgeting process to manage and administer NGO Network funds and budget.</a:t>
            </a:r>
          </a:p>
          <a:p>
            <a:pPr>
              <a:buFont typeface="Wingdings" pitchFamily="2" charset="2"/>
              <a:buChar char="Ø"/>
            </a:pP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3.2To promote active membership.</a:t>
            </a:r>
          </a:p>
          <a:p>
            <a:pPr>
              <a:buNone/>
            </a:pPr>
            <a:endParaRPr lang="en-US" dirty="0" smtClean="0"/>
          </a:p>
          <a:p>
            <a:pPr lvl="0">
              <a:buFont typeface="Wingdings" pitchFamily="2" charset="2"/>
              <a:buChar char="Ø"/>
            </a:pPr>
            <a:r>
              <a:rPr lang="en-US" dirty="0" smtClean="0"/>
              <a:t>Maintain and strengthen membership base.</a:t>
            </a:r>
          </a:p>
          <a:p>
            <a:pPr lvl="0">
              <a:buFont typeface="Wingdings" pitchFamily="2" charset="2"/>
              <a:buChar char="Ø"/>
            </a:pPr>
            <a:r>
              <a:rPr lang="en-US" dirty="0" smtClean="0"/>
              <a:t>Strengthen communication within and across local regional and international levels.</a:t>
            </a:r>
          </a:p>
          <a:p>
            <a:pPr>
              <a:buFont typeface="Wingdings" pitchFamily="2" charset="2"/>
              <a:buChar char="Ø"/>
            </a:pPr>
            <a:endParaRPr lang="en-US" dirty="0" smtClean="0"/>
          </a:p>
          <a:p>
            <a:pPr>
              <a:buFont typeface="Wingdings" pitchFamily="2" charset="2"/>
              <a:buChar char="Ø"/>
            </a:pPr>
            <a:endParaRPr lang="en-US" dirty="0" smtClean="0"/>
          </a:p>
          <a:p>
            <a:endParaRPr lang="en-ZA"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…CONT</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3.3 Improve the NGO Network Communication and procurement of funding.</a:t>
            </a:r>
          </a:p>
          <a:p>
            <a:pPr lvl="0">
              <a:buFont typeface="Wingdings" pitchFamily="2" charset="2"/>
              <a:buChar char="Ø"/>
            </a:pPr>
            <a:r>
              <a:rPr lang="en-US" dirty="0" smtClean="0"/>
              <a:t>Enhance communication channels between the various stakeholders and the regional/ country/ SGP / and Central Focal Points and also with the GEF SEC.</a:t>
            </a:r>
          </a:p>
          <a:p>
            <a:pPr lvl="0">
              <a:buFont typeface="Wingdings" pitchFamily="2" charset="2"/>
              <a:buChar char="Ø"/>
            </a:pPr>
            <a:r>
              <a:rPr lang="en-US" dirty="0" smtClean="0"/>
              <a:t>Developing and building up Communication and Network resources for the GEF NGO network.</a:t>
            </a:r>
          </a:p>
          <a:p>
            <a:pPr lvl="0">
              <a:buFont typeface="Wingdings" pitchFamily="2" charset="2"/>
              <a:buChar char="Ø"/>
            </a:pPr>
            <a:r>
              <a:rPr lang="en-US" dirty="0" smtClean="0"/>
              <a:t>Establish and support a communication strategy to ensure that all global regions have adequate representation at Council meetings.</a:t>
            </a:r>
          </a:p>
          <a:p>
            <a:pPr lvl="0">
              <a:buFont typeface="Wingdings" pitchFamily="2" charset="2"/>
              <a:buChar char="Ø"/>
            </a:pPr>
            <a:r>
              <a:rPr lang="en-US" dirty="0" smtClean="0"/>
              <a:t>Assess opportunities and activities to utilize capacity of the GEF NGO Network members.</a:t>
            </a:r>
          </a:p>
          <a:p>
            <a:pPr lvl="0">
              <a:buFont typeface="Wingdings" pitchFamily="2" charset="2"/>
              <a:buChar char="Ø"/>
            </a:pPr>
            <a:r>
              <a:rPr lang="en-US" dirty="0" smtClean="0"/>
              <a:t>To secure adequate resources for the network from international donors.</a:t>
            </a:r>
          </a:p>
          <a:p>
            <a:pPr>
              <a:buFont typeface="Wingdings" pitchFamily="2" charset="2"/>
              <a:buChar char="Ø"/>
            </a:pPr>
            <a:endParaRPr lang="en-US" dirty="0" smtClean="0"/>
          </a:p>
          <a:p>
            <a:endParaRPr lang="en-US" dirty="0"/>
          </a:p>
        </p:txBody>
      </p:sp>
      <p:pic>
        <p:nvPicPr>
          <p:cNvPr id="4" name="Picture 3" descr="C:\Users\user\Documents\zambia pics 2010 hj\IMG_2989.jpg"/>
          <p:cNvPicPr/>
          <p:nvPr/>
        </p:nvPicPr>
        <p:blipFill>
          <a:blip r:embed="rId2" cstate="print"/>
          <a:srcRect/>
          <a:stretch>
            <a:fillRect/>
          </a:stretch>
        </p:blipFill>
        <p:spPr bwMode="auto">
          <a:xfrm>
            <a:off x="685800" y="304800"/>
            <a:ext cx="8001000" cy="457200"/>
          </a:xfrm>
          <a:prstGeom prst="rect">
            <a:avLst/>
          </a:prstGeom>
          <a:noFill/>
          <a:ln w="9525">
            <a:noFill/>
            <a:miter lim="800000"/>
            <a:headEnd/>
            <a:tailEnd/>
          </a:ln>
        </p:spPr>
      </p:pic>
      <p:pic>
        <p:nvPicPr>
          <p:cNvPr id="6" name="Picture 5"/>
          <p:cNvPicPr>
            <a:picLocks noChangeAspect="1"/>
          </p:cNvPicPr>
          <p:nvPr/>
        </p:nvPicPr>
        <p:blipFill>
          <a:blip r:embed="rId3"/>
          <a:stretch>
            <a:fillRect/>
          </a:stretch>
        </p:blipFill>
        <p:spPr>
          <a:xfrm>
            <a:off x="154679" y="5589242"/>
            <a:ext cx="4705346" cy="1190621"/>
          </a:xfrm>
          <a:prstGeom prst="rect">
            <a:avLst/>
          </a:prstGeom>
          <a:noFill/>
          <a:ln>
            <a:noFill/>
          </a:ln>
        </p:spPr>
      </p:pic>
      <p:pic>
        <p:nvPicPr>
          <p:cNvPr id="7" name="Picture 6"/>
          <p:cNvPicPr/>
          <p:nvPr/>
        </p:nvPicPr>
        <p:blipFill>
          <a:blip r:embed="rId4" cstate="print"/>
          <a:srcRect/>
          <a:stretch>
            <a:fillRect/>
          </a:stretch>
        </p:blipFill>
        <p:spPr bwMode="auto">
          <a:xfrm>
            <a:off x="7772400" y="5724525"/>
            <a:ext cx="914400" cy="7524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B050"/>
                </a:solidFill>
              </a:rPr>
              <a:t>Key Strategic/Focal Areas</a:t>
            </a:r>
          </a:p>
        </p:txBody>
      </p:sp>
      <p:sp>
        <p:nvSpPr>
          <p:cNvPr id="3" name="Content Placeholder 2"/>
          <p:cNvSpPr txBox="1">
            <a:spLocks noGrp="1"/>
          </p:cNvSpPr>
          <p:nvPr>
            <p:ph idx="1"/>
          </p:nvPr>
        </p:nvSpPr>
        <p:spPr>
          <a:xfrm>
            <a:off x="395536" y="1371600"/>
            <a:ext cx="8229600" cy="5029200"/>
          </a:xfrm>
        </p:spPr>
        <p:txBody>
          <a:bodyPr/>
          <a:lstStyle/>
          <a:p>
            <a:r>
              <a:rPr lang="en-GB" sz="2400" dirty="0" smtClean="0"/>
              <a:t>Ensure that projects address </a:t>
            </a:r>
            <a:r>
              <a:rPr lang="en-GB" sz="2400" dirty="0"/>
              <a:t>the overall objectives and needs to </a:t>
            </a:r>
            <a:r>
              <a:rPr lang="en-GB" sz="2400" dirty="0" smtClean="0"/>
              <a:t>address local and  global environmental impacts.</a:t>
            </a:r>
          </a:p>
          <a:p>
            <a:pPr>
              <a:buNone/>
            </a:pPr>
            <a:endParaRPr lang="en-GB" sz="2400" dirty="0" smtClean="0"/>
          </a:p>
          <a:p>
            <a:r>
              <a:rPr sz="2400" smtClean="0"/>
              <a:t>Provide strategic input into GEF Council deliberations</a:t>
            </a:r>
          </a:p>
          <a:p>
            <a:pPr>
              <a:buNone/>
            </a:pPr>
            <a:endParaRPr sz="2400" smtClean="0"/>
          </a:p>
          <a:p>
            <a:r>
              <a:rPr sz="2400" smtClean="0"/>
              <a:t>Provide an opportunity for CSOs to learn first-hand of key GEF initiatives and challenges including</a:t>
            </a:r>
          </a:p>
          <a:p>
            <a:pPr>
              <a:buNone/>
            </a:pPr>
            <a:endParaRPr sz="2400" smtClean="0"/>
          </a:p>
          <a:p>
            <a:r>
              <a:rPr sz="2400" smtClean="0"/>
              <a:t>Key issues related to environmental and social 	safeguard standards</a:t>
            </a:r>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00B050"/>
                </a:solidFill>
              </a:rPr>
              <a:t>Overview</a:t>
            </a:r>
            <a:r>
              <a:rPr lang="en-US" dirty="0" smtClean="0">
                <a:solidFill>
                  <a:srgbClr val="00B050"/>
                </a:solidFill>
              </a:rPr>
              <a:t>….. </a:t>
            </a:r>
            <a:r>
              <a:rPr smtClean="0">
                <a:solidFill>
                  <a:srgbClr val="00B050"/>
                </a:solidFill>
              </a:rPr>
              <a:t>Continued</a:t>
            </a:r>
            <a:endParaRPr lang="en-US" dirty="0">
              <a:solidFill>
                <a:srgbClr val="00B050"/>
              </a:solidFill>
            </a:endParaRPr>
          </a:p>
        </p:txBody>
      </p:sp>
      <p:sp>
        <p:nvSpPr>
          <p:cNvPr id="3" name="Content Placeholder 2"/>
          <p:cNvSpPr>
            <a:spLocks noGrp="1"/>
          </p:cNvSpPr>
          <p:nvPr>
            <p:ph idx="1"/>
          </p:nvPr>
        </p:nvSpPr>
        <p:spPr/>
        <p:txBody>
          <a:bodyPr/>
          <a:lstStyle/>
          <a:p>
            <a:pPr lvl="1">
              <a:buFont typeface="Wingdings" pitchFamily="2" charset="2"/>
              <a:buChar char="ü"/>
            </a:pPr>
            <a:endParaRPr smtClean="0"/>
          </a:p>
          <a:p>
            <a:pPr lvl="1">
              <a:buFont typeface="Wingdings" pitchFamily="2" charset="2"/>
              <a:buChar char="ü"/>
            </a:pPr>
            <a:r>
              <a:rPr sz="2400" smtClean="0"/>
              <a:t>Engagement with private sector and development of GEF Policy on Indigenous Peoples</a:t>
            </a:r>
            <a:r>
              <a:rPr smtClean="0"/>
              <a:t> </a:t>
            </a:r>
          </a:p>
          <a:p>
            <a:pPr lvl="1">
              <a:buFont typeface="Wingdings" pitchFamily="2" charset="2"/>
              <a:buChar char="ü"/>
            </a:pPr>
            <a:r>
              <a:rPr sz="2400" smtClean="0"/>
              <a:t>Supporting GEF Public Involvement Policy, Principles &amp; Guidelines</a:t>
            </a:r>
            <a:endParaRPr lang="en-US" dirty="0"/>
          </a:p>
        </p:txBody>
      </p:sp>
      <p:pic>
        <p:nvPicPr>
          <p:cNvPr id="4" name="Picture 3" descr="C:\Users\user\Documents\zambia pics 2010 hj\IMG_2989.jpg"/>
          <p:cNvPicPr/>
          <p:nvPr/>
        </p:nvPicPr>
        <p:blipFill>
          <a:blip r:embed="rId2" cstate="print"/>
          <a:srcRect/>
          <a:stretch>
            <a:fillRect/>
          </a:stretch>
        </p:blipFill>
        <p:spPr bwMode="auto">
          <a:xfrm>
            <a:off x="609601" y="152400"/>
            <a:ext cx="8001000" cy="457200"/>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54679" y="5589242"/>
            <a:ext cx="4705346" cy="1190621"/>
          </a:xfrm>
          <a:prstGeom prst="rect">
            <a:avLst/>
          </a:prstGeom>
          <a:noFill/>
          <a:ln>
            <a:noFill/>
          </a:ln>
        </p:spPr>
      </p:pic>
      <p:pic>
        <p:nvPicPr>
          <p:cNvPr id="6" name="Picture 5"/>
          <p:cNvPicPr/>
          <p:nvPr/>
        </p:nvPicPr>
        <p:blipFill>
          <a:blip r:embed="rId4" cstate="print"/>
          <a:srcRect/>
          <a:stretch>
            <a:fillRect/>
          </a:stretch>
        </p:blipFill>
        <p:spPr bwMode="auto">
          <a:xfrm>
            <a:off x="7772400" y="5724525"/>
            <a:ext cx="914400" cy="7524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4525960"/>
          </a:xfrm>
        </p:spPr>
        <p:txBody>
          <a:bodyPr/>
          <a:lstStyle/>
          <a:p>
            <a:r>
              <a:rPr sz="6000" smtClean="0"/>
              <a:t>GAPS IDENTIFIED BY    CIVIL SOCIETY</a:t>
            </a:r>
            <a:endParaRPr lang="en-US" sz="6000" dirty="0"/>
          </a:p>
        </p:txBody>
      </p:sp>
      <p:pic>
        <p:nvPicPr>
          <p:cNvPr id="5" name="Picture 4"/>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6" name="Picture 5"/>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B050"/>
                </a:solidFill>
              </a:rPr>
              <a:t>Small Grants Programme</a:t>
            </a:r>
          </a:p>
        </p:txBody>
      </p:sp>
      <p:sp>
        <p:nvSpPr>
          <p:cNvPr id="3" name="Content Placeholder 2"/>
          <p:cNvSpPr txBox="1">
            <a:spLocks noGrp="1"/>
          </p:cNvSpPr>
          <p:nvPr>
            <p:ph idx="1"/>
          </p:nvPr>
        </p:nvSpPr>
        <p:spPr>
          <a:xfrm>
            <a:off x="467544" y="1268760"/>
            <a:ext cx="8229600" cy="4525959"/>
          </a:xfrm>
        </p:spPr>
        <p:txBody>
          <a:bodyPr/>
          <a:lstStyle/>
          <a:p>
            <a:pPr lvl="0">
              <a:lnSpc>
                <a:spcPct val="90000"/>
              </a:lnSpc>
              <a:spcBef>
                <a:spcPts val="600"/>
              </a:spcBef>
            </a:pPr>
            <a:r>
              <a:rPr lang="en-GB" sz="2400" dirty="0"/>
              <a:t>Focus is on poor and vulnerable communities - literacy challenges to </a:t>
            </a:r>
            <a:r>
              <a:rPr lang="en-GB" sz="2400" dirty="0" smtClean="0"/>
              <a:t>completing </a:t>
            </a:r>
            <a:r>
              <a:rPr lang="en-GB" sz="2400" dirty="0"/>
              <a:t>applications – 1</a:t>
            </a:r>
            <a:r>
              <a:rPr lang="en-GB" sz="2400" baseline="30000" dirty="0"/>
              <a:t>st</a:t>
            </a:r>
            <a:r>
              <a:rPr lang="en-GB" sz="2400" dirty="0"/>
              <a:t> stage Concept Doc + 21 page application – </a:t>
            </a:r>
            <a:r>
              <a:rPr lang="en-GB" sz="2400" dirty="0" smtClean="0"/>
              <a:t>(Catch word: How </a:t>
            </a:r>
            <a:r>
              <a:rPr lang="en-GB" sz="2400" dirty="0"/>
              <a:t>can we develop best </a:t>
            </a:r>
            <a:r>
              <a:rPr lang="en-GB" sz="2400" dirty="0" smtClean="0"/>
              <a:t>practices </a:t>
            </a:r>
            <a:r>
              <a:rPr lang="en-GB" sz="2400" dirty="0"/>
              <a:t>to include all communities</a:t>
            </a:r>
            <a:r>
              <a:rPr lang="en-GB" sz="2400" dirty="0" smtClean="0"/>
              <a:t>?) </a:t>
            </a:r>
            <a:endParaRPr lang="en-GB" sz="2400" dirty="0"/>
          </a:p>
          <a:p>
            <a:pPr lvl="0">
              <a:lnSpc>
                <a:spcPct val="90000"/>
              </a:lnSpc>
              <a:spcBef>
                <a:spcPts val="600"/>
              </a:spcBef>
            </a:pPr>
            <a:r>
              <a:rPr lang="en-GB" sz="2400" dirty="0"/>
              <a:t>Country ownership – link to its national steering committee – </a:t>
            </a:r>
            <a:r>
              <a:rPr lang="en-GB" sz="2400" dirty="0" smtClean="0"/>
              <a:t>challenges exist </a:t>
            </a:r>
            <a:r>
              <a:rPr lang="en-GB" sz="2400" dirty="0"/>
              <a:t>across countries</a:t>
            </a:r>
          </a:p>
          <a:p>
            <a:pPr lvl="0">
              <a:lnSpc>
                <a:spcPct val="90000"/>
              </a:lnSpc>
              <a:spcBef>
                <a:spcPts val="600"/>
              </a:spcBef>
            </a:pPr>
            <a:r>
              <a:rPr lang="en-GB" sz="2400" dirty="0" smtClean="0"/>
              <a:t>Standing </a:t>
            </a:r>
            <a:r>
              <a:rPr lang="en-GB" sz="2400" dirty="0"/>
              <a:t>Committee – how to ensure that </a:t>
            </a:r>
            <a:r>
              <a:rPr lang="en-GB" sz="2400" dirty="0" smtClean="0"/>
              <a:t>CSOs have </a:t>
            </a:r>
            <a:r>
              <a:rPr lang="en-GB" sz="2400" dirty="0"/>
              <a:t>oversight regarding standing committee’s applied criteria and/or performance criteria? </a:t>
            </a:r>
            <a:endParaRPr lang="en-GB" sz="2400" dirty="0" smtClean="0"/>
          </a:p>
          <a:p>
            <a:pPr lvl="0">
              <a:lnSpc>
                <a:spcPct val="90000"/>
              </a:lnSpc>
              <a:spcBef>
                <a:spcPts val="600"/>
              </a:spcBef>
            </a:pPr>
            <a:r>
              <a:rPr lang="en-GB" sz="2400" dirty="0" smtClean="0"/>
              <a:t>Is there a possibility to increase SGP $50K?</a:t>
            </a:r>
            <a:endParaRPr lang="en-GB" sz="2400"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867400"/>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B050"/>
                </a:solidFill>
              </a:rPr>
              <a:t>Overall Performance Study</a:t>
            </a:r>
          </a:p>
        </p:txBody>
      </p:sp>
      <p:sp>
        <p:nvSpPr>
          <p:cNvPr id="3" name="Content Placeholder 2"/>
          <p:cNvSpPr txBox="1">
            <a:spLocks noGrp="1"/>
          </p:cNvSpPr>
          <p:nvPr>
            <p:ph idx="1"/>
          </p:nvPr>
        </p:nvSpPr>
        <p:spPr/>
        <p:txBody>
          <a:bodyPr/>
          <a:lstStyle/>
          <a:p>
            <a:pPr lvl="0"/>
            <a:r>
              <a:rPr lang="en-GB" sz="2800" dirty="0" smtClean="0"/>
              <a:t>Strengthen OPS to emphasise </a:t>
            </a:r>
            <a:r>
              <a:rPr lang="en-GB" sz="2800" dirty="0"/>
              <a:t>the importance of Govt Relationship with CSO and inform the required mechanism in the next </a:t>
            </a:r>
            <a:r>
              <a:rPr lang="en-GB" sz="2800" dirty="0" smtClean="0"/>
              <a:t>cycle</a:t>
            </a:r>
            <a:endParaRPr lang="en-GB" sz="2800" dirty="0"/>
          </a:p>
          <a:p>
            <a:pPr lvl="0"/>
            <a:r>
              <a:rPr lang="en-GB" sz="2800" dirty="0" smtClean="0"/>
              <a:t>Ensure that OPS captures </a:t>
            </a:r>
            <a:r>
              <a:rPr lang="en-GB" sz="2800" dirty="0"/>
              <a:t>all project application themes particularly those declined and/or outside of the GEF </a:t>
            </a:r>
            <a:r>
              <a:rPr lang="en-GB" sz="2800" dirty="0" smtClean="0"/>
              <a:t>scope</a:t>
            </a:r>
            <a:endParaRPr lang="en-GB" sz="2800" dirty="0"/>
          </a:p>
          <a:p>
            <a:pPr lvl="0"/>
            <a:r>
              <a:rPr lang="en-GB" sz="2800" dirty="0" smtClean="0"/>
              <a:t>Ensure that OPS is relevant </a:t>
            </a:r>
            <a:r>
              <a:rPr lang="en-GB" sz="2800" dirty="0"/>
              <a:t>from the ground level up to meet Donor </a:t>
            </a:r>
            <a:r>
              <a:rPr lang="en-GB" sz="2800" dirty="0" smtClean="0"/>
              <a:t>frameworks </a:t>
            </a:r>
            <a:r>
              <a:rPr lang="en-GB" sz="2800" dirty="0"/>
              <a:t>in the middle</a:t>
            </a:r>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848600" y="58007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B050"/>
                </a:solidFill>
              </a:rPr>
              <a:t>Indigenous </a:t>
            </a:r>
            <a:r>
              <a:rPr lang="en-GB" dirty="0" smtClean="0">
                <a:solidFill>
                  <a:srgbClr val="00B050"/>
                </a:solidFill>
              </a:rPr>
              <a:t>Peoples </a:t>
            </a:r>
            <a:r>
              <a:rPr lang="en-GB" dirty="0">
                <a:solidFill>
                  <a:srgbClr val="00B050"/>
                </a:solidFill>
              </a:rPr>
              <a:t>in GEF </a:t>
            </a:r>
          </a:p>
        </p:txBody>
      </p:sp>
      <p:sp>
        <p:nvSpPr>
          <p:cNvPr id="3" name="Content Placeholder 2"/>
          <p:cNvSpPr txBox="1">
            <a:spLocks noGrp="1"/>
          </p:cNvSpPr>
          <p:nvPr>
            <p:ph idx="1"/>
          </p:nvPr>
        </p:nvSpPr>
        <p:spPr/>
        <p:txBody>
          <a:bodyPr/>
          <a:lstStyle/>
          <a:p>
            <a:pPr lvl="0"/>
            <a:r>
              <a:rPr lang="en-GB" sz="2800" dirty="0"/>
              <a:t>GEF to work more closely with </a:t>
            </a:r>
            <a:r>
              <a:rPr lang="en-GB" sz="2800" dirty="0" smtClean="0"/>
              <a:t>CSOs within </a:t>
            </a:r>
            <a:r>
              <a:rPr lang="en-GB" sz="2800" dirty="0"/>
              <a:t>Country engagement </a:t>
            </a:r>
            <a:r>
              <a:rPr lang="en-GB" sz="2800" dirty="0" smtClean="0"/>
              <a:t>platforms </a:t>
            </a:r>
            <a:r>
              <a:rPr lang="en-GB" sz="2800" dirty="0"/>
              <a:t>to encourage traditional and/or indigenous </a:t>
            </a:r>
            <a:r>
              <a:rPr lang="en-GB" sz="2800" dirty="0" smtClean="0"/>
              <a:t>knowledge systems and practices in today’s global environmental challenges</a:t>
            </a:r>
            <a:endParaRPr lang="en-GB" sz="2800" dirty="0"/>
          </a:p>
          <a:p>
            <a:pPr lvl="0"/>
            <a:r>
              <a:rPr lang="en-GB" sz="2800" dirty="0"/>
              <a:t>GEF </a:t>
            </a:r>
            <a:r>
              <a:rPr lang="en-GB" sz="2800" dirty="0" smtClean="0"/>
              <a:t>can help provide </a:t>
            </a:r>
            <a:r>
              <a:rPr lang="en-GB" sz="2800" dirty="0"/>
              <a:t>a supporting role to </a:t>
            </a:r>
            <a:r>
              <a:rPr lang="en-GB" sz="2800" dirty="0" smtClean="0"/>
              <a:t>facilitate the establishment of “Best Practices” </a:t>
            </a:r>
            <a:r>
              <a:rPr lang="en-GB" sz="2800" dirty="0"/>
              <a:t>knowledge library for other communities to benefit </a:t>
            </a:r>
            <a:r>
              <a:rPr lang="en-GB" sz="2800" dirty="0" smtClean="0"/>
              <a:t>from</a:t>
            </a:r>
            <a:endParaRPr lang="en-GB" sz="2800" dirty="0"/>
          </a:p>
          <a:p>
            <a:pPr lvl="0"/>
            <a:r>
              <a:rPr lang="en-GB" sz="2800" dirty="0"/>
              <a:t>GEF/National Dialogue</a:t>
            </a:r>
          </a:p>
        </p:txBody>
      </p:sp>
      <p:pic>
        <p:nvPicPr>
          <p:cNvPr id="4" name="Picture 3"/>
          <p:cNvPicPr>
            <a:picLocks noChangeAspect="1"/>
          </p:cNvPicPr>
          <p:nvPr/>
        </p:nvPicPr>
        <p:blipFill>
          <a:blip r:embed="rId2"/>
          <a:stretch>
            <a:fillRect/>
          </a:stretch>
        </p:blipFill>
        <p:spPr>
          <a:xfrm>
            <a:off x="685800" y="5486400"/>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924800" y="58769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smtClean="0">
                <a:solidFill>
                  <a:srgbClr val="00B050"/>
                </a:solidFill>
              </a:rPr>
              <a:t>ECW CSO PARTICIPANTS</a:t>
            </a:r>
            <a:br>
              <a:rPr sz="3200" smtClean="0">
                <a:solidFill>
                  <a:srgbClr val="00B050"/>
                </a:solidFill>
              </a:rPr>
            </a:br>
            <a:r>
              <a:rPr sz="3200" smtClean="0">
                <a:solidFill>
                  <a:srgbClr val="00B050"/>
                </a:solidFill>
              </a:rPr>
              <a:t>Livingstone, Zambia</a:t>
            </a:r>
            <a:endParaRPr lang="en-US" sz="3200" dirty="0">
              <a:solidFill>
                <a:srgbClr val="00B050"/>
              </a:solidFill>
            </a:endParaRPr>
          </a:p>
        </p:txBody>
      </p:sp>
      <p:pic>
        <p:nvPicPr>
          <p:cNvPr id="4" name="Content Placeholder 3" descr="C:\Users\user\Desktop\GEF ECW Zambia\Victor\IMG_1228.JPG"/>
          <p:cNvPicPr>
            <a:picLocks noGrp="1"/>
          </p:cNvPicPr>
          <p:nvPr>
            <p:ph idx="1"/>
          </p:nvPr>
        </p:nvPicPr>
        <p:blipFill>
          <a:blip r:embed="rId2" cstate="print"/>
          <a:srcRect t="15273" b="17503"/>
          <a:stretch>
            <a:fillRect/>
          </a:stretch>
        </p:blipFill>
        <p:spPr bwMode="auto">
          <a:xfrm>
            <a:off x="457200" y="2057400"/>
            <a:ext cx="8305799" cy="4114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a:solidFill>
                  <a:srgbClr val="00B050"/>
                </a:solidFill>
              </a:rPr>
              <a:t>End of Cycle</a:t>
            </a:r>
          </a:p>
        </p:txBody>
      </p:sp>
      <p:sp>
        <p:nvSpPr>
          <p:cNvPr id="3" name="Content Placeholder 2"/>
          <p:cNvSpPr txBox="1">
            <a:spLocks noGrp="1"/>
          </p:cNvSpPr>
          <p:nvPr>
            <p:ph idx="1"/>
          </p:nvPr>
        </p:nvSpPr>
        <p:spPr/>
        <p:txBody>
          <a:bodyPr/>
          <a:lstStyle/>
          <a:p>
            <a:pPr lvl="0"/>
            <a:r>
              <a:rPr lang="en-GB" dirty="0"/>
              <a:t>Projects that are maturing or </a:t>
            </a:r>
            <a:r>
              <a:rPr lang="en-GB" dirty="0" smtClean="0"/>
              <a:t>are </a:t>
            </a:r>
            <a:r>
              <a:rPr lang="en-GB" dirty="0"/>
              <a:t>coming </a:t>
            </a:r>
            <a:r>
              <a:rPr lang="en-GB"/>
              <a:t>to </a:t>
            </a:r>
            <a:r>
              <a:rPr lang="en-GB" smtClean="0"/>
              <a:t>the </a:t>
            </a:r>
            <a:r>
              <a:rPr lang="en-GB" dirty="0"/>
              <a:t>end of </a:t>
            </a:r>
            <a:r>
              <a:rPr lang="en-GB" dirty="0" smtClean="0"/>
              <a:t>their </a:t>
            </a:r>
            <a:r>
              <a:rPr lang="en-GB" dirty="0"/>
              <a:t>project timelines – </a:t>
            </a:r>
            <a:r>
              <a:rPr lang="en-GB" dirty="0" smtClean="0"/>
              <a:t>(Catch word: What </a:t>
            </a:r>
            <a:r>
              <a:rPr lang="en-GB" dirty="0"/>
              <a:t>is </a:t>
            </a:r>
            <a:r>
              <a:rPr lang="en-GB" dirty="0" smtClean="0"/>
              <a:t> the GEF </a:t>
            </a:r>
            <a:r>
              <a:rPr lang="en-GB" dirty="0"/>
              <a:t>view regarding further support for the project’s </a:t>
            </a:r>
            <a:r>
              <a:rPr lang="en-GB" dirty="0" smtClean="0"/>
              <a:t>sustainability beyond SGP maturity stage?)</a:t>
            </a:r>
            <a:endParaRPr lang="en-GB"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848600" y="58007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smtClean="0">
                <a:solidFill>
                  <a:srgbClr val="00B050"/>
                </a:solidFill>
              </a:rPr>
              <a:t/>
            </a:r>
            <a:br>
              <a:rPr smtClean="0">
                <a:solidFill>
                  <a:srgbClr val="00B050"/>
                </a:solidFill>
              </a:rPr>
            </a:br>
            <a:r>
              <a:rPr smtClean="0">
                <a:solidFill>
                  <a:srgbClr val="00B050"/>
                </a:solidFill>
              </a:rPr>
              <a:t>Recommendations</a:t>
            </a:r>
            <a:endParaRPr lang="en-US" dirty="0">
              <a:solidFill>
                <a:srgbClr val="00B050"/>
              </a:solidFill>
            </a:endParaRPr>
          </a:p>
        </p:txBody>
      </p:sp>
      <p:sp>
        <p:nvSpPr>
          <p:cNvPr id="3" name="Content Placeholder 2"/>
          <p:cNvSpPr>
            <a:spLocks noGrp="1"/>
          </p:cNvSpPr>
          <p:nvPr>
            <p:ph idx="1"/>
          </p:nvPr>
        </p:nvSpPr>
        <p:spPr>
          <a:xfrm>
            <a:off x="457200" y="1066801"/>
            <a:ext cx="8229600" cy="5257799"/>
          </a:xfrm>
        </p:spPr>
        <p:txBody>
          <a:bodyPr/>
          <a:lstStyle/>
          <a:p>
            <a:pPr lvl="0" algn="just">
              <a:lnSpc>
                <a:spcPct val="90000"/>
              </a:lnSpc>
              <a:spcBef>
                <a:spcPts val="600"/>
              </a:spcBef>
            </a:pPr>
            <a:r>
              <a:rPr lang="en-GB" sz="2800" dirty="0" smtClean="0"/>
              <a:t>GEF (similarly with CSO) needs a higher profile of awareness – as a partnership meant to serve as a financial instrument to affect local and  Global environmental benefits</a:t>
            </a:r>
          </a:p>
          <a:p>
            <a:pPr lvl="0" algn="just">
              <a:lnSpc>
                <a:spcPct val="90000"/>
              </a:lnSpc>
              <a:spcBef>
                <a:spcPts val="600"/>
              </a:spcBef>
            </a:pPr>
            <a:r>
              <a:rPr lang="en-GB" sz="2800" dirty="0" smtClean="0"/>
              <a:t>Country government structures differ from country to country–GEF should use its mandate as a source of funds to help foster relationships and support of CSOs?– Through SGPs, national dialogue mechanisms/ environmental platforms/ECW/Council meetings as well as through  both political and operational focal points? </a:t>
            </a:r>
          </a:p>
          <a:p>
            <a:pPr>
              <a:buNone/>
            </a:pPr>
            <a:endParaRPr lang="en-US" dirty="0"/>
          </a:p>
        </p:txBody>
      </p:sp>
      <p:pic>
        <p:nvPicPr>
          <p:cNvPr id="4" name="Picture 3"/>
          <p:cNvPicPr/>
          <p:nvPr/>
        </p:nvPicPr>
        <p:blipFill>
          <a:blip r:embed="rId3" cstate="print"/>
          <a:srcRect/>
          <a:stretch>
            <a:fillRect/>
          </a:stretch>
        </p:blipFill>
        <p:spPr bwMode="auto">
          <a:xfrm>
            <a:off x="7848600" y="5867400"/>
            <a:ext cx="914400" cy="75247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154679" y="5589242"/>
            <a:ext cx="4705346" cy="1190621"/>
          </a:xfrm>
          <a:prstGeom prst="rect">
            <a:avLst/>
          </a:prstGeom>
          <a:noFill/>
          <a:ln>
            <a:noFill/>
          </a:ln>
        </p:spPr>
      </p:pic>
      <p:pic>
        <p:nvPicPr>
          <p:cNvPr id="6" name="Picture 5" descr="C:\Users\user\Documents\zambia pics 2010 hj\IMG_2989.jpg"/>
          <p:cNvPicPr/>
          <p:nvPr/>
        </p:nvPicPr>
        <p:blipFill>
          <a:blip r:embed="rId5"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00B050"/>
                </a:solidFill>
              </a:rPr>
              <a:t>Recommendations (Continued)</a:t>
            </a:r>
            <a:endParaRPr lang="en-US" dirty="0">
              <a:solidFill>
                <a:srgbClr val="00B050"/>
              </a:solidFill>
            </a:endParaRPr>
          </a:p>
        </p:txBody>
      </p:sp>
      <p:sp>
        <p:nvSpPr>
          <p:cNvPr id="3" name="Content Placeholder 2"/>
          <p:cNvSpPr>
            <a:spLocks noGrp="1"/>
          </p:cNvSpPr>
          <p:nvPr>
            <p:ph idx="1"/>
          </p:nvPr>
        </p:nvSpPr>
        <p:spPr/>
        <p:txBody>
          <a:bodyPr/>
          <a:lstStyle/>
          <a:p>
            <a:r>
              <a:rPr sz="2800" smtClean="0"/>
              <a:t>Strengthen links within CSO Networks associated with Conventions (CAN, IPEN, etc) and promote partnership and operation in  focal areas-related in the  mailing lists.</a:t>
            </a:r>
          </a:p>
          <a:p>
            <a:pPr lvl="0"/>
            <a:r>
              <a:rPr sz="2800" smtClean="0"/>
              <a:t>Enhance awareness of GEF and GEF NGO Network among convention-related CSO fora; more active engagement of Network members in Convention issues at country level:</a:t>
            </a:r>
            <a:r>
              <a:rPr lang="en-GB" sz="2800" dirty="0" smtClean="0"/>
              <a:t>There is a need for stronger requirement to include the brand “GEF” with all implementation partners</a:t>
            </a:r>
          </a:p>
          <a:p>
            <a:endParaRPr sz="2800" smtClean="0"/>
          </a:p>
          <a:p>
            <a:pPr>
              <a:buNone/>
            </a:pPr>
            <a:r>
              <a:rPr smtClean="0"/>
              <a:t> </a:t>
            </a:r>
          </a:p>
          <a:p>
            <a:endParaRPr lang="en-US" dirty="0"/>
          </a:p>
        </p:txBody>
      </p:sp>
      <p:pic>
        <p:nvPicPr>
          <p:cNvPr id="4" name="Picture 3"/>
          <p:cNvPicPr/>
          <p:nvPr/>
        </p:nvPicPr>
        <p:blipFill>
          <a:blip r:embed="rId2" cstate="print"/>
          <a:srcRect/>
          <a:stretch>
            <a:fillRect/>
          </a:stretch>
        </p:blipFill>
        <p:spPr bwMode="auto">
          <a:xfrm>
            <a:off x="7848600" y="5764558"/>
            <a:ext cx="914400" cy="75247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154679" y="5591179"/>
            <a:ext cx="4705346" cy="1190621"/>
          </a:xfrm>
          <a:prstGeom prst="rect">
            <a:avLst/>
          </a:prstGeom>
          <a:noFill/>
          <a:ln>
            <a:noFill/>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00B050"/>
                </a:solidFill>
              </a:rPr>
              <a:t>Recommendations (Continued)</a:t>
            </a:r>
            <a:endParaRPr lang="en-US" dirty="0">
              <a:solidFill>
                <a:srgbClr val="00B050"/>
              </a:solidFill>
            </a:endParaRPr>
          </a:p>
        </p:txBody>
      </p:sp>
      <p:sp>
        <p:nvSpPr>
          <p:cNvPr id="3" name="Content Placeholder 2"/>
          <p:cNvSpPr>
            <a:spLocks noGrp="1"/>
          </p:cNvSpPr>
          <p:nvPr>
            <p:ph idx="1"/>
          </p:nvPr>
        </p:nvSpPr>
        <p:spPr>
          <a:xfrm>
            <a:off x="457200" y="1219200"/>
            <a:ext cx="8229600" cy="4906959"/>
          </a:xfrm>
        </p:spPr>
        <p:txBody>
          <a:bodyPr/>
          <a:lstStyle/>
          <a:p>
            <a:pPr lvl="0"/>
            <a:r>
              <a:rPr smtClean="0"/>
              <a:t> Enhance cooperation and participation between GEF and  CSO Networks linked to the Conventions.</a:t>
            </a:r>
          </a:p>
          <a:p>
            <a:pPr lvl="0"/>
            <a:r>
              <a:rPr smtClean="0"/>
              <a:t>Continue increasing level of information on the Convention issues to CSOs and network members</a:t>
            </a:r>
          </a:p>
        </p:txBody>
      </p:sp>
      <p:pic>
        <p:nvPicPr>
          <p:cNvPr id="4" name="Picture 3"/>
          <p:cNvPicPr/>
          <p:nvPr/>
        </p:nvPicPr>
        <p:blipFill>
          <a:blip r:embed="rId2" cstate="print"/>
          <a:srcRect/>
          <a:stretch>
            <a:fillRect/>
          </a:stretch>
        </p:blipFill>
        <p:spPr bwMode="auto">
          <a:xfrm>
            <a:off x="8001000" y="5793137"/>
            <a:ext cx="914400" cy="752475"/>
          </a:xfrm>
          <a:prstGeom prst="rect">
            <a:avLst/>
          </a:prstGeom>
          <a:noFill/>
          <a:ln w="9525">
            <a:noFill/>
            <a:miter lim="800000"/>
            <a:headEnd/>
            <a:tailEnd/>
          </a:ln>
        </p:spPr>
      </p:pic>
      <p:pic>
        <p:nvPicPr>
          <p:cNvPr id="5" name="Picture 4"/>
          <p:cNvPicPr>
            <a:picLocks noChangeAspect="1"/>
          </p:cNvPicPr>
          <p:nvPr/>
        </p:nvPicPr>
        <p:blipFill>
          <a:blip r:embed="rId3"/>
          <a:stretch>
            <a:fillRect/>
          </a:stretch>
        </p:blipFill>
        <p:spPr>
          <a:xfrm>
            <a:off x="307079" y="5514979"/>
            <a:ext cx="4705346" cy="1190621"/>
          </a:xfrm>
          <a:prstGeom prst="rect">
            <a:avLst/>
          </a:prstGeom>
          <a:noFill/>
          <a:ln>
            <a:noFill/>
          </a:ln>
        </p:spPr>
      </p:pic>
      <p:pic>
        <p:nvPicPr>
          <p:cNvPr id="6" name="Picture 5" descr="C:\Users\user\Documents\zambia pics 2010 hj\IMG_2989.jpg"/>
          <p:cNvPicPr/>
          <p:nvPr/>
        </p:nvPicPr>
        <p:blipFill>
          <a:blip r:embed="rId4"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00B050"/>
                </a:solidFill>
              </a:rPr>
              <a:t>Recommendations (Continued)</a:t>
            </a:r>
            <a:endParaRPr lang="en-US" dirty="0">
              <a:solidFill>
                <a:srgbClr val="00B050"/>
              </a:solidFill>
            </a:endParaRPr>
          </a:p>
        </p:txBody>
      </p:sp>
      <p:sp>
        <p:nvSpPr>
          <p:cNvPr id="3" name="Content Placeholder 2"/>
          <p:cNvSpPr>
            <a:spLocks noGrp="1"/>
          </p:cNvSpPr>
          <p:nvPr>
            <p:ph idx="1"/>
          </p:nvPr>
        </p:nvSpPr>
        <p:spPr/>
        <p:txBody>
          <a:bodyPr/>
          <a:lstStyle/>
          <a:p>
            <a:pPr lvl="0"/>
            <a:r>
              <a:rPr smtClean="0"/>
              <a:t>Countries such as Angola, Namibia and Botswana help provide feed back on why there is poor participation of CSOs in GEF NGO Network activities</a:t>
            </a:r>
          </a:p>
          <a:p>
            <a:pPr>
              <a:buNone/>
            </a:pPr>
            <a:endParaRPr lang="en-US" dirty="0"/>
          </a:p>
        </p:txBody>
      </p:sp>
      <p:pic>
        <p:nvPicPr>
          <p:cNvPr id="4" name="Picture 3" descr="C:\Users\user\Documents\zambia pics 2010 hj\IMG_2989.jpg"/>
          <p:cNvPicPr/>
          <p:nvPr/>
        </p:nvPicPr>
        <p:blipFill>
          <a:blip r:embed="rId2" cstate="print"/>
          <a:srcRect/>
          <a:stretch>
            <a:fillRect/>
          </a:stretch>
        </p:blipFill>
        <p:spPr bwMode="auto">
          <a:xfrm>
            <a:off x="609601" y="76200"/>
            <a:ext cx="8001000" cy="4572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8001000" y="5793137"/>
            <a:ext cx="914400" cy="752475"/>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307079" y="5514979"/>
            <a:ext cx="4705346" cy="1190621"/>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057400" cy="365125"/>
          </a:xfrm>
          <a:prstGeom prst="rect">
            <a:avLst/>
          </a:prstGeom>
        </p:spPr>
        <p:txBody>
          <a:bodyPr/>
          <a:lstStyle/>
          <a:p>
            <a:pPr>
              <a:defRPr/>
            </a:pPr>
            <a:fld id="{0B83D19A-9148-4DB3-BC92-EAEEDE5B8766}" type="slidenum">
              <a:rPr lang="en-US" smtClean="0"/>
              <a:pPr>
                <a:defRPr/>
              </a:pPr>
              <a:t>25</a:t>
            </a:fld>
            <a:endParaRPr lang="en-US" dirty="0"/>
          </a:p>
        </p:txBody>
      </p:sp>
      <p:sp>
        <p:nvSpPr>
          <p:cNvPr id="5" name="Title 1"/>
          <p:cNvSpPr txBox="1">
            <a:spLocks/>
          </p:cNvSpPr>
          <p:nvPr/>
        </p:nvSpPr>
        <p:spPr>
          <a:xfrm>
            <a:off x="381000" y="304800"/>
            <a:ext cx="8229600" cy="1143000"/>
          </a:xfrm>
          <a:prstGeom prst="rect">
            <a:avLst/>
          </a:prstGeom>
          <a:noFill/>
          <a:ln>
            <a:noFill/>
          </a:ln>
        </p:spPr>
        <p:txBody>
          <a:bodyPr vert="horz" wrap="square" lIns="91440" tIns="45720" rIns="91440" bIns="45720" anchor="ctr" anchorCtr="1"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smtClean="0">
                <a:solidFill>
                  <a:srgbClr val="00B050"/>
                </a:solidFill>
                <a:latin typeface="Calibri"/>
              </a:rPr>
              <a:t>Group Exercise – Involvement of Civil Society</a:t>
            </a:r>
            <a:endParaRPr kumimoji="0" lang="en-US" sz="4400" b="0" i="0" u="none" strike="noStrike" kern="1200" cap="none" spc="0" normalizeH="0" baseline="0" noProof="0" dirty="0">
              <a:ln>
                <a:noFill/>
              </a:ln>
              <a:solidFill>
                <a:srgbClr val="00B050"/>
              </a:solidFill>
              <a:effectLst/>
              <a:uLnTx/>
              <a:uFillTx/>
              <a:latin typeface="Calibri"/>
            </a:endParaRPr>
          </a:p>
        </p:txBody>
      </p:sp>
      <p:sp>
        <p:nvSpPr>
          <p:cNvPr id="9" name="Content Placeholder 2"/>
          <p:cNvSpPr>
            <a:spLocks noGrp="1"/>
          </p:cNvSpPr>
          <p:nvPr>
            <p:ph idx="1"/>
          </p:nvPr>
        </p:nvSpPr>
        <p:spPr>
          <a:xfrm>
            <a:off x="457200" y="1600200"/>
            <a:ext cx="8229600" cy="4525959"/>
          </a:xfrm>
        </p:spPr>
        <p:txBody>
          <a:bodyPr/>
          <a:lstStyle/>
          <a:p>
            <a:pPr marL="457200" lvl="0" indent="-457200">
              <a:buFont typeface="+mj-lt"/>
              <a:buAutoNum type="arabicParenR"/>
            </a:pPr>
            <a:r>
              <a:rPr lang="en-US" sz="2400" dirty="0" smtClean="0"/>
              <a:t>Are you satisfied with the involvement of civil society organizations in GEF activities in your country? Please give examples.</a:t>
            </a:r>
          </a:p>
          <a:p>
            <a:pPr marL="457200" lvl="0" indent="-457200">
              <a:buFont typeface="+mj-lt"/>
              <a:buAutoNum type="arabicParenR"/>
            </a:pPr>
            <a:r>
              <a:rPr lang="en-US" sz="2400" dirty="0" smtClean="0"/>
              <a:t>In </a:t>
            </a:r>
            <a:r>
              <a:rPr lang="en-US" sz="2400" dirty="0"/>
              <a:t>what ways could civil society organizations </a:t>
            </a:r>
            <a:r>
              <a:rPr lang="en-US" sz="2400" dirty="0" smtClean="0"/>
              <a:t>be </a:t>
            </a:r>
            <a:r>
              <a:rPr lang="en-US" sz="2400" dirty="0"/>
              <a:t>more involved with GEF </a:t>
            </a:r>
            <a:r>
              <a:rPr lang="en-US" sz="2400" dirty="0" smtClean="0"/>
              <a:t> activities and projects?</a:t>
            </a:r>
          </a:p>
          <a:p>
            <a:pPr marL="457200" lvl="0" indent="-457200">
              <a:buFont typeface="+mj-lt"/>
              <a:buAutoNum type="arabicParenR"/>
            </a:pPr>
            <a:r>
              <a:rPr lang="en-US" sz="2400" dirty="0" smtClean="0"/>
              <a:t>What are the barriers to the involvement of civil society organizations in GEF activities in your country?</a:t>
            </a:r>
          </a:p>
          <a:p>
            <a:pPr marL="457200" lvl="0" indent="-457200">
              <a:buFont typeface="+mj-lt"/>
              <a:buAutoNum type="arabicParenR"/>
            </a:pPr>
            <a:r>
              <a:rPr lang="en-US" sz="2400" dirty="0" smtClean="0"/>
              <a:t>Are there any other issues you would like to raise regarding the involvement of civil society organizations?</a:t>
            </a:r>
          </a:p>
          <a:p>
            <a:pPr marL="457200" indent="-457200">
              <a:buFont typeface="+mj-lt"/>
              <a:buAutoNum type="arabicParenR"/>
            </a:pPr>
            <a:endParaRPr lang="en-US" sz="2400" dirty="0" smtClean="0"/>
          </a:p>
          <a:p>
            <a:pPr lvl="0">
              <a:buNone/>
            </a:pPr>
            <a:endParaRPr lang="en-US" dirty="0" smtClean="0"/>
          </a:p>
          <a:p>
            <a:pPr lvl="0"/>
            <a:endParaRPr lang="en-US" dirty="0" smtClean="0"/>
          </a:p>
        </p:txBody>
      </p:sp>
      <p:pic>
        <p:nvPicPr>
          <p:cNvPr id="10" name="Picture 9"/>
          <p:cNvPicPr>
            <a:picLocks noChangeAspect="1"/>
          </p:cNvPicPr>
          <p:nvPr/>
        </p:nvPicPr>
        <p:blipFill>
          <a:blip r:embed="rId3"/>
          <a:stretch>
            <a:fillRect/>
          </a:stretch>
        </p:blipFill>
        <p:spPr>
          <a:xfrm>
            <a:off x="307079" y="5514979"/>
            <a:ext cx="4705346" cy="1190621"/>
          </a:xfrm>
          <a:prstGeom prst="rect">
            <a:avLst/>
          </a:prstGeom>
          <a:noFill/>
          <a:ln>
            <a:noFill/>
          </a:ln>
        </p:spPr>
      </p:pic>
      <p:pic>
        <p:nvPicPr>
          <p:cNvPr id="11" name="Picture 10"/>
          <p:cNvPicPr/>
          <p:nvPr/>
        </p:nvPicPr>
        <p:blipFill>
          <a:blip r:embed="rId4" cstate="print"/>
          <a:srcRect/>
          <a:stretch>
            <a:fillRect/>
          </a:stretch>
        </p:blipFill>
        <p:spPr bwMode="auto">
          <a:xfrm>
            <a:off x="8001000" y="5793137"/>
            <a:ext cx="914400" cy="752475"/>
          </a:xfrm>
          <a:prstGeom prst="rect">
            <a:avLst/>
          </a:prstGeom>
          <a:noFill/>
          <a:ln w="9525">
            <a:noFill/>
            <a:miter lim="800000"/>
            <a:headEnd/>
            <a:tailEnd/>
          </a:ln>
        </p:spPr>
      </p:pic>
    </p:spTree>
    <p:extLst>
      <p:ext uri="{BB962C8B-B14F-4D97-AF65-F5344CB8AC3E}">
        <p14:creationId xmlns="" xmlns:p14="http://schemas.microsoft.com/office/powerpoint/2010/main" val="4734452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solidFill>
                  <a:srgbClr val="00B050"/>
                </a:solidFill>
              </a:rPr>
              <a:t>Thank you</a:t>
            </a:r>
            <a:endParaRPr lang="en-US" dirty="0">
              <a:solidFill>
                <a:srgbClr val="00B050"/>
              </a:solidFill>
            </a:endParaRPr>
          </a:p>
        </p:txBody>
      </p:sp>
      <p:pic>
        <p:nvPicPr>
          <p:cNvPr id="1026" name="Picture 2" descr="C:\Users\user\Documents\zambia pics 2010 hj\IMG_3101.jpg"/>
          <p:cNvPicPr>
            <a:picLocks noGrp="1" noChangeAspect="1" noChangeArrowheads="1"/>
          </p:cNvPicPr>
          <p:nvPr>
            <p:ph idx="1"/>
          </p:nvPr>
        </p:nvPicPr>
        <p:blipFill>
          <a:blip r:embed="rId2" cstate="print"/>
          <a:srcRect/>
          <a:stretch>
            <a:fillRect/>
          </a:stretch>
        </p:blipFill>
        <p:spPr bwMode="auto">
          <a:xfrm>
            <a:off x="304801" y="1447801"/>
            <a:ext cx="8305799" cy="4114800"/>
          </a:xfrm>
          <a:prstGeom prst="rect">
            <a:avLst/>
          </a:prstGeom>
          <a:noFill/>
        </p:spPr>
      </p:pic>
      <p:pic>
        <p:nvPicPr>
          <p:cNvPr id="5" name="Picture 4"/>
          <p:cNvPicPr/>
          <p:nvPr/>
        </p:nvPicPr>
        <p:blipFill>
          <a:blip r:embed="rId3" cstate="print"/>
          <a:srcRect/>
          <a:stretch>
            <a:fillRect/>
          </a:stretch>
        </p:blipFill>
        <p:spPr bwMode="auto">
          <a:xfrm>
            <a:off x="8001000" y="5793137"/>
            <a:ext cx="914400" cy="752475"/>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307079" y="5514979"/>
            <a:ext cx="4705346" cy="1190621"/>
          </a:xfrm>
          <a:prstGeom prst="rect">
            <a:avLst/>
          </a:prstGeom>
          <a:noFill/>
          <a:ln>
            <a:noFill/>
          </a:ln>
        </p:spPr>
      </p:pic>
      <p:pic>
        <p:nvPicPr>
          <p:cNvPr id="7" name="Picture 6" descr="C:\Users\user\Documents\zambia pics 2010 hj\IMG_2989.jpg"/>
          <p:cNvPicPr/>
          <p:nvPr/>
        </p:nvPicPr>
        <p:blipFill>
          <a:blip r:embed="rId5" cstate="print"/>
          <a:srcRect/>
          <a:stretch>
            <a:fillRect/>
          </a:stretch>
        </p:blipFill>
        <p:spPr bwMode="auto">
          <a:xfrm>
            <a:off x="609601" y="762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dirty="0" smtClean="0">
                <a:solidFill>
                  <a:srgbClr val="00B050"/>
                </a:solidFill>
              </a:rPr>
              <a:t/>
            </a:r>
            <a:br>
              <a:rPr lang="en-GB" dirty="0" smtClean="0">
                <a:solidFill>
                  <a:srgbClr val="00B050"/>
                </a:solidFill>
              </a:rPr>
            </a:br>
            <a:r>
              <a:rPr lang="en-GB" dirty="0" smtClean="0">
                <a:solidFill>
                  <a:srgbClr val="00B050"/>
                </a:solidFill>
              </a:rPr>
              <a:t>Overview </a:t>
            </a:r>
            <a:r>
              <a:rPr lang="en-GB" dirty="0">
                <a:solidFill>
                  <a:srgbClr val="00B050"/>
                </a:solidFill>
              </a:rPr>
              <a:t>of GEF NGO Network</a:t>
            </a:r>
          </a:p>
        </p:txBody>
      </p:sp>
      <p:sp>
        <p:nvSpPr>
          <p:cNvPr id="3" name="Content Placeholder 2"/>
          <p:cNvSpPr txBox="1">
            <a:spLocks noGrp="1"/>
          </p:cNvSpPr>
          <p:nvPr>
            <p:ph idx="1"/>
          </p:nvPr>
        </p:nvSpPr>
        <p:spPr/>
        <p:txBody>
          <a:bodyPr/>
          <a:lstStyle/>
          <a:p>
            <a:pPr algn="just">
              <a:lnSpc>
                <a:spcPct val="90000"/>
              </a:lnSpc>
              <a:spcBef>
                <a:spcPts val="600"/>
              </a:spcBef>
            </a:pPr>
            <a:r>
              <a:rPr sz="1600" smtClean="0"/>
              <a:t>The GEF NGO Network was established in 1995 to link civil society organizations accredited to GEF and facilitates input to GEF policy-making (as further strengthened in 2011-12)</a:t>
            </a:r>
          </a:p>
          <a:p>
            <a:pPr algn="just">
              <a:lnSpc>
                <a:spcPct val="90000"/>
              </a:lnSpc>
              <a:spcBef>
                <a:spcPts val="600"/>
              </a:spcBef>
              <a:buNone/>
            </a:pPr>
            <a:endParaRPr sz="1600" smtClean="0"/>
          </a:p>
          <a:p>
            <a:pPr algn="just">
              <a:lnSpc>
                <a:spcPct val="90000"/>
              </a:lnSpc>
              <a:spcBef>
                <a:spcPts val="600"/>
              </a:spcBef>
            </a:pPr>
            <a:r>
              <a:rPr sz="1600" smtClean="0"/>
              <a:t>GNN is an independent/autonomous network with nearly 500 member organizations with experience and expertise in GEF’s areas of work from all regions around the world.</a:t>
            </a:r>
          </a:p>
          <a:p>
            <a:pPr algn="just">
              <a:lnSpc>
                <a:spcPct val="90000"/>
              </a:lnSpc>
              <a:spcBef>
                <a:spcPts val="600"/>
              </a:spcBef>
              <a:buNone/>
            </a:pPr>
            <a:endParaRPr sz="1600" smtClean="0"/>
          </a:p>
          <a:p>
            <a:pPr algn="just">
              <a:lnSpc>
                <a:spcPct val="90000"/>
              </a:lnSpc>
              <a:spcBef>
                <a:spcPts val="600"/>
              </a:spcBef>
            </a:pPr>
            <a:r>
              <a:rPr sz="1600" smtClean="0"/>
              <a:t>It is governed by a Coordination Committee Comprising 16 Regional Focal points and three Indigenous Peoples’ Focal points and a Central Focal Point</a:t>
            </a:r>
          </a:p>
          <a:p>
            <a:pPr algn="just">
              <a:lnSpc>
                <a:spcPct val="90000"/>
              </a:lnSpc>
              <a:spcBef>
                <a:spcPts val="600"/>
              </a:spcBef>
              <a:buNone/>
            </a:pPr>
            <a:endParaRPr sz="1600" smtClean="0"/>
          </a:p>
          <a:p>
            <a:pPr algn="just">
              <a:lnSpc>
                <a:spcPct val="90000"/>
              </a:lnSpc>
              <a:spcBef>
                <a:spcPts val="600"/>
              </a:spcBef>
            </a:pPr>
            <a:r>
              <a:rPr sz="1600" smtClean="0"/>
              <a:t>It has been recognized by the GEF Council and GEF Secretariat as a key entity in the work of the GEF.</a:t>
            </a:r>
          </a:p>
          <a:p>
            <a:pPr algn="just">
              <a:lnSpc>
                <a:spcPct val="90000"/>
              </a:lnSpc>
              <a:spcBef>
                <a:spcPts val="600"/>
              </a:spcBef>
              <a:buNone/>
            </a:pPr>
            <a:endParaRPr sz="1600" smtClean="0"/>
          </a:p>
          <a:p>
            <a:pPr algn="just">
              <a:lnSpc>
                <a:spcPct val="90000"/>
              </a:lnSpc>
              <a:spcBef>
                <a:spcPts val="600"/>
              </a:spcBef>
            </a:pPr>
            <a:r>
              <a:rPr sz="1600" smtClean="0"/>
              <a:t>Engagement with private sector and development of GEF Policy on Indigenous Peoples </a:t>
            </a:r>
          </a:p>
          <a:p>
            <a:pPr algn="just">
              <a:lnSpc>
                <a:spcPct val="90000"/>
              </a:lnSpc>
              <a:spcBef>
                <a:spcPts val="600"/>
              </a:spcBef>
              <a:buNone/>
            </a:pPr>
            <a:endParaRPr sz="1600" smtClean="0"/>
          </a:p>
          <a:p>
            <a:pPr algn="just">
              <a:lnSpc>
                <a:spcPct val="90000"/>
              </a:lnSpc>
              <a:spcBef>
                <a:spcPts val="600"/>
              </a:spcBef>
            </a:pPr>
            <a:r>
              <a:rPr sz="1600" smtClean="0"/>
              <a:t>Supporting GEF Public Involvement Policy, Principles &amp; Guidelines</a:t>
            </a:r>
          </a:p>
          <a:p>
            <a:pPr algn="just">
              <a:lnSpc>
                <a:spcPct val="90000"/>
              </a:lnSpc>
              <a:spcBef>
                <a:spcPts val="600"/>
              </a:spcBef>
            </a:pPr>
            <a:endParaRPr sz="1600" smtClean="0"/>
          </a:p>
          <a:p>
            <a:pPr lvl="0" algn="just">
              <a:lnSpc>
                <a:spcPct val="90000"/>
              </a:lnSpc>
              <a:spcBef>
                <a:spcPts val="600"/>
              </a:spcBef>
            </a:pPr>
            <a:endParaRPr lang="en-GB" sz="1600"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848600" y="58769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304800"/>
            <a:ext cx="8001000" cy="4572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
            </a:r>
            <a:br>
              <a:rPr lang="en-US" dirty="0" smtClean="0"/>
            </a:br>
            <a:r>
              <a:rPr lang="en-US" b="1" dirty="0" smtClean="0"/>
              <a:t> OBJECTIVE 1 </a:t>
            </a:r>
            <a:r>
              <a:rPr lang="en-US" dirty="0"/>
              <a:t/>
            </a:r>
            <a:br>
              <a:rPr lang="en-US" dirty="0"/>
            </a:br>
            <a:endParaRPr lang="en-US" dirty="0"/>
          </a:p>
        </p:txBody>
      </p:sp>
      <p:sp>
        <p:nvSpPr>
          <p:cNvPr id="3" name="Content Placeholder 2"/>
          <p:cNvSpPr>
            <a:spLocks noGrp="1"/>
          </p:cNvSpPr>
          <p:nvPr>
            <p:ph idx="1"/>
          </p:nvPr>
        </p:nvSpPr>
        <p:spPr>
          <a:xfrm>
            <a:off x="457200" y="1447800"/>
            <a:ext cx="8229600" cy="4343400"/>
          </a:xfrm>
        </p:spPr>
        <p:txBody>
          <a:bodyPr>
            <a:noAutofit/>
          </a:bodyPr>
          <a:lstStyle/>
          <a:p>
            <a:pPr>
              <a:buNone/>
            </a:pPr>
            <a:endParaRPr lang="en-US" sz="1600" b="1" dirty="0" smtClean="0"/>
          </a:p>
          <a:p>
            <a:pPr>
              <a:buNone/>
            </a:pPr>
            <a:r>
              <a:rPr lang="en-US" sz="1600" b="1" dirty="0"/>
              <a:t> </a:t>
            </a:r>
            <a:r>
              <a:rPr lang="en-US" sz="1600" b="1" dirty="0" smtClean="0"/>
              <a:t> 1.TO ENHANCE THE ROLE OF CIVIL SOCIETY IN SAFEGUARDING </a:t>
            </a:r>
            <a:br>
              <a:rPr lang="en-US" sz="1600" b="1" dirty="0" smtClean="0"/>
            </a:br>
            <a:r>
              <a:rPr lang="en-US" sz="1600" b="1" dirty="0" smtClean="0"/>
              <a:t>THE GLOBAL ENVIRONMENT</a:t>
            </a:r>
          </a:p>
          <a:p>
            <a:pPr>
              <a:buNone/>
            </a:pPr>
            <a:endParaRPr lang="en-US" sz="1600" dirty="0"/>
          </a:p>
          <a:p>
            <a:pPr>
              <a:buNone/>
            </a:pPr>
            <a:r>
              <a:rPr lang="en-US" sz="1600" b="1" dirty="0" smtClean="0"/>
              <a:t>1.1. Support outreach and awareness on global environment.</a:t>
            </a:r>
          </a:p>
          <a:p>
            <a:pPr lvl="0">
              <a:buFont typeface="Wingdings" pitchFamily="2" charset="2"/>
              <a:buChar char="Ø"/>
            </a:pPr>
            <a:r>
              <a:rPr lang="en-US" sz="1600" dirty="0" smtClean="0"/>
              <a:t>Undertake </a:t>
            </a:r>
            <a:r>
              <a:rPr lang="en-US" sz="1600" dirty="0"/>
              <a:t>outreach programs and campaigns to raise awareness on key global environment issues in partnership with Network members and other NGO/IP Networks.</a:t>
            </a:r>
          </a:p>
          <a:p>
            <a:pPr lvl="0">
              <a:buNone/>
            </a:pPr>
            <a:r>
              <a:rPr lang="en-US" sz="1600" b="1" dirty="0" smtClean="0"/>
              <a:t>1.2. Document and disseminate experience and best practice to address global environment issues.</a:t>
            </a:r>
            <a:r>
              <a:rPr lang="en-US" sz="1600" b="1" dirty="0"/>
              <a:t> </a:t>
            </a:r>
            <a:endParaRPr lang="en-US" sz="1600" b="1" dirty="0" smtClean="0"/>
          </a:p>
          <a:p>
            <a:pPr lvl="0">
              <a:buFont typeface="Wingdings" pitchFamily="2" charset="2"/>
              <a:buChar char="Ø"/>
            </a:pPr>
            <a:r>
              <a:rPr lang="en-US" sz="1600" dirty="0" smtClean="0"/>
              <a:t>Develop </a:t>
            </a:r>
            <a:r>
              <a:rPr lang="en-US" sz="1600" dirty="0"/>
              <a:t>a knowledge exchange platform on the role of Civil Society in safeguarding the global environment.</a:t>
            </a:r>
          </a:p>
          <a:p>
            <a:pPr>
              <a:buFont typeface="Wingdings" pitchFamily="2" charset="2"/>
              <a:buChar char="Ø"/>
            </a:pPr>
            <a:r>
              <a:rPr lang="en-US" sz="1600" dirty="0"/>
              <a:t>Collate and disseminate results and lessons learned through GEF and non-GEF related activities to address key environmental challenges.</a:t>
            </a:r>
            <a:endParaRPr lang="en-US" sz="1600" dirty="0" smtClean="0"/>
          </a:p>
          <a:p>
            <a:pPr>
              <a:buFont typeface="Wingdings" pitchFamily="2" charset="2"/>
              <a:buChar char="Ø"/>
            </a:pPr>
            <a:endParaRPr lang="en-US" sz="1600" dirty="0"/>
          </a:p>
          <a:p>
            <a:pPr>
              <a:buNone/>
            </a:pPr>
            <a:endParaRPr lang="en-US" sz="1600" dirty="0" smtClean="0"/>
          </a:p>
          <a:p>
            <a:pPr>
              <a:buNone/>
            </a:pPr>
            <a:r>
              <a:rPr lang="en-US" sz="1600" dirty="0" smtClean="0"/>
              <a:t> </a:t>
            </a:r>
          </a:p>
          <a:p>
            <a:endParaRPr lang="en-US" sz="1600"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59"/>
          </a:xfrm>
        </p:spPr>
        <p:txBody>
          <a:bodyPr>
            <a:noAutofit/>
          </a:bodyPr>
          <a:lstStyle/>
          <a:p>
            <a:pPr>
              <a:buNone/>
            </a:pPr>
            <a:r>
              <a:rPr lang="en-US" sz="2000" b="1" dirty="0" smtClean="0"/>
              <a:t>1.3 Encourage civil society contributions to the negotiation and implementation of Conventions.</a:t>
            </a:r>
          </a:p>
          <a:p>
            <a:pPr lvl="0">
              <a:buFont typeface="Wingdings" pitchFamily="2" charset="2"/>
              <a:buChar char="Ø"/>
            </a:pPr>
            <a:r>
              <a:rPr lang="en-US" sz="2000" dirty="0" smtClean="0"/>
              <a:t>To promote and support involvement of civil society organizations in negotiation and implementation of environmental conventions.</a:t>
            </a:r>
          </a:p>
          <a:p>
            <a:pPr lvl="0">
              <a:buFont typeface="Wingdings" pitchFamily="2" charset="2"/>
              <a:buChar char="Ø"/>
            </a:pPr>
            <a:r>
              <a:rPr lang="en-US" sz="2000" dirty="0" smtClean="0"/>
              <a:t>Organize regular dialogues at convention meetings in partnership with GEF Secretariat and Agencies, network members and other partners.</a:t>
            </a:r>
          </a:p>
          <a:p>
            <a:pPr lvl="0">
              <a:buFont typeface="Wingdings" pitchFamily="2" charset="2"/>
              <a:buChar char="Ø"/>
            </a:pPr>
            <a:r>
              <a:rPr lang="en-US" sz="2000" dirty="0" smtClean="0"/>
              <a:t>Channel ground level experiences from GEF </a:t>
            </a:r>
            <a:r>
              <a:rPr lang="en-US" sz="2000" dirty="0" err="1" smtClean="0"/>
              <a:t>programmes</a:t>
            </a:r>
            <a:r>
              <a:rPr lang="en-US" sz="2000" dirty="0" smtClean="0"/>
              <a:t> with civil society to convention meetings and implementation processes.</a:t>
            </a:r>
          </a:p>
          <a:p>
            <a:endParaRPr lang="en-US" sz="2000" dirty="0" smtClean="0"/>
          </a:p>
          <a:p>
            <a:pPr>
              <a:buNone/>
            </a:pPr>
            <a:endParaRPr lang="en-US" sz="2000" dirty="0" smtClean="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381000" y="8382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229600" cy="4525959"/>
          </a:xfrm>
        </p:spPr>
        <p:txBody>
          <a:bodyPr>
            <a:normAutofit/>
          </a:bodyPr>
          <a:lstStyle/>
          <a:p>
            <a:pPr>
              <a:buNone/>
            </a:pPr>
            <a:r>
              <a:rPr lang="en-US" sz="2400" b="1" dirty="0" smtClean="0"/>
              <a:t>1.4. Strengthen capacity of civil society to address global environment issues through engagement in policy making dialog at the national, regional and global level.</a:t>
            </a:r>
          </a:p>
          <a:p>
            <a:pPr lvl="0">
              <a:buFont typeface="Wingdings" pitchFamily="2" charset="2"/>
              <a:buChar char="Ø"/>
            </a:pPr>
            <a:r>
              <a:rPr lang="en-US" sz="2400" dirty="0" smtClean="0"/>
              <a:t>Organize network expertise and capability to support capacity building programs and facilitate involvement in design and implementation for GEF projects.</a:t>
            </a:r>
          </a:p>
          <a:p>
            <a:pPr lvl="0">
              <a:buFont typeface="Wingdings" pitchFamily="2" charset="2"/>
              <a:buChar char="Ø"/>
            </a:pPr>
            <a:r>
              <a:rPr lang="en-US" sz="2400" dirty="0" smtClean="0"/>
              <a:t>Organize periodic training and other capacity building activities for NGOs/IPs and other civil society organizations in partnership with GEF agencies and projects.</a:t>
            </a:r>
          </a:p>
          <a:p>
            <a:endParaRPr lang="en-ZA" sz="2400"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85800" y="6096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b="1" dirty="0" smtClean="0"/>
              <a:t>OBJECTIVE 2</a:t>
            </a:r>
            <a:br>
              <a:rPr lang="en-US" b="1" dirty="0" smtClean="0"/>
            </a:br>
            <a:endParaRPr lang="en-US" dirty="0"/>
          </a:p>
        </p:txBody>
      </p:sp>
      <p:sp>
        <p:nvSpPr>
          <p:cNvPr id="3" name="Content Placeholder 2"/>
          <p:cNvSpPr>
            <a:spLocks noGrp="1"/>
          </p:cNvSpPr>
          <p:nvPr>
            <p:ph idx="1"/>
          </p:nvPr>
        </p:nvSpPr>
        <p:spPr>
          <a:xfrm>
            <a:off x="381000" y="1295400"/>
            <a:ext cx="8229600" cy="4525959"/>
          </a:xfrm>
        </p:spPr>
        <p:txBody>
          <a:bodyPr>
            <a:normAutofit/>
          </a:bodyPr>
          <a:lstStyle/>
          <a:p>
            <a:pPr>
              <a:buNone/>
            </a:pPr>
            <a:endParaRPr lang="en-US" sz="2000" dirty="0"/>
          </a:p>
          <a:p>
            <a:pPr>
              <a:buNone/>
            </a:pPr>
            <a:r>
              <a:rPr lang="en-US" sz="2000" b="1" dirty="0" smtClean="0"/>
              <a:t>2. TO </a:t>
            </a:r>
            <a:r>
              <a:rPr lang="en-US" sz="2000" b="1" dirty="0"/>
              <a:t>STRENGTHEN GLOBAL ENVIRONMENTAL POLICY DEVELOPMENT THROUGH ENHANCED PARTNERSHIP BETWEEN CIVIL SOCIETY AND THE </a:t>
            </a:r>
            <a:r>
              <a:rPr lang="en-US" sz="2000" b="1" dirty="0" smtClean="0"/>
              <a:t>GEF.</a:t>
            </a:r>
          </a:p>
          <a:p>
            <a:pPr>
              <a:buNone/>
            </a:pPr>
            <a:r>
              <a:rPr lang="en-US" sz="2000" b="1" dirty="0" smtClean="0"/>
              <a:t>2.1 Support promotion of GEF programs and activities to Civil Society.</a:t>
            </a:r>
          </a:p>
          <a:p>
            <a:pPr lvl="0">
              <a:buFont typeface="Wingdings" pitchFamily="2" charset="2"/>
              <a:buChar char="Ø"/>
            </a:pPr>
            <a:r>
              <a:rPr lang="en-US" sz="2000" dirty="0"/>
              <a:t>Disseminate information materials on GEF </a:t>
            </a:r>
            <a:r>
              <a:rPr lang="en-US" sz="2000" dirty="0" err="1"/>
              <a:t>programmes</a:t>
            </a:r>
            <a:r>
              <a:rPr lang="en-US" sz="2000" dirty="0"/>
              <a:t> to civil society in partnership with GEFSEC and Agencies.</a:t>
            </a:r>
          </a:p>
          <a:p>
            <a:pPr lvl="0">
              <a:buFont typeface="Wingdings" pitchFamily="2" charset="2"/>
              <a:buChar char="Ø"/>
            </a:pPr>
            <a:r>
              <a:rPr lang="en-US" sz="2000" dirty="0"/>
              <a:t>Document Civil Society involvement with GEF activities for use in information and outreach programs.</a:t>
            </a:r>
          </a:p>
          <a:p>
            <a:pPr lvl="0">
              <a:buFont typeface="Wingdings" pitchFamily="2" charset="2"/>
              <a:buChar char="Ø"/>
            </a:pPr>
            <a:r>
              <a:rPr lang="en-US" sz="2000" dirty="0"/>
              <a:t>Collaborate with GEFSEC in the implementation of the GEF communication strategy</a:t>
            </a:r>
            <a:r>
              <a:rPr lang="en-US" sz="2000" dirty="0" smtClean="0"/>
              <a:t>.</a:t>
            </a:r>
          </a:p>
          <a:p>
            <a:pPr lvl="0">
              <a:buFont typeface="Wingdings" pitchFamily="2" charset="2"/>
              <a:buChar char="Ø"/>
            </a:pPr>
            <a:endParaRPr lang="en-US" sz="2000" dirty="0" smtClean="0"/>
          </a:p>
          <a:p>
            <a:pPr lvl="0">
              <a:buNone/>
            </a:pPr>
            <a:endParaRPr lang="en-US" sz="2000" dirty="0"/>
          </a:p>
          <a:p>
            <a:endParaRPr lang="en-US" sz="2000" b="1"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59"/>
          </a:xfrm>
        </p:spPr>
        <p:txBody>
          <a:bodyPr>
            <a:normAutofit fontScale="92500" lnSpcReduction="10000"/>
          </a:bodyPr>
          <a:lstStyle/>
          <a:p>
            <a:pPr>
              <a:buNone/>
            </a:pPr>
            <a:r>
              <a:rPr lang="en-US" b="1" dirty="0" smtClean="0"/>
              <a:t>2.2 Enhance Civil Society involvement in GEF Country, regional and global Projects</a:t>
            </a:r>
            <a:r>
              <a:rPr lang="en-US" dirty="0" smtClean="0"/>
              <a:t>.</a:t>
            </a:r>
          </a:p>
          <a:p>
            <a:pPr lvl="0">
              <a:buFont typeface="Wingdings" pitchFamily="2" charset="2"/>
              <a:buChar char="Ø"/>
            </a:pPr>
            <a:r>
              <a:rPr lang="en-US" dirty="0" smtClean="0"/>
              <a:t>Work with GEF Focal points and GEF Agencies to identify opportunities for civil society involvement in the preparation and implementation of GEF projects and programs.</a:t>
            </a:r>
          </a:p>
          <a:p>
            <a:pPr lvl="0">
              <a:buFont typeface="Wingdings" pitchFamily="2" charset="2"/>
              <a:buChar char="Ø"/>
            </a:pPr>
            <a:r>
              <a:rPr lang="en-US" dirty="0" smtClean="0"/>
              <a:t>Promote and facilitate the inclusion of Civil society representatives in country program consultations and GEF project and program governance mechanisms.</a:t>
            </a:r>
          </a:p>
          <a:p>
            <a:pPr>
              <a:buNone/>
            </a:pPr>
            <a:endParaRPr lang="en-US" dirty="0" smtClean="0"/>
          </a:p>
          <a:p>
            <a:pPr>
              <a:buNone/>
            </a:pPr>
            <a:endParaRPr lang="en-US" dirty="0" smtClean="0"/>
          </a:p>
          <a:p>
            <a:endParaRPr lang="en-US" dirty="0" smtClean="0"/>
          </a:p>
          <a:p>
            <a:endParaRPr lang="en-US" dirty="0" smtClean="0"/>
          </a:p>
          <a:p>
            <a:endParaRPr lang="en-US" dirty="0" smtClean="0"/>
          </a:p>
          <a:p>
            <a:endParaRPr lang="en-ZA" dirty="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6" name="Picture 5"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229600" cy="4525959"/>
          </a:xfrm>
        </p:spPr>
        <p:txBody>
          <a:bodyPr>
            <a:normAutofit fontScale="25000" lnSpcReduction="20000"/>
          </a:bodyPr>
          <a:lstStyle/>
          <a:p>
            <a:pPr>
              <a:buNone/>
            </a:pPr>
            <a:r>
              <a:rPr lang="en-US" b="1" dirty="0" smtClean="0"/>
              <a:t> </a:t>
            </a:r>
          </a:p>
          <a:p>
            <a:pPr>
              <a:buNone/>
            </a:pPr>
            <a:r>
              <a:rPr lang="en-US" sz="11200" b="1" dirty="0" smtClean="0"/>
              <a:t>2.3 Support the effective access of local communities and civil society organizations to GEF resources through the SGP.</a:t>
            </a:r>
          </a:p>
          <a:p>
            <a:pPr lvl="0">
              <a:buFont typeface="Wingdings" pitchFamily="2" charset="2"/>
              <a:buChar char="Ø"/>
            </a:pPr>
            <a:r>
              <a:rPr lang="en-US" sz="11200" dirty="0" smtClean="0"/>
              <a:t>Strengthen the collaboration between the GEF NGO Network and the GEF Small Grants Program.</a:t>
            </a:r>
          </a:p>
          <a:p>
            <a:pPr lvl="0">
              <a:buFont typeface="Wingdings" pitchFamily="2" charset="2"/>
              <a:buChar char="Ø"/>
            </a:pPr>
            <a:r>
              <a:rPr lang="en-US" sz="11200" dirty="0" smtClean="0"/>
              <a:t>Support consultations with Civil Society on the SGP Country Program graduation process.</a:t>
            </a:r>
          </a:p>
          <a:p>
            <a:pPr lvl="0">
              <a:buFont typeface="Wingdings" pitchFamily="2" charset="2"/>
              <a:buChar char="Ø"/>
            </a:pPr>
            <a:r>
              <a:rPr lang="en-US" sz="11200" dirty="0" smtClean="0"/>
              <a:t>Jointly document and disseminate experience and lessons learned from SGP and other GEF and non-GEF related support to communities.</a:t>
            </a:r>
          </a:p>
          <a:p>
            <a:pPr>
              <a:buNone/>
            </a:pPr>
            <a:endParaRPr lang="en-US" sz="11200" dirty="0" smtClean="0"/>
          </a:p>
          <a:p>
            <a:pPr>
              <a:buNone/>
            </a:pPr>
            <a:r>
              <a:rPr lang="en-US" sz="11200" dirty="0" smtClean="0"/>
              <a:t> </a:t>
            </a:r>
            <a:endParaRPr lang="en-US" sz="11200" b="1" dirty="0" smtClean="0"/>
          </a:p>
        </p:txBody>
      </p:sp>
      <p:pic>
        <p:nvPicPr>
          <p:cNvPr id="4" name="Picture 3"/>
          <p:cNvPicPr>
            <a:picLocks noChangeAspect="1"/>
          </p:cNvPicPr>
          <p:nvPr/>
        </p:nvPicPr>
        <p:blipFill>
          <a:blip r:embed="rId2"/>
          <a:stretch>
            <a:fillRect/>
          </a:stretch>
        </p:blipFill>
        <p:spPr>
          <a:xfrm>
            <a:off x="154679" y="5589242"/>
            <a:ext cx="4705346" cy="1190621"/>
          </a:xfrm>
          <a:prstGeom prst="rect">
            <a:avLst/>
          </a:prstGeom>
          <a:noFill/>
          <a:ln>
            <a:noFill/>
          </a:ln>
        </p:spPr>
      </p:pic>
      <p:pic>
        <p:nvPicPr>
          <p:cNvPr id="5" name="Picture 4"/>
          <p:cNvPicPr/>
          <p:nvPr/>
        </p:nvPicPr>
        <p:blipFill>
          <a:blip r:embed="rId3" cstate="print"/>
          <a:srcRect/>
          <a:stretch>
            <a:fillRect/>
          </a:stretch>
        </p:blipFill>
        <p:spPr bwMode="auto">
          <a:xfrm>
            <a:off x="7772400" y="5724525"/>
            <a:ext cx="914400" cy="752475"/>
          </a:xfrm>
          <a:prstGeom prst="rect">
            <a:avLst/>
          </a:prstGeom>
          <a:noFill/>
          <a:ln w="9525">
            <a:noFill/>
            <a:miter lim="800000"/>
            <a:headEnd/>
            <a:tailEnd/>
          </a:ln>
        </p:spPr>
      </p:pic>
      <p:pic>
        <p:nvPicPr>
          <p:cNvPr id="7" name="Picture 6" descr="C:\Users\user\Documents\zambia pics 2010 hj\IMG_2989.jpg"/>
          <p:cNvPicPr/>
          <p:nvPr/>
        </p:nvPicPr>
        <p:blipFill>
          <a:blip r:embed="rId4" cstate="print"/>
          <a:srcRect/>
          <a:stretch>
            <a:fillRect/>
          </a:stretch>
        </p:blipFill>
        <p:spPr bwMode="auto">
          <a:xfrm>
            <a:off x="609601" y="152400"/>
            <a:ext cx="8001000" cy="45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1303</Words>
  <Application>Microsoft Office PowerPoint</Application>
  <PresentationFormat>On-screen Show (4:3)</PresentationFormat>
  <Paragraphs>140</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Summary Report of  CSO Meeting    </vt:lpstr>
      <vt:lpstr>ECW CSO PARTICIPANTS Livingstone, Zambia</vt:lpstr>
      <vt:lpstr> Overview of GEF NGO Network</vt:lpstr>
      <vt:lpstr>  OBJECTIVE 1  </vt:lpstr>
      <vt:lpstr>Slide 5</vt:lpstr>
      <vt:lpstr>Slide 6</vt:lpstr>
      <vt:lpstr>OBJECTIVE 2 </vt:lpstr>
      <vt:lpstr>Slide 8</vt:lpstr>
      <vt:lpstr>Slide 9</vt:lpstr>
      <vt:lpstr>Slide 10</vt:lpstr>
      <vt:lpstr>OBJECTIVE 3 </vt:lpstr>
      <vt:lpstr>Slide 12</vt:lpstr>
      <vt:lpstr> …CONT</vt:lpstr>
      <vt:lpstr>Key Strategic/Focal Areas</vt:lpstr>
      <vt:lpstr>Overview….. Continued</vt:lpstr>
      <vt:lpstr>GAPS IDENTIFIED BY    CIVIL SOCIETY</vt:lpstr>
      <vt:lpstr>Small Grants Programme</vt:lpstr>
      <vt:lpstr>Overall Performance Study</vt:lpstr>
      <vt:lpstr>Indigenous Peoples in GEF </vt:lpstr>
      <vt:lpstr>End of Cycle</vt:lpstr>
      <vt:lpstr> Recommendations</vt:lpstr>
      <vt:lpstr>Recommendations (Continued)</vt:lpstr>
      <vt:lpstr>Recommendations (Continued)</vt:lpstr>
      <vt:lpstr>Recommendations (Continued)</vt:lpstr>
      <vt:lpstr>Slide 25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 CSO Meeting</dc:title>
  <dc:creator>Romano</dc:creator>
  <cp:lastModifiedBy>NobalaT</cp:lastModifiedBy>
  <cp:revision>51</cp:revision>
  <dcterms:created xsi:type="dcterms:W3CDTF">2013-07-15T16:19:39Z</dcterms:created>
  <dcterms:modified xsi:type="dcterms:W3CDTF">2013-07-17T10:25:52Z</dcterms:modified>
</cp:coreProperties>
</file>